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sldIdLst>
    <p:sldId id="256" r:id="rId2"/>
    <p:sldId id="257" r:id="rId3"/>
    <p:sldId id="259" r:id="rId4"/>
    <p:sldId id="276" r:id="rId5"/>
    <p:sldId id="277" r:id="rId6"/>
    <p:sldId id="260" r:id="rId7"/>
    <p:sldId id="278" r:id="rId8"/>
    <p:sldId id="279" r:id="rId9"/>
    <p:sldId id="280" r:id="rId10"/>
    <p:sldId id="283" r:id="rId11"/>
    <p:sldId id="284" r:id="rId12"/>
    <p:sldId id="285" r:id="rId13"/>
    <p:sldId id="286" r:id="rId14"/>
    <p:sldId id="288" r:id="rId15"/>
    <p:sldId id="290" r:id="rId16"/>
    <p:sldId id="291" r:id="rId17"/>
    <p:sldId id="292" r:id="rId18"/>
    <p:sldId id="293" r:id="rId19"/>
    <p:sldId id="263" r:id="rId20"/>
    <p:sldId id="294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92406B9-5F43-4163-B9BC-F415F80CA9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23554" name="Picture 2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1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F6380-4901-45A4-B539-7CC05E5BA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2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C8188-8E21-43FF-A33D-CE7A7863D9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7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BD0CD-3DA8-45CF-8B56-BA10802D2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4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4DD9A-7029-4DAB-9488-834EEE379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1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85FF7-60C2-4A9F-9A99-92C7FFA89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AC3B9-8C46-44B1-9CEE-7F735C493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8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9396-F3B1-4273-895D-0045F31B6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0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3003-0FAF-40CA-8B94-EEF067109C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92AD8-797F-4C88-92C7-2AA89297D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2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7123A-A0A0-47A0-B7C2-895542AD4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9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22530" name="Picture 2" descr="Expbann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1" name="Rectangle 3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CA5F2D4A-E01D-405B-BB43-A368B87DF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Работа с картой на уроках Истории и Культуры Санкт-Петербурга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422108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учитель истории и культуры Санкт-Петербурга ГБОУ СОШ № 461 Егорова Елена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3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66800" y="1033863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n-lt"/>
              </a:rPr>
              <a:t>Одним из важнейших направлений в работе с картой является обучение школьников умению ориентироваться в ней. Оно включает поиск нужных объектов, правильный показ на основе точных ориентиров и словесное их проговаривание. В качестве ориентиров при показе по карте</a:t>
            </a:r>
            <a:r>
              <a:rPr lang="ru-RU" i="1" dirty="0">
                <a:solidFill>
                  <a:srgbClr val="000000"/>
                </a:solidFill>
                <a:latin typeface="+mn-lt"/>
              </a:rPr>
              <a:t> 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нужно использовать знакомые детям объекты -- города, реки, моря, части суши. 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Полезным методическим приемом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в этой работе является 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«путешествие по карте»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: ребятам предлагают двигаться по течению рек, пересекать страны и континенты, плыть в морях и океанах.</a:t>
            </a:r>
            <a:endParaRPr lang="ru-RU" dirty="0">
              <a:latin typeface="+mn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66800" y="332656"/>
            <a:ext cx="7772400" cy="671736"/>
          </a:xfrm>
        </p:spPr>
        <p:txBody>
          <a:bodyPr/>
          <a:lstStyle/>
          <a:p>
            <a:r>
              <a:rPr lang="ru-RU" dirty="0" smtClean="0"/>
              <a:t>Работа  с картой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342186"/>
            <a:ext cx="7772400" cy="296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599728"/>
          </a:xfrm>
        </p:spPr>
        <p:txBody>
          <a:bodyPr/>
          <a:lstStyle/>
          <a:p>
            <a:r>
              <a:rPr lang="ru-RU" dirty="0" smtClean="0"/>
              <a:t>Работа с картой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932384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Проблема: усвоение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сторон горизонта, как вспомогательного способа нахождения и локализации исторического объекта. </a:t>
            </a:r>
            <a:endParaRPr lang="ru-RU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	При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этом можно использовать заранее 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изготовленные ребятами «компасы»</a:t>
            </a:r>
            <a:r>
              <a:rPr lang="ru-RU" b="1" i="1" dirty="0">
                <a:solidFill>
                  <a:srgbClr val="000000"/>
                </a:solidFill>
                <a:latin typeface="+mn-lt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со сторонами света из бумаги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: регулярное их наложение способствует преодолению трудности и препятствует появлению негативных формулировок в обозначении объекта типа: «выше--ниже», «вправо--влево»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919" y="2988064"/>
            <a:ext cx="4628232" cy="301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455712"/>
          </a:xfrm>
        </p:spPr>
        <p:txBody>
          <a:bodyPr/>
          <a:lstStyle/>
          <a:p>
            <a:r>
              <a:rPr lang="ru-RU" dirty="0" smtClean="0"/>
              <a:t>Работа с картой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5676" y="1052736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+mn-lt"/>
              </a:rPr>
              <a:t>Приём «живая» карта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или 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«</a:t>
            </a:r>
            <a:r>
              <a:rPr lang="ru-RU" b="1" dirty="0" smtClean="0">
                <a:solidFill>
                  <a:srgbClr val="000000"/>
                </a:solidFill>
                <a:latin typeface="+mn-lt"/>
              </a:rPr>
              <a:t>оживление» карты наглядными средствами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ru-RU" i="1" dirty="0">
                <a:solidFill>
                  <a:srgbClr val="000000"/>
                </a:solidFill>
                <a:latin typeface="+mn-lt"/>
              </a:rPr>
              <a:t> 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Прикрепление силуэтов,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фигурок, значков, символов, аппликаций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способствует запоминанию мест исторических событий. Полезно также их передвижение по карте. Например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ru-RU" dirty="0" smtClean="0">
                <a:latin typeface="+mn-lt"/>
              </a:rPr>
              <a:t>передвигать фигурку ладьи по пути «Из Варяг в Греки» или туриста по центру города.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469090"/>
            <a:ext cx="7465640" cy="38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1"/>
            <a:ext cx="7772400" cy="671736"/>
          </a:xfrm>
        </p:spPr>
        <p:txBody>
          <a:bodyPr/>
          <a:lstStyle/>
          <a:p>
            <a:r>
              <a:rPr lang="ru-RU" dirty="0" smtClean="0"/>
              <a:t>Работа с картой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26876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Сравнение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географической и исторической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карт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060848"/>
            <a:ext cx="4464496" cy="4279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3" y="2060848"/>
            <a:ext cx="3619128" cy="42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72400" cy="610760"/>
          </a:xfrm>
        </p:spPr>
        <p:txBody>
          <a:bodyPr/>
          <a:lstStyle/>
          <a:p>
            <a:r>
              <a:rPr lang="ru-RU" dirty="0" smtClean="0"/>
              <a:t>Работа с картой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08409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076709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Целенаправленное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обучение детей умению ориентироваться по карте возможно на основе тренировочных заданий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рабочей тетради. Школьникам предлагаются целые циклы заданий по локализации памятников культуры, мест, связанных с деятельностью исторических лиц, религиозных центров, а также маршруты путешествий и торговых путей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831034"/>
            <a:ext cx="7772400" cy="3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8640"/>
            <a:ext cx="7772400" cy="648072"/>
          </a:xfrm>
        </p:spPr>
        <p:txBody>
          <a:bodyPr/>
          <a:lstStyle/>
          <a:p>
            <a:r>
              <a:rPr lang="ru-RU" dirty="0" smtClean="0"/>
              <a:t>Работа с картой</a:t>
            </a:r>
            <a:endParaRPr lang="ru-RU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4704"/>
            <a:ext cx="7499176" cy="568813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Умение ориентироваться по карте предполагает оценку взаимного расположения объектов, расстояний, площадей. Для этого надо обучать школьников пользоваться масштабом карты.</a:t>
            </a:r>
          </a:p>
          <a:p>
            <a:pPr marL="0" indent="0">
              <a:buNone/>
            </a:pPr>
            <a:r>
              <a:rPr lang="ru-RU" sz="1800" dirty="0" smtClean="0"/>
              <a:t>Умение ориентироваться по карте включает в себя и умение пользоваться ее легендой. Расшифровка картографической информации достигается в результате длительных упражнений.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1" y="2492896"/>
            <a:ext cx="2353071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3" y="2492896"/>
            <a:ext cx="2448271" cy="3744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492896"/>
            <a:ext cx="2818656" cy="37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671736"/>
          </a:xfrm>
        </p:spPr>
        <p:txBody>
          <a:bodyPr/>
          <a:lstStyle/>
          <a:p>
            <a:r>
              <a:rPr lang="ru-RU" dirty="0" smtClean="0"/>
              <a:t>Работа с картами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340768"/>
            <a:ext cx="7772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Работа с легендой карты. </a:t>
            </a:r>
            <a:r>
              <a:rPr lang="ru-RU" b="1" dirty="0" smtClean="0">
                <a:solidFill>
                  <a:srgbClr val="000000"/>
                </a:solidFill>
                <a:latin typeface="+mn-lt"/>
              </a:rPr>
              <a:t>Чтение и составление легенды карты.</a:t>
            </a:r>
          </a:p>
          <a:p>
            <a:endParaRPr lang="ru-RU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Например, придумать условные знаки для игрового сюжета по карте. </a:t>
            </a:r>
          </a:p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Вычеркивать или нарисовать и подписать объекты на карте.</a:t>
            </a:r>
          </a:p>
          <a:p>
            <a:endParaRPr lang="ru-RU" dirty="0">
              <a:solidFill>
                <a:srgbClr val="000000"/>
              </a:solidFill>
              <a:latin typeface="+mn-lt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Или школьникам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предлагаются две одинаковые карты или картосхемы, но с условными знаками разных легенд. Им нужно подписать города, страну, определить время, озаглавить карту. Одинаковые по контурам карты представляют разные экономические процессы, поэтому легенды карт также различны. Работа с ними убеждает детей в разных подходах к составлению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легенд.</a:t>
            </a:r>
          </a:p>
          <a:p>
            <a:endParaRPr lang="ru-RU" dirty="0">
              <a:solidFill>
                <a:srgbClr val="000000"/>
              </a:solidFill>
              <a:latin typeface="+mn-lt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ВАЖНО!!!!</a:t>
            </a:r>
          </a:p>
          <a:p>
            <a:r>
              <a:rPr lang="ru-RU" dirty="0">
                <a:latin typeface="+mn-lt"/>
              </a:rPr>
              <a:t>согласование различных легенд карт, масштабов, тематических акцентов, цветовых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41664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527720"/>
          </a:xfrm>
        </p:spPr>
        <p:txBody>
          <a:bodyPr/>
          <a:lstStyle/>
          <a:p>
            <a:r>
              <a:rPr lang="ru-RU" dirty="0" smtClean="0"/>
              <a:t>Работа с картой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1052736"/>
            <a:ext cx="7681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Важнейшим умением, помимо ориентирования, является чтение исторической информации в самой карте,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т.к.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она является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важным источником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знаний о прошлом. На основе, извлекаемой из карты информации, учитель учит детей анализировать, сравнивать карты и выполнять </a:t>
            </a:r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преобразующие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</a:rPr>
              <a:t>задания.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530064"/>
            <a:ext cx="4464496" cy="3707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530064"/>
            <a:ext cx="4139952" cy="37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527720"/>
          </a:xfrm>
        </p:spPr>
        <p:txBody>
          <a:bodyPr/>
          <a:lstStyle/>
          <a:p>
            <a:r>
              <a:rPr lang="ru-RU" dirty="0" smtClean="0"/>
              <a:t>Работа с картой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1196752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Ещё один приём при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работе с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картами -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это выполнение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творческих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образных заданий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. 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Например,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составление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собственных маршрутов,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проложение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путей и т.п.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120082"/>
            <a:ext cx="7772400" cy="411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692150"/>
            <a:ext cx="7258050" cy="543877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Задания на анализ содержания </a:t>
            </a:r>
            <a:r>
              <a:rPr lang="ru-RU" sz="2800" dirty="0" smtClean="0"/>
              <a:t>карты с </a:t>
            </a:r>
            <a:r>
              <a:rPr lang="ru-RU" sz="2800" dirty="0"/>
              <a:t>привлечением знаний из других </a:t>
            </a:r>
            <a:r>
              <a:rPr lang="ru-RU" sz="2800" dirty="0" smtClean="0"/>
              <a:t>источников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628800"/>
            <a:ext cx="3857625" cy="44737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628800"/>
            <a:ext cx="3600968" cy="4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332656"/>
            <a:ext cx="77724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dirty="0" smtClean="0"/>
              <a:t>	Карты дают </a:t>
            </a:r>
            <a:r>
              <a:rPr lang="ru-RU" sz="2600" dirty="0"/>
              <a:t>цельную систему знаний, представляя продуманный изобразительный ряд, содержат все необходимые для урока материалы и много дополнительных </a:t>
            </a:r>
            <a:r>
              <a:rPr lang="ru-RU" sz="2600" dirty="0" smtClean="0"/>
              <a:t>сведений, в виде разнообразных иллюстраций: </a:t>
            </a:r>
            <a:r>
              <a:rPr lang="ru-RU" sz="2600" dirty="0"/>
              <a:t>схемы, диаграммы, фотографии, делающие освоение картографической информации более простым и увлекательным</a:t>
            </a:r>
            <a:r>
              <a:rPr lang="ru-RU" sz="2600" dirty="0" smtClean="0"/>
              <a:t>.</a:t>
            </a:r>
          </a:p>
          <a:p>
            <a:pPr marL="0" indent="0" algn="just">
              <a:buNone/>
            </a:pPr>
            <a:r>
              <a:rPr lang="ru-RU" sz="2600" dirty="0" smtClean="0"/>
              <a:t>	Что </a:t>
            </a:r>
            <a:r>
              <a:rPr lang="ru-RU" sz="2600" dirty="0"/>
              <a:t>такое историческая карта? С методической точки зрения это – опорный конспект, развертывающий события в пространстве и во времени с помощью условных знаков. Все задания связаны с формированием картографических знаний и умений, пространственной ориентации, развитием памяти, образного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13873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599728"/>
          </a:xfrm>
        </p:spPr>
        <p:txBody>
          <a:bodyPr/>
          <a:lstStyle/>
          <a:p>
            <a:r>
              <a:rPr lang="ru-RU" dirty="0" smtClean="0"/>
              <a:t>Работа с картой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980728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n-lt"/>
              </a:rPr>
              <a:t>Особый вид творческих картографических заданий, способствующих обогащению исторических представлений учащихся,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-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это 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задания на выяснение происхождения топонимов и этнонимов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. </a:t>
            </a:r>
            <a:endParaRPr lang="ru-RU" dirty="0" smtClean="0">
              <a:solidFill>
                <a:srgbClr val="000000"/>
              </a:solidFill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060848"/>
            <a:ext cx="78676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04664"/>
            <a:ext cx="77768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</a:t>
            </a:r>
            <a:r>
              <a:rPr lang="ru-RU" sz="1600" dirty="0" smtClean="0"/>
              <a:t> 2013 году в контрольные измерительные материалы по истории добавлены блоки заданий на работу с исторической картой (В8–В11) и иллюстративным материалом (В12–В13). </a:t>
            </a:r>
            <a:r>
              <a:rPr lang="ru-RU" sz="1600" dirty="0"/>
              <a:t>позволяют проверить умение работать с картографической информацией, а также устанавливать контекстные связи в рамках эпохи, события которой отражает историческая карта (схема). Вот перечень умений, которые могут проверяться с помощью заданий к исторической карте: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1) узнавать и называть изображенное на карте географическое пространство;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2) определять последовательность и время, отображенных на карте событий;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3) правильно читать отраженную на карте действительность;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4) сопоставлять обозначенные на карте явления;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5) сравнивать размеры территорий;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6) находить изображенную на небольшой карте территорию на картах, охватывающих большее пространство;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7) выделять изменения в территории;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8) применять карту при анализе исторической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9635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772400" cy="1143000"/>
          </a:xfrm>
        </p:spPr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Карты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004048" y="1752600"/>
            <a:ext cx="3835152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Картосхемы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91" y="2780928"/>
            <a:ext cx="3810000" cy="2952328"/>
          </a:xfrm>
          <a:prstGeom prst="rect">
            <a:avLst/>
          </a:prstGeom>
        </p:spPr>
      </p:pic>
      <p:pic>
        <p:nvPicPr>
          <p:cNvPr id="4" name="Рисунок 3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183" y="2781231"/>
            <a:ext cx="3952018" cy="29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Локальные планы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Планы на местности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3" y="2348880"/>
            <a:ext cx="3163428" cy="38750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872" y="2348880"/>
            <a:ext cx="3423630" cy="387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Контурные карты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374828"/>
            <a:ext cx="6624736" cy="37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25538"/>
            <a:ext cx="7620000" cy="54721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 охвату территории </a:t>
            </a:r>
            <a:r>
              <a:rPr lang="ru-RU" dirty="0" smtClean="0"/>
              <a:t>(муниципальные, районные, города, карта области)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268538"/>
            <a:ext cx="3657600" cy="3968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268538"/>
            <a:ext cx="3857625" cy="39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138" y="260648"/>
            <a:ext cx="7772400" cy="527720"/>
          </a:xfrm>
        </p:spPr>
        <p:txBody>
          <a:bodyPr/>
          <a:lstStyle/>
          <a:p>
            <a:r>
              <a:rPr lang="ru-RU" dirty="0"/>
              <a:t>Карты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138" y="980728"/>
            <a:ext cx="3623878" cy="5877272"/>
          </a:xfrm>
        </p:spPr>
        <p:txBody>
          <a:bodyPr/>
          <a:lstStyle/>
          <a:p>
            <a:pPr marL="495300" indent="-495300"/>
            <a:r>
              <a:rPr lang="ru-RU" sz="2800" dirty="0" smtClean="0"/>
              <a:t>По содержанию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ru-RU" sz="2800" dirty="0" smtClean="0"/>
              <a:t>Обзорные  (отражают </a:t>
            </a:r>
            <a:r>
              <a:rPr lang="ru-RU" sz="2800" dirty="0"/>
              <a:t>ряд последовательных моментов в развитии изучаемых явлений и состоянии их в определенный </a:t>
            </a:r>
            <a:r>
              <a:rPr lang="ru-RU" sz="2800" dirty="0" smtClean="0"/>
              <a:t>момент)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159" y="980728"/>
            <a:ext cx="3724979" cy="53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25538"/>
            <a:ext cx="7620000" cy="5472112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ru-RU" dirty="0" smtClean="0"/>
              <a:t>Обобщающие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411" y="1772816"/>
            <a:ext cx="6606778" cy="44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772400" cy="384200"/>
          </a:xfrm>
        </p:spPr>
        <p:txBody>
          <a:bodyPr/>
          <a:lstStyle/>
          <a:p>
            <a:r>
              <a:rPr lang="ru-RU" dirty="0"/>
              <a:t>Карты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909216"/>
            <a:ext cx="7704856" cy="122364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3. Тематические</a:t>
            </a:r>
            <a:r>
              <a:rPr lang="ru-RU" sz="2000" dirty="0"/>
              <a:t> </a:t>
            </a:r>
            <a:r>
              <a:rPr lang="ru-RU" sz="2000" dirty="0" smtClean="0"/>
              <a:t>посвящены </a:t>
            </a:r>
            <a:r>
              <a:rPr lang="ru-RU" sz="2000" dirty="0"/>
              <a:t>отдельным историческим событиям и явлениям, многие из них разгружены от лишних деталей и обозначений, но содержат наглядно-художественные символы раскрываемых событий.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276872"/>
            <a:ext cx="7772400" cy="39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EXPEDITN</Template>
  <TotalTime>1692</TotalTime>
  <Words>488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</vt:lpstr>
      <vt:lpstr>Times New Roman</vt:lpstr>
      <vt:lpstr>Wingdings</vt:lpstr>
      <vt:lpstr>Тема Office</vt:lpstr>
      <vt:lpstr>Работа с картой на уроках Истории и Культуры Санкт-Петербурга</vt:lpstr>
      <vt:lpstr>Презентация PowerPoint</vt:lpstr>
      <vt:lpstr>Классификация</vt:lpstr>
      <vt:lpstr>Классификация</vt:lpstr>
      <vt:lpstr>Классификация</vt:lpstr>
      <vt:lpstr>Карты</vt:lpstr>
      <vt:lpstr>Карты</vt:lpstr>
      <vt:lpstr>Карты</vt:lpstr>
      <vt:lpstr>Карты</vt:lpstr>
      <vt:lpstr>Работа  с картой</vt:lpstr>
      <vt:lpstr>Работа с картой</vt:lpstr>
      <vt:lpstr>Работа с картой</vt:lpstr>
      <vt:lpstr>Работа с картой</vt:lpstr>
      <vt:lpstr>Работа с картой</vt:lpstr>
      <vt:lpstr>Работа с картой</vt:lpstr>
      <vt:lpstr>Работа с картами</vt:lpstr>
      <vt:lpstr>Работа с картой</vt:lpstr>
      <vt:lpstr>Работа с картой</vt:lpstr>
      <vt:lpstr>Презентация PowerPoint</vt:lpstr>
      <vt:lpstr>Работа с картой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картой на уроках Истории и Культуры Санкт-Петербурга</dc:title>
  <dc:creator>СВОИ</dc:creator>
  <cp:lastModifiedBy>СВОИ</cp:lastModifiedBy>
  <cp:revision>41</cp:revision>
  <cp:lastPrinted>1601-01-01T00:00:00Z</cp:lastPrinted>
  <dcterms:created xsi:type="dcterms:W3CDTF">2014-02-12T16:45:57Z</dcterms:created>
  <dcterms:modified xsi:type="dcterms:W3CDTF">2014-03-25T17:38:26Z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