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A507D3D-0186-4983-B805-01FBC1A3D742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90A922-90BD-4C85-B644-AA88D65B0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7D3D-0186-4983-B805-01FBC1A3D742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A922-90BD-4C85-B644-AA88D65B0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7D3D-0186-4983-B805-01FBC1A3D742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A922-90BD-4C85-B644-AA88D65B0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A507D3D-0186-4983-B805-01FBC1A3D742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B90A922-90BD-4C85-B644-AA88D65B06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A507D3D-0186-4983-B805-01FBC1A3D742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90A922-90BD-4C85-B644-AA88D65B0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7D3D-0186-4983-B805-01FBC1A3D742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A922-90BD-4C85-B644-AA88D65B06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7D3D-0186-4983-B805-01FBC1A3D742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A922-90BD-4C85-B644-AA88D65B06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A507D3D-0186-4983-B805-01FBC1A3D742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90A922-90BD-4C85-B644-AA88D65B06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7D3D-0186-4983-B805-01FBC1A3D742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A922-90BD-4C85-B644-AA88D65B0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A507D3D-0186-4983-B805-01FBC1A3D742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B90A922-90BD-4C85-B644-AA88D65B06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A507D3D-0186-4983-B805-01FBC1A3D742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90A922-90BD-4C85-B644-AA88D65B06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A507D3D-0186-4983-B805-01FBC1A3D742}" type="datetimeFigureOut">
              <a:rPr lang="ru-RU" smtClean="0"/>
              <a:pPr/>
              <a:t>23.08.2014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B90A922-90BD-4C85-B644-AA88D65B0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dic.academic.ru/dic.nsf/enc3p/23677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ЖАНРЫ ФОЛЬКЛОРА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err="1" smtClean="0">
                <a:latin typeface="Monotype Corsiva" pitchFamily="66" charset="0"/>
              </a:rPr>
              <a:t>Закличка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altLang="ru-RU" b="1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Заклички</a:t>
            </a:r>
            <a:r>
              <a:rPr lang="ru-RU" alt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– жанр детского фольклора, наивное поэтическое обращение к силам природы</a:t>
            </a:r>
            <a:endParaRPr lang="ru-RU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Радуга </a:t>
            </a:r>
            <a:r>
              <a:rPr lang="ru-RU" dirty="0" smtClean="0"/>
              <a:t>– дуга,</a:t>
            </a:r>
            <a:br>
              <a:rPr lang="ru-RU" dirty="0" smtClean="0"/>
            </a:br>
            <a:r>
              <a:rPr lang="ru-RU" dirty="0" smtClean="0"/>
              <a:t>Принеси дождя –</a:t>
            </a:r>
            <a:br>
              <a:rPr lang="ru-RU" dirty="0" smtClean="0"/>
            </a:br>
            <a:r>
              <a:rPr lang="ru-RU" dirty="0" smtClean="0"/>
              <a:t>Нам по крошке,</a:t>
            </a:r>
            <a:br>
              <a:rPr lang="ru-RU" dirty="0" smtClean="0"/>
            </a:br>
            <a:r>
              <a:rPr lang="ru-RU" dirty="0" smtClean="0"/>
              <a:t>Медведю по ложке!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4056247"/>
            <a:ext cx="2992746" cy="241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Monotype Corsiva" pitchFamily="66" charset="0"/>
              </a:rPr>
              <a:t>Приговорка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Приговорка </a:t>
            </a:r>
            <a:r>
              <a:rPr lang="ru-RU" b="1" dirty="0" smtClean="0">
                <a:solidFill>
                  <a:srgbClr val="00589A"/>
                </a:solidFill>
                <a:latin typeface="Monotype Corsiva" pitchFamily="66" charset="0"/>
              </a:rPr>
              <a:t>– обращение к </a:t>
            </a:r>
            <a:r>
              <a:rPr lang="ru-RU" b="1" dirty="0" smtClean="0">
                <a:solidFill>
                  <a:srgbClr val="00589A"/>
                </a:solidFill>
                <a:latin typeface="Monotype Corsiva" pitchFamily="66" charset="0"/>
              </a:rPr>
              <a:t>мыши, улитке</a:t>
            </a:r>
            <a:r>
              <a:rPr lang="ru-RU" b="1" dirty="0" smtClean="0">
                <a:solidFill>
                  <a:srgbClr val="00589A"/>
                </a:solidFill>
                <a:latin typeface="Monotype Corsiva" pitchFamily="66" charset="0"/>
              </a:rPr>
              <a:t>, передразнивание птиц, </a:t>
            </a:r>
            <a:r>
              <a:rPr lang="ru-RU" b="1" dirty="0" smtClean="0">
                <a:solidFill>
                  <a:srgbClr val="00589A"/>
                </a:solidFill>
                <a:latin typeface="Monotype Corsiva" pitchFamily="66" charset="0"/>
              </a:rPr>
              <a:t>слова</a:t>
            </a:r>
            <a:r>
              <a:rPr lang="ru-RU" b="1" dirty="0" smtClean="0">
                <a:solidFill>
                  <a:srgbClr val="00589A"/>
                </a:solidFill>
                <a:latin typeface="Monotype Corsiva" pitchFamily="66" charset="0"/>
              </a:rPr>
              <a:t>, приговариваемые </a:t>
            </a:r>
            <a:r>
              <a:rPr lang="ru-RU" b="1" dirty="0" smtClean="0">
                <a:solidFill>
                  <a:srgbClr val="00589A"/>
                </a:solidFill>
                <a:latin typeface="Monotype Corsiva" pitchFamily="66" charset="0"/>
              </a:rPr>
              <a:t>при </a:t>
            </a:r>
            <a:r>
              <a:rPr lang="ru-RU" b="1" dirty="0" err="1" smtClean="0">
                <a:solidFill>
                  <a:srgbClr val="00589A"/>
                </a:solidFill>
                <a:latin typeface="Monotype Corsiva" pitchFamily="66" charset="0"/>
              </a:rPr>
              <a:t>скакании</a:t>
            </a:r>
            <a:r>
              <a:rPr lang="ru-RU" b="1" dirty="0" smtClean="0">
                <a:solidFill>
                  <a:srgbClr val="00589A"/>
                </a:solidFill>
                <a:latin typeface="Monotype Corsiva" pitchFamily="66" charset="0"/>
              </a:rPr>
              <a:t> на одной ноге</a:t>
            </a:r>
            <a:r>
              <a:rPr lang="ru-RU" b="1" dirty="0" smtClean="0">
                <a:solidFill>
                  <a:srgbClr val="00589A"/>
                </a:solidFill>
              </a:rPr>
              <a:t>.</a:t>
            </a:r>
          </a:p>
          <a:p>
            <a:r>
              <a:rPr lang="ru-RU" dirty="0" smtClean="0"/>
              <a:t>Божья коровка,</a:t>
            </a:r>
            <a:br>
              <a:rPr lang="ru-RU" dirty="0" smtClean="0"/>
            </a:br>
            <a:r>
              <a:rPr lang="ru-RU" dirty="0" smtClean="0"/>
              <a:t>Что завтра будет:</a:t>
            </a:r>
            <a:br>
              <a:rPr lang="ru-RU" dirty="0" smtClean="0"/>
            </a:br>
            <a:r>
              <a:rPr lang="ru-RU" dirty="0" smtClean="0"/>
              <a:t>Дождь или погодка?</a:t>
            </a:r>
            <a:br>
              <a:rPr lang="ru-RU" dirty="0" smtClean="0"/>
            </a:br>
            <a:r>
              <a:rPr lang="ru-RU" dirty="0" smtClean="0"/>
              <a:t>Как теперь – то лети!</a:t>
            </a:r>
            <a:br>
              <a:rPr lang="ru-RU" dirty="0" smtClean="0"/>
            </a:br>
            <a:r>
              <a:rPr lang="ru-RU" dirty="0" smtClean="0"/>
              <a:t>Как в четверг – то сиди!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929066"/>
            <a:ext cx="2714644" cy="254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Monotype Corsiva" pitchFamily="66" charset="0"/>
              </a:rPr>
              <a:t>Колыбельная песня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Песня</a:t>
            </a:r>
            <a:r>
              <a:rPr lang="ru-RU" altLang="ru-RU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– </a:t>
            </a:r>
            <a:r>
              <a:rPr lang="ru-RU" alt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соединение стихотворного художественного текста с </a:t>
            </a:r>
            <a:r>
              <a:rPr lang="ru-RU" alt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пением </a:t>
            </a:r>
            <a:r>
              <a:rPr lang="ru-RU" alt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и, как правило, с музыкальным сопровождением</a:t>
            </a:r>
            <a:r>
              <a:rPr lang="ru-RU" alt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</a:p>
          <a:p>
            <a:r>
              <a:rPr lang="ru-RU" dirty="0" err="1" smtClean="0"/>
              <a:t>Баю-баюшки-бай-бай</a:t>
            </a:r>
            <a:r>
              <a:rPr lang="ru-RU" dirty="0" smtClean="0"/>
              <a:t> -</a:t>
            </a:r>
            <a:br>
              <a:rPr lang="ru-RU" dirty="0" smtClean="0"/>
            </a:br>
            <a:r>
              <a:rPr lang="ru-RU" dirty="0" smtClean="0"/>
              <a:t>Наша детка засыпай.</a:t>
            </a:r>
            <a:br>
              <a:rPr lang="ru-RU" dirty="0" smtClean="0"/>
            </a:br>
            <a:r>
              <a:rPr lang="ru-RU" dirty="0" smtClean="0"/>
              <a:t>Крепче глазки закрывай,</a:t>
            </a:r>
            <a:br>
              <a:rPr lang="ru-RU" dirty="0" smtClean="0"/>
            </a:br>
            <a:r>
              <a:rPr lang="ru-RU" dirty="0" smtClean="0"/>
              <a:t>Поскорее засыпай.</a:t>
            </a:r>
            <a:br>
              <a:rPr lang="ru-RU" dirty="0" smtClean="0"/>
            </a:br>
            <a:r>
              <a:rPr lang="ru-RU" dirty="0" smtClean="0"/>
              <a:t>Скорей глазки закрывай -</a:t>
            </a:r>
            <a:br>
              <a:rPr lang="ru-RU" dirty="0" smtClean="0"/>
            </a:br>
            <a:r>
              <a:rPr lang="ru-RU" dirty="0" err="1" smtClean="0"/>
              <a:t>Баю-баю-баю-бай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266288"/>
            <a:ext cx="3422706" cy="202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>
                <a:latin typeface="Monotype Corsiva" pitchFamily="66" charset="0"/>
              </a:rPr>
              <a:t>        </a:t>
            </a: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До новых встреч!</a:t>
            </a:r>
          </a:p>
          <a:p>
            <a:pPr>
              <a:buNone/>
            </a:pPr>
            <a:endParaRPr lang="ru-RU" sz="60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286124"/>
            <a:ext cx="2519283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</a:t>
            </a:r>
            <a:r>
              <a:rPr lang="ru-RU" sz="6000" dirty="0" smtClean="0">
                <a:latin typeface="Monotype Corsiva" pitchFamily="66" charset="0"/>
              </a:rPr>
              <a:t>СКАЗКА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alt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Сказка</a:t>
            </a:r>
            <a:r>
              <a:rPr lang="ru-RU" altLang="ru-RU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– </a:t>
            </a:r>
            <a:r>
              <a:rPr lang="ru-RU" alt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повествовательный жанр фольклора, в котором на основе фантастической условности воссоздаётся обобщённое изображение мира и человека</a:t>
            </a:r>
            <a:r>
              <a:rPr lang="ru-RU" alt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</a:p>
          <a:p>
            <a:endParaRPr lang="ru-RU" altLang="ru-RU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r>
              <a:rPr lang="ru-RU" alt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Сказки   </a:t>
            </a:r>
            <a:r>
              <a:rPr lang="ru-RU" alt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авторские   и   народные</a:t>
            </a:r>
            <a:r>
              <a:rPr lang="ru-RU" alt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</a:p>
          <a:p>
            <a:pPr>
              <a:buNone/>
            </a:pPr>
            <a:endParaRPr lang="ru-RU" altLang="ru-RU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r>
              <a:rPr lang="ru-RU" alt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Сказки  </a:t>
            </a:r>
            <a:r>
              <a:rPr lang="ru-RU" altLang="ru-RU" b="1" dirty="0" smtClean="0">
                <a:solidFill>
                  <a:srgbClr val="003366"/>
                </a:solidFill>
                <a:latin typeface="Monotype Corsiva" panose="03010101010201010101" pitchFamily="66" charset="0"/>
              </a:rPr>
              <a:t>волшебные, бытовые и о животных.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            Пословицы   и   поговорки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Пословица 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 -  </a:t>
            </a:r>
            <a:r>
              <a:rPr lang="ru-RU" b="1" dirty="0" smtClean="0">
                <a:solidFill>
                  <a:srgbClr val="003366"/>
                </a:solidFill>
                <a:latin typeface="Monotype Corsiva" pitchFamily="66" charset="0"/>
              </a:rPr>
              <a:t>краткое образное законченное изречение, обычно ритмичное по форме, с назидательным смыслом (Поспешишь - людей насмешишь).</a:t>
            </a:r>
          </a:p>
          <a:p>
            <a:r>
              <a:rPr lang="ru-RU" b="1" u="sng" dirty="0" smtClean="0">
                <a:hlinkClick r:id="rId2"/>
              </a:rPr>
              <a:t/>
            </a:r>
            <a:br>
              <a:rPr lang="ru-RU" b="1" u="sng" dirty="0" smtClean="0">
                <a:hlinkClick r:id="rId2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Поговорка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 </a:t>
            </a:r>
            <a:r>
              <a:rPr lang="ru-RU" b="1" dirty="0" smtClean="0">
                <a:solidFill>
                  <a:srgbClr val="003366"/>
                </a:solidFill>
                <a:latin typeface="Monotype Corsiva" pitchFamily="66" charset="0"/>
              </a:rPr>
              <a:t>— образное выражение, оборот речи, метко определяющий какое - либо явление жизни; в отличие от пословицы лишена обобщающего поучительного смысла</a:t>
            </a:r>
          </a:p>
          <a:p>
            <a:pPr>
              <a:buNone/>
            </a:pPr>
            <a:r>
              <a:rPr lang="ru-RU" b="1" dirty="0" smtClean="0">
                <a:solidFill>
                  <a:srgbClr val="003366"/>
                </a:solidFill>
                <a:latin typeface="Monotype Corsiva" pitchFamily="66" charset="0"/>
              </a:rPr>
              <a:t> ( Семь пятниц на неделе ).</a:t>
            </a:r>
          </a:p>
          <a:p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Monotype Corsiva" pitchFamily="66" charset="0"/>
              </a:rPr>
              <a:t>                      Считалка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Считалка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-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р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итмично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произносимый стишок, в результате которого определяются места участников в детских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играх. 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Завтра </a:t>
            </a:r>
            <a:r>
              <a:rPr lang="ru-RU" dirty="0" smtClean="0"/>
              <a:t>с неба </a:t>
            </a:r>
            <a:r>
              <a:rPr lang="ru-RU" dirty="0" smtClean="0"/>
              <a:t>прилетит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Синий-синий-синий кит,</a:t>
            </a:r>
            <a:br>
              <a:rPr lang="ru-RU" dirty="0" smtClean="0"/>
            </a:br>
            <a:r>
              <a:rPr lang="ru-RU" dirty="0" smtClean="0"/>
              <a:t>Если веришь, стой и жди,</a:t>
            </a:r>
            <a:br>
              <a:rPr lang="ru-RU" dirty="0" smtClean="0"/>
            </a:br>
            <a:r>
              <a:rPr lang="ru-RU" dirty="0" smtClean="0"/>
              <a:t>А не веришь - выходи</a:t>
            </a:r>
            <a:r>
              <a:rPr lang="ru-RU" dirty="0" smtClean="0"/>
              <a:t>!</a:t>
            </a:r>
          </a:p>
          <a:p>
            <a:endParaRPr lang="ru-RU" dirty="0" smtClean="0"/>
          </a:p>
          <a:p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8370" y="3929066"/>
            <a:ext cx="3221215" cy="254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Monotype Corsiva" pitchFamily="66" charset="0"/>
              </a:rPr>
              <a:t>Загадка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Загадки</a:t>
            </a:r>
            <a:r>
              <a:rPr lang="ru-RU" altLang="ru-RU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– </a:t>
            </a:r>
            <a:r>
              <a:rPr lang="ru-RU" alt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жанр фольклора, в котором по содержащемуся в вопросе образу надо найти правильный ответ. Как правило, большинство загадок построено на перечислении признаков загаданного предмета.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Неживая </a:t>
            </a:r>
            <a:r>
              <a:rPr lang="ru-RU" dirty="0" smtClean="0"/>
              <a:t>- а идет,</a:t>
            </a:r>
            <a:br>
              <a:rPr lang="ru-RU" dirty="0" smtClean="0"/>
            </a:br>
            <a:r>
              <a:rPr lang="ru-RU" dirty="0" smtClean="0"/>
              <a:t>Неподвижна - а ведёт.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0584" y="4214818"/>
            <a:ext cx="3201811" cy="222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Monotype Corsiva" pitchFamily="66" charset="0"/>
              </a:rPr>
              <a:t>Скороговорка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Скороговорка</a:t>
            </a:r>
            <a:r>
              <a:rPr lang="ru-RU" altLang="ru-RU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– </a:t>
            </a:r>
            <a:r>
              <a:rPr lang="ru-RU" altLang="ru-RU" b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народно-поэтическое</a:t>
            </a:r>
            <a:r>
              <a:rPr lang="ru-RU" alt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произведение, построенное на сочетании звуков, затрудняющих быстрое и чёткое произнесение слов</a:t>
            </a:r>
            <a:r>
              <a:rPr lang="ru-RU" alt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Три </a:t>
            </a:r>
            <a:r>
              <a:rPr lang="ru-RU" dirty="0" smtClean="0"/>
              <a:t>дроворуба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на </a:t>
            </a:r>
            <a:r>
              <a:rPr lang="ru-RU" dirty="0" smtClean="0"/>
              <a:t>трёх дворах дрова рубят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571876"/>
            <a:ext cx="3000395" cy="283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err="1" smtClean="0">
                <a:latin typeface="Monotype Corsiva" pitchFamily="66" charset="0"/>
              </a:rPr>
              <a:t>Пестушка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altLang="ru-RU" b="1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Пестушки</a:t>
            </a:r>
            <a:r>
              <a:rPr lang="ru-RU" alt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– жанр детского фольклора, стишки , сопровождающие действия родителей.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Потягушки-порастушки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В рученьки — </a:t>
            </a:r>
            <a:r>
              <a:rPr lang="ru-RU" dirty="0" err="1" smtClean="0"/>
              <a:t>хватушки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В ноженьки — </a:t>
            </a:r>
            <a:r>
              <a:rPr lang="ru-RU" dirty="0" err="1" smtClean="0"/>
              <a:t>ходушки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В роток — говорок,</a:t>
            </a:r>
            <a:br>
              <a:rPr lang="ru-RU" dirty="0" smtClean="0"/>
            </a:br>
            <a:r>
              <a:rPr lang="ru-RU" dirty="0" smtClean="0"/>
              <a:t>А в головку — </a:t>
            </a:r>
            <a:r>
              <a:rPr lang="ru-RU" dirty="0" err="1" smtClean="0"/>
              <a:t>разумок</a:t>
            </a:r>
            <a:r>
              <a:rPr lang="ru-RU" dirty="0" smtClean="0"/>
              <a:t>!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5332" y="2643182"/>
            <a:ext cx="303569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err="1" smtClean="0">
                <a:latin typeface="Monotype Corsiva" pitchFamily="66" charset="0"/>
              </a:rPr>
              <a:t>Потешка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altLang="ru-RU" b="1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Потешка</a:t>
            </a:r>
            <a:r>
              <a:rPr lang="ru-RU" altLang="ru-RU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– </a:t>
            </a:r>
            <a:r>
              <a:rPr lang="ru-RU" alt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жанр детского фольклора, шутливые стишки, которыми родители сопровождают первые игры с </a:t>
            </a:r>
            <a:r>
              <a:rPr lang="ru-RU" alt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ребёнком</a:t>
            </a:r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Киска</a:t>
            </a:r>
            <a:r>
              <a:rPr lang="ru-RU" dirty="0" smtClean="0"/>
              <a:t>, киска, киска, брысь!</a:t>
            </a:r>
            <a:br>
              <a:rPr lang="ru-RU" dirty="0" smtClean="0"/>
            </a:br>
            <a:r>
              <a:rPr lang="ru-RU" dirty="0" smtClean="0"/>
              <a:t>На дорожке не садись.</a:t>
            </a:r>
            <a:br>
              <a:rPr lang="ru-RU" dirty="0" smtClean="0"/>
            </a:br>
            <a:r>
              <a:rPr lang="ru-RU" dirty="0" smtClean="0"/>
              <a:t>Наша деточка пойдет</a:t>
            </a:r>
            <a:br>
              <a:rPr lang="ru-RU" dirty="0" smtClean="0"/>
            </a:br>
            <a:r>
              <a:rPr lang="ru-RU" dirty="0" smtClean="0"/>
              <a:t>И на киску упадет!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8849" y="3929066"/>
            <a:ext cx="2643843" cy="254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Monotype Corsiva" pitchFamily="66" charset="0"/>
              </a:rPr>
              <a:t>Прибаутка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Прибаутки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– маленькие         сказочки в </a:t>
            </a:r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стихах</a:t>
            </a:r>
          </a:p>
          <a:p>
            <a:endParaRPr lang="ru-RU" b="1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pPr fontAlgn="base"/>
            <a:r>
              <a:rPr lang="ru-RU" dirty="0" smtClean="0"/>
              <a:t>Собака на кухне пироги печет.</a:t>
            </a:r>
            <a:br>
              <a:rPr lang="ru-RU" dirty="0" smtClean="0"/>
            </a:br>
            <a:r>
              <a:rPr lang="ru-RU" dirty="0" smtClean="0"/>
              <a:t>Кот в углу </a:t>
            </a:r>
            <a:r>
              <a:rPr lang="ru-RU" dirty="0" err="1" smtClean="0"/>
              <a:t>сухаpи</a:t>
            </a:r>
            <a:r>
              <a:rPr lang="ru-RU" dirty="0" smtClean="0"/>
              <a:t> толчет.</a:t>
            </a:r>
            <a:br>
              <a:rPr lang="ru-RU" dirty="0" smtClean="0"/>
            </a:br>
            <a:r>
              <a:rPr lang="ru-RU" dirty="0" smtClean="0"/>
              <a:t>Кошка в окошке платье шьет.</a:t>
            </a:r>
            <a:br>
              <a:rPr lang="ru-RU" dirty="0" smtClean="0"/>
            </a:br>
            <a:r>
              <a:rPr lang="ru-RU" dirty="0" smtClean="0"/>
              <a:t>Курочка в сапожках избушку метет.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7572" y="4071942"/>
            <a:ext cx="3134380" cy="235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140</TotalTime>
  <Words>267</Words>
  <Application>Microsoft Office PowerPoint</Application>
  <PresentationFormat>Экран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ЖАНРЫ ФОЛЬКЛОРА</vt:lpstr>
      <vt:lpstr>                             СКАЗКА</vt:lpstr>
      <vt:lpstr>            Пословицы   и   поговорки</vt:lpstr>
      <vt:lpstr>                      Считалка</vt:lpstr>
      <vt:lpstr>Загадка</vt:lpstr>
      <vt:lpstr>Скороговорка</vt:lpstr>
      <vt:lpstr>Пестушка</vt:lpstr>
      <vt:lpstr>Потешка</vt:lpstr>
      <vt:lpstr>Прибаутка</vt:lpstr>
      <vt:lpstr>Закличка</vt:lpstr>
      <vt:lpstr>Приговорка</vt:lpstr>
      <vt:lpstr>Колыбельная песня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ЖАНРЫ ФОЛЬКЛОРА</dc:title>
  <dc:creator>Admin</dc:creator>
  <cp:lastModifiedBy>Admin</cp:lastModifiedBy>
  <cp:revision>24</cp:revision>
  <dcterms:created xsi:type="dcterms:W3CDTF">2014-08-22T21:33:44Z</dcterms:created>
  <dcterms:modified xsi:type="dcterms:W3CDTF">2014-08-23T22:12:48Z</dcterms:modified>
</cp:coreProperties>
</file>