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9" r:id="rId6"/>
    <p:sldId id="268" r:id="rId7"/>
    <p:sldId id="258" r:id="rId8"/>
    <p:sldId id="265" r:id="rId9"/>
    <p:sldId id="266" r:id="rId10"/>
    <p:sldId id="261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AA4C53-1C42-4C2B-B3A0-6B9BCB473F5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CF62BF-6D83-487F-99C2-FC3EBA3FA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00042"/>
            <a:ext cx="6500826" cy="1428760"/>
          </a:xfrm>
        </p:spPr>
        <p:txBody>
          <a:bodyPr/>
          <a:lstStyle/>
          <a:p>
            <a:r>
              <a:rPr lang="ru-RU" i="1" dirty="0" err="1" smtClean="0">
                <a:latin typeface="+mn-lt"/>
              </a:rPr>
              <a:t>Кейс-стади</a:t>
            </a:r>
            <a:endParaRPr lang="ru-RU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857364"/>
            <a:ext cx="6400800" cy="1752600"/>
          </a:xfrm>
        </p:spPr>
        <p:txBody>
          <a:bodyPr/>
          <a:lstStyle/>
          <a:p>
            <a:r>
              <a:rPr lang="ru-RU" dirty="0" smtClean="0"/>
              <a:t>Современные педагогические технологии</a:t>
            </a:r>
            <a:endParaRPr lang="ru-RU" dirty="0"/>
          </a:p>
        </p:txBody>
      </p:sp>
      <p:pic>
        <p:nvPicPr>
          <p:cNvPr id="6" name="Рисунок 5" descr="images_case-stud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928934"/>
            <a:ext cx="4400550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b3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572008"/>
            <a:ext cx="2105027" cy="1835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кейс-стади</a:t>
            </a:r>
            <a:r>
              <a:rPr lang="ru-RU" dirty="0" smtClean="0"/>
              <a:t> развивает</a:t>
            </a:r>
            <a:br>
              <a:rPr lang="ru-RU" dirty="0" smtClean="0"/>
            </a:br>
            <a:r>
              <a:rPr lang="ru-RU" dirty="0" smtClean="0"/>
              <a:t>следующие навыки: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Аналитические.</a:t>
            </a:r>
          </a:p>
          <a:p>
            <a:pPr>
              <a:buNone/>
            </a:pPr>
            <a:r>
              <a:rPr lang="ru-RU" dirty="0" smtClean="0"/>
              <a:t>2. Практические.</a:t>
            </a:r>
          </a:p>
          <a:p>
            <a:pPr>
              <a:buNone/>
            </a:pPr>
            <a:r>
              <a:rPr lang="ru-RU" dirty="0" smtClean="0"/>
              <a:t>3. Творческие.</a:t>
            </a:r>
          </a:p>
          <a:p>
            <a:pPr>
              <a:buNone/>
            </a:pPr>
            <a:r>
              <a:rPr lang="ru-RU" dirty="0" smtClean="0"/>
              <a:t>4. Коммуникативные.</a:t>
            </a:r>
          </a:p>
          <a:p>
            <a:pPr>
              <a:buNone/>
            </a:pPr>
            <a:r>
              <a:rPr lang="ru-RU" dirty="0" smtClean="0"/>
              <a:t>5. Социальные.</a:t>
            </a:r>
          </a:p>
          <a:p>
            <a:pPr>
              <a:buNone/>
            </a:pPr>
            <a:r>
              <a:rPr lang="ru-RU" dirty="0" smtClean="0"/>
              <a:t>6. Самоанализ.</a:t>
            </a:r>
            <a:endParaRPr lang="ru-RU" dirty="0"/>
          </a:p>
        </p:txBody>
      </p:sp>
      <p:pic>
        <p:nvPicPr>
          <p:cNvPr id="5" name="Содержимое 4" descr="8606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71612"/>
            <a:ext cx="2286018" cy="1828814"/>
          </a:xfrm>
        </p:spPr>
      </p:pic>
      <p:pic>
        <p:nvPicPr>
          <p:cNvPr id="6" name="Рисунок 5" descr="269074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928934"/>
            <a:ext cx="2671756" cy="19319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конструирования</a:t>
            </a:r>
            <a:br>
              <a:rPr lang="ru-RU" dirty="0" smtClean="0"/>
            </a:br>
            <a:r>
              <a:rPr lang="ru-RU" dirty="0" err="1" smtClean="0"/>
              <a:t>кейс-стади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Определение цели создания кейса.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Подбор соответствующей цели  реальной ситуации.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Подбор необходимых источников информации.</a:t>
            </a:r>
          </a:p>
          <a:p>
            <a:pPr marL="65151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400_F_135699_97VobPqeSFh0eStC8nbPqewFBm5Fg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3000396" cy="2500330"/>
          </a:xfrm>
        </p:spPr>
      </p:pic>
      <p:pic>
        <p:nvPicPr>
          <p:cNvPr id="6" name="Рисунок 5" descr="IMG_36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714752"/>
            <a:ext cx="2928958" cy="2553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6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571876"/>
            <a:ext cx="3286148" cy="245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конструирования</a:t>
            </a:r>
            <a:br>
              <a:rPr lang="ru-RU" dirty="0" smtClean="0"/>
            </a:br>
            <a:r>
              <a:rPr lang="ru-RU" dirty="0" err="1" smtClean="0"/>
              <a:t>кейс-стади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ru-RU" dirty="0" smtClean="0"/>
              <a:t>4. Сбор информации и данных для кейса.</a:t>
            </a:r>
          </a:p>
          <a:p>
            <a:pPr marL="651510" indent="-514350">
              <a:buNone/>
            </a:pPr>
            <a:r>
              <a:rPr lang="ru-RU" dirty="0" smtClean="0"/>
              <a:t>5. Проработка формы представления материала в кейсе.</a:t>
            </a:r>
          </a:p>
          <a:p>
            <a:pPr marL="651510" indent="-514350">
              <a:buNone/>
            </a:pPr>
            <a:r>
              <a:rPr lang="ru-RU" dirty="0" smtClean="0"/>
              <a:t>6. Подготовка методических материалов по его использованию.</a:t>
            </a:r>
          </a:p>
          <a:p>
            <a:pPr marL="65151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project-case-studi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714488"/>
            <a:ext cx="3067072" cy="21119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использования</a:t>
            </a:r>
            <a:br>
              <a:rPr lang="ru-RU" dirty="0" smtClean="0"/>
            </a:br>
            <a:r>
              <a:rPr lang="ru-RU" dirty="0" smtClean="0"/>
              <a:t> кейс –</a:t>
            </a:r>
            <a:r>
              <a:rPr lang="ru-RU" dirty="0" err="1" smtClean="0"/>
              <a:t>стади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AutoNum type="arabicPeriod"/>
            </a:pPr>
            <a:r>
              <a:rPr lang="ru-RU" dirty="0" smtClean="0"/>
              <a:t>Может быть использован и на стадии обучения и на стадии проверки знаний.</a:t>
            </a:r>
          </a:p>
          <a:p>
            <a:pPr marL="651510" indent="-514350">
              <a:buAutoNum type="arabicPeriod"/>
            </a:pPr>
            <a:r>
              <a:rPr lang="ru-RU" dirty="0" smtClean="0"/>
              <a:t>Требует много времени.</a:t>
            </a:r>
          </a:p>
          <a:p>
            <a:pPr marL="651510" indent="-514350">
              <a:buAutoNum type="arabicPeriod"/>
            </a:pPr>
            <a:r>
              <a:rPr lang="ru-RU" dirty="0" smtClean="0"/>
              <a:t>Не может быть использован в многочисленной аудитории.</a:t>
            </a:r>
            <a:endParaRPr lang="ru-RU" dirty="0"/>
          </a:p>
        </p:txBody>
      </p:sp>
      <p:pic>
        <p:nvPicPr>
          <p:cNvPr id="5" name="Содержимое 4" descr="case-studi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99507"/>
            <a:ext cx="4038600" cy="332734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86874" cy="466631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США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Школа бизнеса</a:t>
            </a:r>
          </a:p>
          <a:p>
            <a:pPr>
              <a:buNone/>
            </a:pPr>
            <a:r>
              <a:rPr lang="ru-RU" dirty="0" smtClean="0"/>
              <a:t>     Гарвардского университета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1924 год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arvard_university-01-600x476-571x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357430"/>
            <a:ext cx="3648081" cy="3376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86874" cy="466631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Метод изучения экономики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России стал применяться</a:t>
            </a:r>
          </a:p>
          <a:p>
            <a:pPr>
              <a:buNone/>
            </a:pPr>
            <a:r>
              <a:rPr lang="ru-RU" dirty="0" smtClean="0"/>
              <a:t>    в 80-х г.г.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Получил широкое </a:t>
            </a:r>
            <a:r>
              <a:rPr lang="ru-RU" dirty="0" err="1" smtClean="0"/>
              <a:t>распростра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нение</a:t>
            </a:r>
            <a:r>
              <a:rPr lang="ru-RU" dirty="0" smtClean="0"/>
              <a:t> при изучении </a:t>
            </a:r>
            <a:r>
              <a:rPr lang="ru-RU" dirty="0" err="1" smtClean="0"/>
              <a:t>медици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ны</a:t>
            </a:r>
            <a:r>
              <a:rPr lang="ru-RU" dirty="0" smtClean="0"/>
              <a:t>, юриспруденции, математики</a:t>
            </a:r>
          </a:p>
          <a:p>
            <a:pPr>
              <a:buNone/>
            </a:pPr>
            <a:r>
              <a:rPr lang="ru-RU" dirty="0" smtClean="0"/>
              <a:t>     и других наук.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asestudy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857364"/>
            <a:ext cx="3074858" cy="3506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метода: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«Разбор конкретных ситуаций (кейсов)»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Позволяет демонстрировать академическую теорию с точки зрения реальных событий</a:t>
            </a:r>
            <a:endParaRPr lang="ru-RU" dirty="0"/>
          </a:p>
        </p:txBody>
      </p:sp>
      <p:pic>
        <p:nvPicPr>
          <p:cNvPr id="5" name="Содержимое 4" descr="case-studi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500175"/>
            <a:ext cx="4186238" cy="40266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кейсов: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i="1" dirty="0" smtClean="0"/>
              <a:t>1. Практические кейсы.</a:t>
            </a:r>
          </a:p>
          <a:p>
            <a:pPr marL="514350" indent="-514350">
              <a:buNone/>
            </a:pPr>
            <a:endParaRPr lang="ru-RU" b="1" i="1" dirty="0" smtClean="0"/>
          </a:p>
          <a:p>
            <a:pPr marL="514350" indent="-514350">
              <a:buNone/>
            </a:pPr>
            <a:r>
              <a:rPr lang="ru-RU" b="1" i="1" dirty="0" smtClean="0"/>
              <a:t>2. Обучающие кейсы.</a:t>
            </a:r>
          </a:p>
          <a:p>
            <a:pPr marL="514350" indent="-514350">
              <a:buNone/>
            </a:pPr>
            <a:endParaRPr lang="ru-RU" b="1" i="1" dirty="0" smtClean="0"/>
          </a:p>
          <a:p>
            <a:pPr marL="514350" indent="-514350">
              <a:buNone/>
            </a:pPr>
            <a:r>
              <a:rPr lang="ru-RU" b="1" i="1" dirty="0" smtClean="0"/>
              <a:t>3. Научно-исследовательские кейсы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5" name="Содержимое 4" descr="case_study___stuck_in_anime_by_artistshospit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38" y="1785926"/>
            <a:ext cx="3471862" cy="33119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и виды CASE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Вспомогательная информация</a:t>
            </a:r>
          </a:p>
          <a:p>
            <a:r>
              <a:rPr lang="ru-RU" dirty="0" smtClean="0"/>
              <a:t>Описание конкретной ситуации</a:t>
            </a:r>
          </a:p>
          <a:p>
            <a:r>
              <a:rPr lang="ru-RU" dirty="0" smtClean="0"/>
              <a:t>Задания </a:t>
            </a:r>
            <a:r>
              <a:rPr lang="ru-RU" smtClean="0"/>
              <a:t>к кейсу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Печатный</a:t>
            </a:r>
          </a:p>
          <a:p>
            <a:r>
              <a:rPr lang="ru-RU" dirty="0" smtClean="0"/>
              <a:t>Мультимедиа</a:t>
            </a:r>
          </a:p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5" name="Рисунок 4" descr="case_study___stuck_in_anime_by_artists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1876"/>
            <a:ext cx="4010879" cy="28527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Работа над кейсом в учебном процессе обычно осуществляется в 3 этапа: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i="1" dirty="0" smtClean="0"/>
              <a:t>1. Индивидуальная работа обучаемых с материалами кейса.</a:t>
            </a:r>
            <a:endParaRPr lang="ru-RU" dirty="0"/>
          </a:p>
          <a:p>
            <a:pPr lvl="0">
              <a:buNone/>
            </a:pPr>
            <a:r>
              <a:rPr lang="ru-RU" b="1" i="1" dirty="0" smtClean="0"/>
              <a:t>2.Работа в малых группах</a:t>
            </a:r>
            <a:r>
              <a:rPr lang="ru-RU" dirty="0" smtClean="0"/>
              <a:t>. </a:t>
            </a:r>
          </a:p>
          <a:p>
            <a:pPr lvl="0">
              <a:buNone/>
            </a:pPr>
            <a:r>
              <a:rPr lang="ru-RU" b="1" i="1" dirty="0" smtClean="0"/>
              <a:t>3.Презентация и экспертиза результатов работы малых групп на общей дискуссии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malherbe02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714488"/>
            <a:ext cx="3571900" cy="41434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работы с кейсом</a:t>
            </a:r>
            <a:br>
              <a:rPr lang="ru-RU" dirty="0" smtClean="0"/>
            </a:br>
            <a:r>
              <a:rPr lang="ru-RU" dirty="0" smtClean="0"/>
              <a:t>допускает 6 форматов дискуссии: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Учитель – студент: перекрёстный допрос.</a:t>
            </a:r>
          </a:p>
          <a:p>
            <a:pPr marL="651510" indent="-514350">
              <a:buAutoNum type="arabicPeriod"/>
            </a:pPr>
            <a:r>
              <a:rPr lang="ru-RU" dirty="0" smtClean="0"/>
              <a:t>Учитель -  студент: адвокат дьявола.</a:t>
            </a:r>
          </a:p>
          <a:p>
            <a:pPr marL="651510" indent="-514350">
              <a:buAutoNum type="arabicPeriod"/>
            </a:pPr>
            <a:r>
              <a:rPr lang="ru-RU" dirty="0" smtClean="0"/>
              <a:t>Учитель – студент: Гипотетический формат.</a:t>
            </a:r>
          </a:p>
          <a:p>
            <a:pPr marL="651510" indent="-5143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SC_026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071678"/>
            <a:ext cx="4000528" cy="3714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работы с кейсом</a:t>
            </a:r>
            <a:br>
              <a:rPr lang="ru-RU" dirty="0" smtClean="0"/>
            </a:br>
            <a:r>
              <a:rPr lang="ru-RU" dirty="0" smtClean="0"/>
              <a:t>допускает 6 форматов дискуссии: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ru-RU" dirty="0" smtClean="0"/>
              <a:t>4. Студент – студент: конфронтация и/или кооперация.</a:t>
            </a:r>
          </a:p>
          <a:p>
            <a:pPr marL="651510" indent="-514350">
              <a:buNone/>
            </a:pPr>
            <a:r>
              <a:rPr lang="ru-RU" dirty="0" smtClean="0"/>
              <a:t>5. Студент -  студент: «играть роль».</a:t>
            </a:r>
          </a:p>
          <a:p>
            <a:pPr marL="651510" indent="-514350">
              <a:buNone/>
            </a:pPr>
            <a:r>
              <a:rPr lang="ru-RU" dirty="0" smtClean="0"/>
              <a:t>6. Учитель – класс: «безмолвный» формат.</a:t>
            </a:r>
          </a:p>
          <a:p>
            <a:pPr marL="651510" indent="-5143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38536"/>
            <a:ext cx="4038600" cy="384929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969"/>
      </a:dk2>
      <a:lt2>
        <a:srgbClr val="BDBDBD"/>
      </a:lt2>
      <a:accent1>
        <a:srgbClr val="FF71E4"/>
      </a:accent1>
      <a:accent2>
        <a:srgbClr val="E40059"/>
      </a:accent2>
      <a:accent3>
        <a:srgbClr val="D519FF"/>
      </a:accent3>
      <a:accent4>
        <a:srgbClr val="7D009A"/>
      </a:accent4>
      <a:accent5>
        <a:srgbClr val="005BD3"/>
      </a:accent5>
      <a:accent6>
        <a:srgbClr val="002676"/>
      </a:accent6>
      <a:hlink>
        <a:srgbClr val="73D6FD"/>
      </a:hlink>
      <a:folHlink>
        <a:srgbClr val="FF87B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299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Кейс-стади</vt:lpstr>
      <vt:lpstr>История возникновения:</vt:lpstr>
      <vt:lpstr>История возникновения:</vt:lpstr>
      <vt:lpstr>Суть метода:</vt:lpstr>
      <vt:lpstr>Типы кейсов:</vt:lpstr>
      <vt:lpstr>Структура и виды CASE </vt:lpstr>
      <vt:lpstr>Работа над кейсом в учебном процессе обычно осуществляется в 3 этапа: </vt:lpstr>
      <vt:lpstr>Технология работы с кейсом допускает 6 форматов дискуссии:</vt:lpstr>
      <vt:lpstr>Технология работы с кейсом допускает 6 форматов дискуссии:</vt:lpstr>
      <vt:lpstr>Метод кейс-стади развивает следующие навыки:</vt:lpstr>
      <vt:lpstr>Технология конструирования кейс-стади.</vt:lpstr>
      <vt:lpstr>Технология конструирования кейс-стади.</vt:lpstr>
      <vt:lpstr>Особенности использования  кейс –стади: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Кейс-стади</dc:title>
  <dc:creator>1</dc:creator>
  <cp:lastModifiedBy>1</cp:lastModifiedBy>
  <cp:revision>13</cp:revision>
  <dcterms:created xsi:type="dcterms:W3CDTF">2011-02-05T20:46:24Z</dcterms:created>
  <dcterms:modified xsi:type="dcterms:W3CDTF">2011-02-08T04:22:56Z</dcterms:modified>
</cp:coreProperties>
</file>