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8"/>
  </p:notesMasterIdLst>
  <p:sldIdLst>
    <p:sldId id="256" r:id="rId2"/>
    <p:sldId id="334" r:id="rId3"/>
    <p:sldId id="258" r:id="rId4"/>
    <p:sldId id="260" r:id="rId5"/>
    <p:sldId id="261" r:id="rId6"/>
    <p:sldId id="262" r:id="rId7"/>
    <p:sldId id="263" r:id="rId8"/>
    <p:sldId id="335" r:id="rId9"/>
    <p:sldId id="264" r:id="rId10"/>
    <p:sldId id="265" r:id="rId11"/>
    <p:sldId id="266" r:id="rId12"/>
    <p:sldId id="267" r:id="rId13"/>
    <p:sldId id="336" r:id="rId14"/>
    <p:sldId id="268" r:id="rId15"/>
    <p:sldId id="269" r:id="rId16"/>
    <p:sldId id="270" r:id="rId17"/>
    <p:sldId id="271" r:id="rId18"/>
    <p:sldId id="337" r:id="rId19"/>
    <p:sldId id="274" r:id="rId20"/>
    <p:sldId id="275" r:id="rId21"/>
    <p:sldId id="276" r:id="rId22"/>
    <p:sldId id="278" r:id="rId23"/>
    <p:sldId id="338" r:id="rId24"/>
    <p:sldId id="279" r:id="rId25"/>
    <p:sldId id="280" r:id="rId26"/>
    <p:sldId id="281" r:id="rId27"/>
    <p:sldId id="282" r:id="rId28"/>
    <p:sldId id="283" r:id="rId29"/>
    <p:sldId id="339" r:id="rId30"/>
    <p:sldId id="284" r:id="rId31"/>
    <p:sldId id="285" r:id="rId32"/>
    <p:sldId id="287" r:id="rId33"/>
    <p:sldId id="286" r:id="rId34"/>
    <p:sldId id="288" r:id="rId35"/>
    <p:sldId id="340" r:id="rId36"/>
    <p:sldId id="289" r:id="rId37"/>
    <p:sldId id="341" r:id="rId38"/>
    <p:sldId id="290" r:id="rId39"/>
    <p:sldId id="291" r:id="rId40"/>
    <p:sldId id="342" r:id="rId41"/>
    <p:sldId id="292" r:id="rId42"/>
    <p:sldId id="294" r:id="rId43"/>
    <p:sldId id="295" r:id="rId44"/>
    <p:sldId id="343" r:id="rId45"/>
    <p:sldId id="296" r:id="rId46"/>
    <p:sldId id="344" r:id="rId47"/>
    <p:sldId id="297" r:id="rId48"/>
    <p:sldId id="346" r:id="rId49"/>
    <p:sldId id="302" r:id="rId50"/>
    <p:sldId id="303" r:id="rId51"/>
    <p:sldId id="347" r:id="rId52"/>
    <p:sldId id="304" r:id="rId53"/>
    <p:sldId id="348" r:id="rId54"/>
    <p:sldId id="305" r:id="rId55"/>
    <p:sldId id="349" r:id="rId56"/>
    <p:sldId id="306" r:id="rId57"/>
    <p:sldId id="307" r:id="rId58"/>
    <p:sldId id="308" r:id="rId59"/>
    <p:sldId id="309" r:id="rId60"/>
    <p:sldId id="310" r:id="rId61"/>
    <p:sldId id="311" r:id="rId62"/>
    <p:sldId id="353" r:id="rId63"/>
    <p:sldId id="312" r:id="rId64"/>
    <p:sldId id="354" r:id="rId65"/>
    <p:sldId id="313" r:id="rId66"/>
    <p:sldId id="314" r:id="rId67"/>
    <p:sldId id="355" r:id="rId68"/>
    <p:sldId id="315" r:id="rId69"/>
    <p:sldId id="350" r:id="rId70"/>
    <p:sldId id="351" r:id="rId71"/>
    <p:sldId id="316" r:id="rId72"/>
    <p:sldId id="352" r:id="rId73"/>
    <p:sldId id="317" r:id="rId74"/>
    <p:sldId id="356" r:id="rId75"/>
    <p:sldId id="319" r:id="rId76"/>
    <p:sldId id="357" r:id="rId77"/>
    <p:sldId id="318" r:id="rId78"/>
    <p:sldId id="320" r:id="rId79"/>
    <p:sldId id="358" r:id="rId80"/>
    <p:sldId id="321" r:id="rId81"/>
    <p:sldId id="322" r:id="rId82"/>
    <p:sldId id="359" r:id="rId83"/>
    <p:sldId id="323" r:id="rId84"/>
    <p:sldId id="360" r:id="rId85"/>
    <p:sldId id="324" r:id="rId86"/>
    <p:sldId id="361" r:id="rId87"/>
    <p:sldId id="325" r:id="rId88"/>
    <p:sldId id="326" r:id="rId89"/>
    <p:sldId id="327" r:id="rId90"/>
    <p:sldId id="362" r:id="rId91"/>
    <p:sldId id="328" r:id="rId92"/>
    <p:sldId id="363" r:id="rId93"/>
    <p:sldId id="329" r:id="rId94"/>
    <p:sldId id="364" r:id="rId95"/>
    <p:sldId id="330" r:id="rId96"/>
    <p:sldId id="365" r:id="rId9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6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slide" Target="slides/slide96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2B68C9-FAC7-4AD7-B146-47946A3F29BE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530908-2097-424D-8E58-3964D13FA17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9922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28</a:t>
            </a:fld>
            <a:endParaRPr 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29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30</a:t>
            </a:fld>
            <a:endParaRPr 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31</a:t>
            </a:fld>
            <a:endParaRPr 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32</a:t>
            </a:fld>
            <a:endParaRPr 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33</a:t>
            </a:fld>
            <a:endParaRPr 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34</a:t>
            </a:fld>
            <a:endParaRPr lang="ru-RU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35</a:t>
            </a:fld>
            <a:endParaRPr lang="ru-RU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36</a:t>
            </a:fld>
            <a:endParaRPr lang="ru-RU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37</a:t>
            </a:fld>
            <a:endParaRPr lang="ru-RU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38</a:t>
            </a:fld>
            <a:endParaRPr lang="ru-RU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39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40</a:t>
            </a:fld>
            <a:endParaRPr lang="ru-RU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42</a:t>
            </a:fld>
            <a:endParaRPr lang="ru-RU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43</a:t>
            </a:fld>
            <a:endParaRPr lang="ru-RU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44</a:t>
            </a:fld>
            <a:endParaRPr lang="ru-RU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45</a:t>
            </a:fld>
            <a:endParaRPr lang="ru-RU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46</a:t>
            </a:fld>
            <a:endParaRPr lang="ru-RU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47</a:t>
            </a:fld>
            <a:endParaRPr lang="ru-RU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48</a:t>
            </a:fld>
            <a:endParaRPr lang="ru-RU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49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50</a:t>
            </a:fld>
            <a:endParaRPr lang="ru-RU"/>
          </a:p>
        </p:txBody>
      </p:sp>
    </p:spTree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51</a:t>
            </a:fld>
            <a:endParaRPr lang="ru-RU"/>
          </a:p>
        </p:txBody>
      </p:sp>
    </p:spTree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52</a:t>
            </a:fld>
            <a:endParaRPr lang="ru-RU"/>
          </a:p>
        </p:txBody>
      </p:sp>
    </p:spTree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53</a:t>
            </a:fld>
            <a:endParaRPr lang="ru-RU"/>
          </a:p>
        </p:txBody>
      </p:sp>
    </p:spTree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54</a:t>
            </a:fld>
            <a:endParaRPr lang="ru-RU"/>
          </a:p>
        </p:txBody>
      </p:sp>
    </p:spTree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55</a:t>
            </a:fld>
            <a:endParaRPr lang="ru-RU"/>
          </a:p>
        </p:txBody>
      </p:sp>
    </p:spTree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56</a:t>
            </a:fld>
            <a:endParaRPr lang="ru-RU"/>
          </a:p>
        </p:txBody>
      </p:sp>
    </p:spTree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57</a:t>
            </a:fld>
            <a:endParaRPr lang="ru-RU"/>
          </a:p>
        </p:txBody>
      </p:sp>
    </p:spTree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58</a:t>
            </a:fld>
            <a:endParaRPr lang="ru-RU"/>
          </a:p>
        </p:txBody>
      </p:sp>
    </p:spTree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59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60</a:t>
            </a:fld>
            <a:endParaRPr lang="ru-RU"/>
          </a:p>
        </p:txBody>
      </p:sp>
    </p:spTree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61</a:t>
            </a:fld>
            <a:endParaRPr lang="ru-RU"/>
          </a:p>
        </p:txBody>
      </p:sp>
    </p:spTree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62</a:t>
            </a:fld>
            <a:endParaRPr lang="ru-RU"/>
          </a:p>
        </p:txBody>
      </p:sp>
    </p:spTree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63</a:t>
            </a:fld>
            <a:endParaRPr lang="ru-RU"/>
          </a:p>
        </p:txBody>
      </p:sp>
    </p:spTree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64</a:t>
            </a:fld>
            <a:endParaRPr lang="ru-RU"/>
          </a:p>
        </p:txBody>
      </p:sp>
    </p:spTree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65</a:t>
            </a:fld>
            <a:endParaRPr lang="ru-RU"/>
          </a:p>
        </p:txBody>
      </p:sp>
    </p:spTree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66</a:t>
            </a:fld>
            <a:endParaRPr lang="ru-RU"/>
          </a:p>
        </p:txBody>
      </p:sp>
    </p:spTree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67</a:t>
            </a:fld>
            <a:endParaRPr lang="ru-RU"/>
          </a:p>
        </p:txBody>
      </p:sp>
    </p:spTree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68</a:t>
            </a:fld>
            <a:endParaRPr lang="ru-RU"/>
          </a:p>
        </p:txBody>
      </p:sp>
    </p:spTree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69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70</a:t>
            </a:fld>
            <a:endParaRPr lang="ru-RU"/>
          </a:p>
        </p:txBody>
      </p:sp>
    </p:spTree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71</a:t>
            </a:fld>
            <a:endParaRPr lang="ru-RU"/>
          </a:p>
        </p:txBody>
      </p:sp>
    </p:spTree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72</a:t>
            </a:fld>
            <a:endParaRPr lang="ru-RU"/>
          </a:p>
        </p:txBody>
      </p:sp>
    </p:spTree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73</a:t>
            </a:fld>
            <a:endParaRPr lang="ru-RU"/>
          </a:p>
        </p:txBody>
      </p:sp>
    </p:spTree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74</a:t>
            </a:fld>
            <a:endParaRPr lang="ru-RU"/>
          </a:p>
        </p:txBody>
      </p:sp>
    </p:spTree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75</a:t>
            </a:fld>
            <a:endParaRPr lang="ru-RU"/>
          </a:p>
        </p:txBody>
      </p:sp>
    </p:spTree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76</a:t>
            </a:fld>
            <a:endParaRPr lang="ru-RU"/>
          </a:p>
        </p:txBody>
      </p:sp>
    </p:spTree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77</a:t>
            </a:fld>
            <a:endParaRPr lang="ru-RU"/>
          </a:p>
        </p:txBody>
      </p:sp>
    </p:spTree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78</a:t>
            </a:fld>
            <a:endParaRPr lang="ru-RU"/>
          </a:p>
        </p:txBody>
      </p:sp>
    </p:spTree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79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80</a:t>
            </a:fld>
            <a:endParaRPr lang="ru-RU"/>
          </a:p>
        </p:txBody>
      </p:sp>
    </p:spTree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81</a:t>
            </a:fld>
            <a:endParaRPr lang="ru-RU"/>
          </a:p>
        </p:txBody>
      </p:sp>
    </p:spTree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82</a:t>
            </a:fld>
            <a:endParaRPr lang="ru-RU"/>
          </a:p>
        </p:txBody>
      </p:sp>
    </p:spTree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83</a:t>
            </a:fld>
            <a:endParaRPr lang="ru-RU"/>
          </a:p>
        </p:txBody>
      </p:sp>
    </p:spTree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84</a:t>
            </a:fld>
            <a:endParaRPr lang="ru-RU"/>
          </a:p>
        </p:txBody>
      </p:sp>
    </p:spTree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85</a:t>
            </a:fld>
            <a:endParaRPr lang="ru-RU"/>
          </a:p>
        </p:txBody>
      </p:sp>
    </p:spTree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86</a:t>
            </a:fld>
            <a:endParaRPr lang="ru-RU"/>
          </a:p>
        </p:txBody>
      </p:sp>
    </p:spTree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87</a:t>
            </a:fld>
            <a:endParaRPr lang="ru-RU"/>
          </a:p>
        </p:txBody>
      </p:sp>
    </p:spTree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88</a:t>
            </a:fld>
            <a:endParaRPr lang="ru-RU"/>
          </a:p>
        </p:txBody>
      </p:sp>
    </p:spTree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89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90</a:t>
            </a:fld>
            <a:endParaRPr lang="ru-RU"/>
          </a:p>
        </p:txBody>
      </p:sp>
    </p:spTree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91</a:t>
            </a:fld>
            <a:endParaRPr lang="ru-RU"/>
          </a:p>
        </p:txBody>
      </p:sp>
    </p:spTree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92</a:t>
            </a:fld>
            <a:endParaRPr lang="ru-RU"/>
          </a:p>
        </p:txBody>
      </p:sp>
    </p:spTree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93</a:t>
            </a:fld>
            <a:endParaRPr lang="ru-RU"/>
          </a:p>
        </p:txBody>
      </p:sp>
    </p:spTree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94</a:t>
            </a:fld>
            <a:endParaRPr lang="ru-RU"/>
          </a:p>
        </p:txBody>
      </p:sp>
    </p:spTree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95</a:t>
            </a:fld>
            <a:endParaRPr lang="ru-RU"/>
          </a:p>
        </p:txBody>
      </p:sp>
    </p:spTree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530908-2097-424D-8E58-3964D13FA175}" type="slidenum">
              <a:rPr lang="ru-RU" smtClean="0"/>
              <a:pPr/>
              <a:t>96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07BA74D-6F69-44E4-8CEF-49CD1062B635}" type="datetimeFigureOut">
              <a:rPr lang="ru-RU" smtClean="0"/>
              <a:pPr/>
              <a:t>22.03.2012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0A1528F3-04F7-4010-92D5-EB817FF629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2276872"/>
            <a:ext cx="7406640" cy="1472184"/>
          </a:xfrm>
        </p:spPr>
        <p:txBody>
          <a:bodyPr>
            <a:normAutofit/>
          </a:bodyPr>
          <a:lstStyle/>
          <a:p>
            <a:pPr algn="ctr"/>
            <a:r>
              <a:rPr lang="ru-RU" dirty="0"/>
              <a:t> «Современные педагогические технологии»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Идеи воспитания, высказанные в античности, в средневековье, получили свое дальнейшее развитие в трудах педагогов более позднего </a:t>
            </a:r>
            <a:r>
              <a:rPr lang="ru-RU" dirty="0" smtClean="0"/>
              <a:t>периода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/>
              <a:t>К.Д. Ушинский разработал теорию </a:t>
            </a:r>
            <a:r>
              <a:rPr lang="ru-RU" dirty="0" smtClean="0"/>
              <a:t>педагогики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>
            <a:normAutofit/>
          </a:bodyPr>
          <a:lstStyle/>
          <a:p>
            <a:r>
              <a:rPr lang="ru-RU" dirty="0" err="1"/>
              <a:t>Шацкий</a:t>
            </a:r>
            <a:r>
              <a:rPr lang="ru-RU" dirty="0"/>
              <a:t> С.Т. отмечал необходимость совершенствования и повышения их воспитательного значения путем “наполнения ценностью” любой деятельности, организуемой на </a:t>
            </a:r>
            <a:r>
              <a:rPr lang="ru-RU" dirty="0" smtClean="0"/>
              <a:t>уроке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420888"/>
            <a:ext cx="7498080" cy="3827512"/>
          </a:xfrm>
        </p:spPr>
        <p:txBody>
          <a:bodyPr>
            <a:normAutofit/>
          </a:bodyPr>
          <a:lstStyle/>
          <a:p>
            <a:r>
              <a:rPr lang="ru-RU" dirty="0" smtClean="0"/>
              <a:t>А.С</a:t>
            </a:r>
            <a:r>
              <a:rPr lang="ru-RU" dirty="0"/>
              <a:t>. Макаренко в своих работах уже свободно использовал термин “педагогическая техника” и использовал понятие “педагогическая технология</a:t>
            </a:r>
            <a:r>
              <a:rPr lang="ru-RU" dirty="0" smtClean="0"/>
              <a:t>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деле воспитания, как он замечал, сохраняется период, при котором успех зависит только от мастерства и энтузиазма педагога: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“ Воспитательное </a:t>
            </a:r>
            <a:r>
              <a:rPr lang="ru-RU" dirty="0"/>
              <a:t>дело есть дело кустарное, а из кустарных производств – самое отсталое”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pPr>
              <a:buNone/>
            </a:pPr>
            <a:r>
              <a:rPr lang="ru-RU" dirty="0"/>
              <a:t>В.А. Сухомлинский делал ставку на “индивидуальное своеобразие каждой личности</a:t>
            </a:r>
            <a:r>
              <a:rPr lang="ru-RU" dirty="0" smtClean="0"/>
              <a:t>”</a:t>
            </a:r>
          </a:p>
          <a:p>
            <a:pPr>
              <a:buNone/>
            </a:pPr>
            <a:r>
              <a:rPr lang="ru-RU" dirty="0" smtClean="0"/>
              <a:t>Всякое </a:t>
            </a:r>
            <a:r>
              <a:rPr lang="ru-RU" dirty="0"/>
              <a:t>воздействие на личность, должно развивать ее, поэтому педагогу надо избегать наказания детей, школа и унижение ребенка </a:t>
            </a:r>
            <a:r>
              <a:rPr lang="ru-RU" dirty="0" smtClean="0"/>
              <a:t>несовместимы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/>
          <a:lstStyle/>
          <a:p>
            <a:pPr>
              <a:buNone/>
            </a:pPr>
            <a:r>
              <a:rPr lang="ru-RU" dirty="0"/>
              <a:t>Коротков В.М., Лихачев Б.Т. </a:t>
            </a:r>
            <a:r>
              <a:rPr lang="ru-RU" dirty="0" smtClean="0"/>
              <a:t>принципиальные </a:t>
            </a:r>
            <a:r>
              <a:rPr lang="ru-RU" dirty="0"/>
              <a:t>положения </a:t>
            </a:r>
            <a:r>
              <a:rPr lang="ru-RU" dirty="0" smtClean="0"/>
              <a:t>педагогической технологии сформировали </a:t>
            </a:r>
            <a:r>
              <a:rPr lang="ru-RU" dirty="0"/>
              <a:t>в общих правилах применения метода педагогического воздействия: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Методы педагогического воздействия: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/>
          <a:lstStyle/>
          <a:p>
            <a:pPr lvl="0"/>
            <a:r>
              <a:rPr lang="ru-RU" dirty="0"/>
              <a:t>сочетание требований с уважением к детям;</a:t>
            </a:r>
          </a:p>
          <a:p>
            <a:pPr lvl="0"/>
            <a:r>
              <a:rPr lang="ru-RU" dirty="0"/>
              <a:t> разумность и подготовленность всякого педагогического воздействия;</a:t>
            </a:r>
          </a:p>
          <a:p>
            <a:pPr lvl="0"/>
            <a:r>
              <a:rPr lang="ru-RU" dirty="0"/>
              <a:t> доведение этого воздействия до </a:t>
            </a:r>
            <a:r>
              <a:rPr lang="ru-RU" dirty="0" smtClean="0"/>
              <a:t>конца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28803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Дальнейшее развитие педагогической технологии связано с определением компонентов педагогического </a:t>
            </a:r>
            <a:r>
              <a:rPr lang="ru-RU" dirty="0" smtClean="0"/>
              <a:t>мастерства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/>
              <a:t>Компоненты педагогического мастерства: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7962088" cy="4475584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психолого-педагогическая эрудиция;</a:t>
            </a:r>
            <a:endParaRPr lang="ru-RU" dirty="0"/>
          </a:p>
          <a:p>
            <a:pPr lvl="0"/>
            <a:r>
              <a:rPr lang="ru-RU" dirty="0"/>
              <a:t> профессиональные способности;</a:t>
            </a:r>
          </a:p>
          <a:p>
            <a:r>
              <a:rPr lang="ru-RU" dirty="0" smtClean="0"/>
              <a:t>педагогическая техника.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Педагогическая </a:t>
            </a:r>
            <a:r>
              <a:rPr lang="ru-RU" dirty="0"/>
              <a:t>техника понимается здесь как “разнообразные приемы личного воздействия учителя на школьников</a:t>
            </a:r>
            <a:r>
              <a:rPr lang="ru-RU" dirty="0" smtClean="0"/>
              <a:t>”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СОВРЕМЕННЫЕ ПЕДАГОГИЧЕСКИЕ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При </a:t>
            </a:r>
            <a:r>
              <a:rPr lang="ru-RU" dirty="0" smtClean="0"/>
              <a:t>использовании </a:t>
            </a:r>
            <a:r>
              <a:rPr lang="ru-RU" dirty="0"/>
              <a:t>термина “технология” практически все педагоги  отмечают сложность педагогического </a:t>
            </a:r>
            <a:r>
              <a:rPr lang="ru-RU" dirty="0" smtClean="0"/>
              <a:t>порядка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Сегодня </a:t>
            </a:r>
            <a:r>
              <a:rPr lang="ru-RU" dirty="0"/>
              <a:t>в педагогике и педагогической литературе широко используется термины “педагогическая техника” и “педагогическая технология</a:t>
            </a:r>
            <a:r>
              <a:rPr lang="ru-RU" dirty="0" smtClean="0"/>
              <a:t>”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«Современные педагогические технологии»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331640" y="2348880"/>
            <a:ext cx="7498080" cy="4800600"/>
          </a:xfrm>
        </p:spPr>
        <p:txBody>
          <a:bodyPr/>
          <a:lstStyle/>
          <a:p>
            <a:r>
              <a:rPr lang="ru-RU" dirty="0" smtClean="0"/>
              <a:t>Педагогическая технология — это совокупность правил и соответствующих им педагогических приемов и способов воздействия на развитие, обучение и воспитание школьника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СОВРЕМЕННЫЕ ПЕДАГОГИЧЕСКИЕ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Педагогическая технология как система научного знания должна </a:t>
            </a:r>
            <a:r>
              <a:rPr lang="ru-RU" dirty="0" smtClean="0"/>
              <a:t>оптимизировать </a:t>
            </a:r>
            <a:r>
              <a:rPr lang="ru-RU" dirty="0"/>
              <a:t>и обеспечить воспитательный </a:t>
            </a:r>
            <a:r>
              <a:rPr lang="ru-RU" dirty="0" smtClean="0"/>
              <a:t>процесс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Воспитание </a:t>
            </a:r>
            <a:r>
              <a:rPr lang="ru-RU" dirty="0"/>
              <a:t>- это объективный процесс, который совершается в обществе независимо от воли и желания </a:t>
            </a:r>
            <a:r>
              <a:rPr lang="ru-RU" dirty="0" smtClean="0"/>
              <a:t>педагога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100" dirty="0"/>
              <a:t>СОВРЕМЕННЫЕ ПЕДАГОГИЧЕСКИЕ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Задача </a:t>
            </a:r>
            <a:r>
              <a:rPr lang="ru-RU" dirty="0"/>
              <a:t>педагога заключается в том, чтобы направить воспитательный процесс в сторону “восхождения” ребенка к человеческой культуре, способствовать самостоятельному освоению опыта и культуры, выработанных человечеством за многие </a:t>
            </a:r>
            <a:r>
              <a:rPr lang="ru-RU" dirty="0" smtClean="0"/>
              <a:t>тысячелетия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buNone/>
            </a:pPr>
            <a:r>
              <a:rPr lang="ru-RU" dirty="0" smtClean="0"/>
              <a:t>Таким образом: </a:t>
            </a:r>
          </a:p>
          <a:p>
            <a:pPr lvl="0"/>
            <a:r>
              <a:rPr lang="ru-RU" dirty="0" smtClean="0"/>
              <a:t>развитие </a:t>
            </a:r>
            <a:r>
              <a:rPr lang="ru-RU" dirty="0"/>
              <a:t>ребенка происходит тогда, когда он сам, проявляя активность, взаимодействует с миром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pPr lvl="0"/>
            <a:r>
              <a:rPr lang="ru-RU" dirty="0"/>
              <a:t>характер этой активности определяется субъективно свободным отношением личности;</a:t>
            </a:r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«Современные педагогические технологии»</a:t>
            </a:r>
            <a:endParaRPr lang="ru-RU" sz="3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педагогическое </a:t>
            </a:r>
            <a:r>
              <a:rPr lang="ru-RU" dirty="0"/>
              <a:t>влияние должно ориентировать воспитанника на определённое отношение к социальным ценностям</a:t>
            </a:r>
            <a:r>
              <a:rPr lang="ru-RU" dirty="0" smtClean="0"/>
              <a:t>;</a:t>
            </a:r>
            <a:r>
              <a:rPr lang="ru-RU" dirty="0"/>
              <a:t>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взаимодействие </a:t>
            </a:r>
            <a:r>
              <a:rPr lang="ru-RU" dirty="0"/>
              <a:t>педагога и весь процесс взаимодействия с ребенком должен производиться на уровне современной культуры и в соответствии с целью </a:t>
            </a:r>
            <a:r>
              <a:rPr lang="ru-RU" dirty="0" smtClean="0"/>
              <a:t>воспитания</a:t>
            </a:r>
            <a:endParaRPr lang="ru-RU" dirty="0"/>
          </a:p>
          <a:p>
            <a:pPr lvl="0"/>
            <a:endParaRPr lang="ru-RU" dirty="0"/>
          </a:p>
          <a:p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59632" y="332656"/>
            <a:ext cx="763284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«Современные педагогические технологии»</a:t>
            </a:r>
            <a:endParaRPr lang="ru-RU" sz="3200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«Современные педагогические технологии»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Для осуществления взаимодействия необходимо принятие собеседниками друг друга как равноправных субъектов этого общения, что на практике в системе “учитель- ученик” встречается не так </a:t>
            </a:r>
            <a:r>
              <a:rPr lang="ru-RU" dirty="0" smtClean="0"/>
              <a:t>часто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«Современные педагогические технологии»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Иными </a:t>
            </a:r>
            <a:r>
              <a:rPr lang="ru-RU" dirty="0"/>
              <a:t>словами, основное назначение педагогического воздействия заключается в переводе ученика на позицию субъекта, отдающего себе отчет в собственной </a:t>
            </a:r>
            <a:r>
              <a:rPr lang="ru-RU" dirty="0" smtClean="0"/>
              <a:t>жизни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«Современные педагогические технологии»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Реализация </a:t>
            </a:r>
            <a:r>
              <a:rPr lang="ru-RU" dirty="0"/>
              <a:t>этих функций педагогического воздействия обеспечивается педагогической технологией,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которая </a:t>
            </a:r>
            <a:r>
              <a:rPr lang="ru-RU" dirty="0"/>
              <a:t>научно обосновывает профессиональный выбор воздействия педагога на ребёнка в его взаимодействии с миром, формирует у него отношение к этому </a:t>
            </a:r>
            <a:r>
              <a:rPr lang="ru-RU" dirty="0" smtClean="0"/>
              <a:t>миру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Слагаемые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Чтобы определить слагаемые педагогической технологии, необходимо ответить на ряд вопросов: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какие элементы составляют педагогическую технологию;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каково их необходимое и достаточное присутствие;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в какой взаимосвязи они находятся;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/>
              <a:t>какие общие и специфические функции каждого </a:t>
            </a:r>
            <a:r>
              <a:rPr lang="ru-RU" dirty="0" smtClean="0"/>
              <a:t>элемента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Слагаемые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40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Педагогическое общение</a:t>
            </a:r>
            <a:r>
              <a:rPr lang="ru-RU" dirty="0"/>
              <a:t>,</a:t>
            </a:r>
            <a:r>
              <a:rPr lang="ru-RU" dirty="0">
                <a:solidFill>
                  <a:srgbClr val="FF0000"/>
                </a:solidFill>
              </a:rPr>
              <a:t> </a:t>
            </a:r>
            <a:r>
              <a:rPr lang="ru-RU" dirty="0"/>
              <a:t>имеющее направленность на “открытие ученика в общении” через создание психологически комфортных условий для раскрытия его как </a:t>
            </a:r>
            <a:r>
              <a:rPr lang="ru-RU" dirty="0" smtClean="0"/>
              <a:t>личности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Слагаемые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348880"/>
            <a:ext cx="7498080" cy="3899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Педагогическая </a:t>
            </a:r>
            <a:r>
              <a:rPr lang="ru-RU" b="1" dirty="0">
                <a:solidFill>
                  <a:srgbClr val="FF0000"/>
                </a:solidFill>
              </a:rPr>
              <a:t>оценка</a:t>
            </a:r>
            <a:r>
              <a:rPr lang="ru-RU" dirty="0"/>
              <a:t>, обеспечивающая функции “внесения образа” на уровне социальной нормы, стимулирования деятельности и коррекции </a:t>
            </a:r>
            <a:r>
              <a:rPr lang="ru-RU" dirty="0" smtClean="0"/>
              <a:t>отклонений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«Современные педагогические технологии»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76872"/>
            <a:ext cx="7498080" cy="3024336"/>
          </a:xfrm>
        </p:spPr>
        <p:txBody>
          <a:bodyPr>
            <a:normAutofit/>
          </a:bodyPr>
          <a:lstStyle/>
          <a:p>
            <a:r>
              <a:rPr lang="ru-RU" dirty="0"/>
              <a:t>Слово  “технология” применительно к воспитанию вошло в лексикон педагогической науки тогда, когда внимание специалистов обратилось к искусству воздействия на личность </a:t>
            </a:r>
            <a:r>
              <a:rPr lang="ru-RU" dirty="0" smtClean="0"/>
              <a:t>ребенка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Слагаемые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132856"/>
            <a:ext cx="7498080" cy="4115544"/>
          </a:xfrm>
        </p:spPr>
        <p:txBody>
          <a:bodyPr/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Педагогическое требование </a:t>
            </a:r>
            <a:r>
              <a:rPr lang="ru-RU" dirty="0"/>
              <a:t>- ещё один технологический элемент.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Посредством </a:t>
            </a:r>
            <a:r>
              <a:rPr lang="ru-RU" dirty="0"/>
              <a:t>него осуществляется восхождение субъекта на уровень современной </a:t>
            </a:r>
            <a:r>
              <a:rPr lang="ru-RU" dirty="0" smtClean="0"/>
              <a:t>культуры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Слагаемые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475252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dirty="0"/>
              <a:t>Следующий технологический элемент – </a:t>
            </a:r>
            <a:r>
              <a:rPr lang="ru-RU" b="1" dirty="0" smtClean="0">
                <a:solidFill>
                  <a:srgbClr val="FF0000"/>
                </a:solidFill>
              </a:rPr>
              <a:t>конфликт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Педагог не настаивает, а лишь предлагает вариант отношения и поведения и ставит проблему выбора, как поступить в этой ситуации</a:t>
            </a:r>
          </a:p>
          <a:p>
            <a:pPr>
              <a:buNone/>
            </a:pPr>
            <a:r>
              <a:rPr lang="ru-RU" dirty="0" smtClean="0"/>
              <a:t>Педагогический конфликт разрешается при реализации функций “ снятия психического напряжения”</a:t>
            </a:r>
          </a:p>
          <a:p>
            <a:pPr>
              <a:buNone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Слагаемые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В </a:t>
            </a:r>
            <a:r>
              <a:rPr lang="ru-RU" dirty="0"/>
              <a:t>данной системе слагаемых педагогической технологии особое место занимает такой элемент, как </a:t>
            </a:r>
            <a:r>
              <a:rPr lang="ru-RU" b="1" dirty="0">
                <a:solidFill>
                  <a:srgbClr val="FF0000"/>
                </a:solidFill>
              </a:rPr>
              <a:t>педагогическая </a:t>
            </a:r>
            <a:r>
              <a:rPr lang="ru-RU" b="1" dirty="0" smtClean="0">
                <a:solidFill>
                  <a:srgbClr val="FF0000"/>
                </a:solidFill>
              </a:rPr>
              <a:t>техника</a:t>
            </a:r>
            <a:endParaRPr lang="ru-RU" b="1" dirty="0"/>
          </a:p>
          <a:p>
            <a:r>
              <a:rPr lang="ru-RU" dirty="0"/>
              <a:t>Педагогическая техника преломляет реализацию всех остальных элементов, искажая или выпрямляя, усиливая или ослабляя их </a:t>
            </a:r>
            <a:r>
              <a:rPr lang="ru-RU" dirty="0" smtClean="0"/>
              <a:t>влияние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Слагаемые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реализации каждого из этих элементов педагогического воздействия, имеющего свои специфические функции, на практике используется не весь возможный набор, а выбираются отдельные операции, характерные именно для этого </a:t>
            </a:r>
            <a:r>
              <a:rPr lang="ru-RU" dirty="0" smtClean="0"/>
              <a:t>преподавателя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Таким образом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/>
              <a:t>формирование ребенка как субъекта происходит при положительном подкреплении в его адрес, высказывании скрытой оценки, при безусловности требуемой нормы.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Выявленные </a:t>
            </a:r>
            <a:r>
              <a:rPr lang="ru-RU" dirty="0"/>
              <a:t>элементы, с обозначенными функциями и определенными операциями, составляют сущность педагогической </a:t>
            </a:r>
            <a:r>
              <a:rPr lang="ru-RU" dirty="0" smtClean="0"/>
              <a:t>технологии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Таким образом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Однако </a:t>
            </a:r>
            <a:r>
              <a:rPr lang="ru-RU" dirty="0"/>
              <a:t>этим содержание педагогической технологии не </a:t>
            </a:r>
            <a:r>
              <a:rPr lang="ru-RU" dirty="0" smtClean="0"/>
              <a:t>ограничивается</a:t>
            </a:r>
            <a:r>
              <a:rPr lang="ru-RU" dirty="0"/>
              <a:t>: дополнительные элементы, такие как психологический климат, групповая деятельность, педагогическая реакция на поступок, носят обобщающий или частный  </a:t>
            </a:r>
            <a:r>
              <a:rPr lang="ru-RU" dirty="0" smtClean="0"/>
              <a:t>характер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ЭЛЕМЕНТЫ ПЕДАГОГИЧЕСКОЙ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Основными элементами педагогической технологии </a:t>
            </a:r>
            <a:r>
              <a:rPr lang="ru-RU" dirty="0" smtClean="0"/>
              <a:t>являются: </a:t>
            </a:r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педагогическое </a:t>
            </a:r>
            <a:r>
              <a:rPr lang="ru-RU" dirty="0"/>
              <a:t>общение,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оценка</a:t>
            </a:r>
            <a:r>
              <a:rPr lang="ru-RU" dirty="0"/>
              <a:t>,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требование</a:t>
            </a:r>
            <a:r>
              <a:rPr lang="ru-RU" dirty="0"/>
              <a:t>,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конфликт </a:t>
            </a:r>
            <a:r>
              <a:rPr lang="ru-RU" dirty="0"/>
              <a:t>и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информативное воздействие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/>
              <a:t>ЭЛЕМЕНТЫ ПЕДАГОГИЧЕСКОЙ 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3096344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соответствии с центральным назначением педагогического воздействия  </a:t>
            </a:r>
            <a:r>
              <a:rPr lang="ru-RU" b="1" dirty="0">
                <a:solidFill>
                  <a:srgbClr val="FF0000"/>
                </a:solidFill>
              </a:rPr>
              <a:t>общение 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dirty="0" smtClean="0"/>
              <a:t>выполняет </a:t>
            </a:r>
            <a:r>
              <a:rPr lang="ru-RU" dirty="0"/>
              <a:t>три </a:t>
            </a:r>
            <a:r>
              <a:rPr lang="ru-RU" dirty="0" smtClean="0"/>
              <a:t>функции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</a:rPr>
              <a:t>“открытие” </a:t>
            </a:r>
            <a:r>
              <a:rPr lang="ru-RU" dirty="0"/>
              <a:t>ребенка на общение – призвана, с одной стороны, создать ему комфортные условия в классе, на уроке, в школе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</a:rPr>
              <a:t>“соучастие” </a:t>
            </a:r>
            <a:r>
              <a:rPr lang="ru-RU" dirty="0" smtClean="0"/>
              <a:t>ребенка </a:t>
            </a:r>
            <a:r>
              <a:rPr lang="ru-RU" dirty="0"/>
              <a:t>в педагогическом общении – достигается в результате анализа взаимодействия учителя с детьми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pPr lvl="0">
              <a:buFont typeface="Wingdings" pitchFamily="2" charset="2"/>
              <a:buChar char="v"/>
            </a:pPr>
            <a:r>
              <a:rPr lang="ru-RU" dirty="0">
                <a:solidFill>
                  <a:srgbClr val="FF0000"/>
                </a:solidFill>
              </a:rPr>
              <a:t>“возвышение” </a:t>
            </a:r>
            <a:r>
              <a:rPr lang="ru-RU" dirty="0"/>
              <a:t>ребенка в педагогическом общении – это не завышенная оценка, а как </a:t>
            </a:r>
            <a:r>
              <a:rPr lang="ru-RU" dirty="0" smtClean="0"/>
              <a:t>стимулятор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1844824"/>
            <a:ext cx="6768752" cy="42484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Педагогическая </a:t>
            </a:r>
            <a:r>
              <a:rPr lang="ru-RU" b="1" dirty="0">
                <a:solidFill>
                  <a:srgbClr val="FF0000"/>
                </a:solidFill>
              </a:rPr>
              <a:t>оценка </a:t>
            </a:r>
            <a:r>
              <a:rPr lang="ru-RU" dirty="0"/>
              <a:t>предполагает оценивание проявляемого качества, но не личности ребенка в </a:t>
            </a:r>
            <a:r>
              <a:rPr lang="ru-RU" dirty="0" smtClean="0"/>
              <a:t>целом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Оценить </a:t>
            </a:r>
            <a:r>
              <a:rPr lang="ru-RU" dirty="0"/>
              <a:t>– значит “установить степень, уровень, качество чего-нибудь</a:t>
            </a:r>
            <a:r>
              <a:rPr lang="ru-RU" dirty="0" smtClean="0"/>
              <a:t>”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«Современные педагогические технологии»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04864"/>
            <a:ext cx="7498080" cy="2376264"/>
          </a:xfrm>
        </p:spPr>
        <p:txBody>
          <a:bodyPr/>
          <a:lstStyle/>
          <a:p>
            <a:r>
              <a:rPr lang="ru-RU" dirty="0"/>
              <a:t>Педагогическая технология выявляет систему профессионально значимых умений педагогов по организации воздействия на </a:t>
            </a:r>
            <a:r>
              <a:rPr lang="ru-RU" dirty="0" smtClean="0"/>
              <a:t>воспитанника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489654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Учитывая </a:t>
            </a:r>
            <a:r>
              <a:rPr lang="ru-RU" dirty="0"/>
              <a:t>такой подход к педагогической оценке и умело, используя ее в своей работе, педагог формирует и корректирует ценностные отношения своих </a:t>
            </a:r>
            <a:r>
              <a:rPr lang="ru-RU" dirty="0" smtClean="0"/>
              <a:t>учеников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Порой </a:t>
            </a:r>
            <a:r>
              <a:rPr lang="ru-RU" dirty="0"/>
              <a:t>отношение учителя оказывает на ребёнка более сильное воздействие, чем беседы или </a:t>
            </a:r>
            <a:r>
              <a:rPr lang="ru-RU" dirty="0" smtClean="0"/>
              <a:t>урок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890080" cy="1228998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/>
              <a:t>Функции педагогической оценки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внесение </a:t>
            </a:r>
            <a:r>
              <a:rPr lang="ru-RU" dirty="0"/>
              <a:t>образа на уровне ценностного отношения к миру,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стимулирование </a:t>
            </a:r>
            <a:r>
              <a:rPr lang="ru-RU" dirty="0"/>
              <a:t>деятельности ребенка по освоению этого отношения, </a:t>
            </a:r>
            <a:endParaRPr lang="ru-RU" dirty="0" smtClean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коррекция </a:t>
            </a:r>
            <a:r>
              <a:rPr lang="ru-RU" dirty="0"/>
              <a:t>его возможных отношений в процесс самостоятельной выработки </a:t>
            </a:r>
            <a:r>
              <a:rPr lang="ru-RU" dirty="0" smtClean="0"/>
              <a:t>отношений</a:t>
            </a:r>
          </a:p>
          <a:p>
            <a:pPr>
              <a:buNone/>
            </a:pPr>
            <a:r>
              <a:rPr lang="ru-RU" dirty="0" smtClean="0"/>
              <a:t>Учитывая </a:t>
            </a:r>
            <a:r>
              <a:rPr lang="ru-RU" dirty="0"/>
              <a:t>уникальность и неповторимость личности каждого ребенка, необходимо  тактично и бережно относиться к нему и учитывать значимость педагогической оценки для его </a:t>
            </a:r>
            <a:r>
              <a:rPr lang="ru-RU" dirty="0" smtClean="0"/>
              <a:t>развития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1259632" y="1124744"/>
          <a:ext cx="7416824" cy="5256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8412"/>
                <a:gridCol w="3708412"/>
              </a:tblGrid>
              <a:tr h="518255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endParaRPr lang="ru-RU" sz="14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292"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latin typeface="Times New Roman"/>
                          <a:ea typeface="Times New Roman"/>
                        </a:rPr>
                        <a:t>Поощрения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1" kern="0" dirty="0" smtClean="0">
                        <a:latin typeface="Calibri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kern="0" dirty="0" smtClean="0">
                          <a:latin typeface="Calibri"/>
                        </a:rPr>
                        <a:t>Наказания</a:t>
                      </a:r>
                      <a:endParaRPr lang="ru-RU" sz="1600" b="1" kern="0" dirty="0">
                        <a:latin typeface="Calibri"/>
                      </a:endParaRPr>
                    </a:p>
                  </a:txBody>
                  <a:tcPr marL="68580" marR="68580" marT="0" marB="0"/>
                </a:tc>
              </a:tr>
              <a:tr h="518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Одобрение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Неодобрение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Похвала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Замечание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Аргументированное поощрение    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Аргументированное неодобрение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1036510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Материальная форма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Лишение удовольствия (кроме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естественных потребностей)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255">
                <a:tc gridSpan="2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При высоком уровне самосознания</a:t>
                      </a: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8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Благодарность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Выговор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  <a:tr h="518255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latin typeface="Times New Roman"/>
                          <a:ea typeface="Times New Roman"/>
                        </a:rPr>
                        <a:t>Присвоение звания</a:t>
                      </a:r>
                      <a:endParaRPr lang="ru-RU" sz="10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/>
                          <a:ea typeface="Times New Roman"/>
                        </a:rPr>
                        <a:t>Исключение из коллектива</a:t>
                      </a:r>
                      <a:endParaRPr lang="ru-RU" sz="10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187624" y="332656"/>
            <a:ext cx="77768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bg2">
                    <a:lumMod val="50000"/>
                  </a:schemeClr>
                </a:solidFill>
              </a:rPr>
              <a:t>Формы педагогической оценки</a:t>
            </a:r>
            <a:endParaRPr lang="ru-RU" sz="4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dirty="0">
                <a:solidFill>
                  <a:srgbClr val="FF0000"/>
                </a:solidFill>
              </a:rPr>
              <a:t>Педагогическое требование </a:t>
            </a:r>
            <a:r>
              <a:rPr lang="ru-RU" dirty="0"/>
              <a:t>– это предъявление ребенку в </a:t>
            </a:r>
            <a:r>
              <a:rPr lang="ru-RU" dirty="0" smtClean="0"/>
              <a:t>процессе воспитания  </a:t>
            </a:r>
            <a:r>
              <a:rPr lang="ru-RU" dirty="0"/>
              <a:t>социально-культурной нормы отношения и </a:t>
            </a:r>
            <a:r>
              <a:rPr lang="ru-RU" dirty="0" smtClean="0"/>
              <a:t>поведения</a:t>
            </a:r>
          </a:p>
          <a:p>
            <a:pPr>
              <a:buNone/>
            </a:pPr>
            <a:r>
              <a:rPr lang="ru-RU" dirty="0" smtClean="0"/>
              <a:t>Отношения </a:t>
            </a:r>
            <a:r>
              <a:rPr lang="ru-RU" dirty="0"/>
              <a:t>человека имеют субъективно свободную природу и вырабатываются им самостоятельно в процессе накопления жизненного </a:t>
            </a:r>
            <a:r>
              <a:rPr lang="ru-RU" dirty="0" smtClean="0"/>
              <a:t>опыта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Задача </a:t>
            </a:r>
            <a:r>
              <a:rPr lang="ru-RU" dirty="0"/>
              <a:t>педагога заключается в том, чтобы повлиять на формирование ценностных  отношений позиций </a:t>
            </a:r>
            <a:r>
              <a:rPr lang="ru-RU" dirty="0" smtClean="0"/>
              <a:t>ребенка</a:t>
            </a:r>
          </a:p>
          <a:p>
            <a:pPr>
              <a:buNone/>
            </a:pPr>
            <a:r>
              <a:rPr lang="ru-RU" dirty="0" smtClean="0"/>
              <a:t>Для </a:t>
            </a:r>
            <a:r>
              <a:rPr lang="ru-RU" dirty="0"/>
              <a:t>этого необходимо представлять себе соотношение между безусловными нормами и </a:t>
            </a:r>
            <a:r>
              <a:rPr lang="ru-RU" dirty="0" smtClean="0"/>
              <a:t>правилами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Реализация требования, доступного  в данный момент развития ребенка, предусматривает и учет его психического состояния. </a:t>
            </a:r>
            <a:r>
              <a:rPr lang="ru-RU" dirty="0" smtClean="0"/>
              <a:t>Психика </a:t>
            </a:r>
            <a:r>
              <a:rPr lang="ru-RU" dirty="0"/>
              <a:t>школьника очень подвижна: настроение у детей может меняться очень </a:t>
            </a:r>
            <a:r>
              <a:rPr lang="ru-RU" dirty="0" smtClean="0"/>
              <a:t>часто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9685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Эффектность </a:t>
            </a:r>
            <a:r>
              <a:rPr lang="ru-RU" dirty="0"/>
              <a:t>педагогического требования возрастает, если учитель постоянно подчеркивает свое уважение к детям, а для этого формы его обращения и поведения должны соответствовать этическим нормам, позволяющим педагогу в любой ситуации оставаться на высоком уровне культуры.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Не следует пренебрегать обращениями к учащимся “Вы”, “Пожалуйста” и т.д.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772816"/>
            <a:ext cx="7818072" cy="447558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b="1" dirty="0" smtClean="0">
                <a:solidFill>
                  <a:srgbClr val="FF0000"/>
                </a:solidFill>
              </a:rPr>
              <a:t>Информативное </a:t>
            </a:r>
            <a:r>
              <a:rPr lang="ru-RU" b="1" dirty="0">
                <a:solidFill>
                  <a:srgbClr val="FF0000"/>
                </a:solidFill>
              </a:rPr>
              <a:t>речевое и демонстрационное воздействие </a:t>
            </a:r>
            <a:r>
              <a:rPr lang="ru-RU" dirty="0"/>
              <a:t>имеет свои закономерности, учет которых обеспечивает педагогу возможность более тонкого прикосновения в работе с </a:t>
            </a:r>
            <a:r>
              <a:rPr lang="ru-RU" dirty="0" smtClean="0"/>
              <a:t>детьми</a:t>
            </a:r>
          </a:p>
          <a:p>
            <a:pPr>
              <a:buNone/>
            </a:pPr>
            <a:r>
              <a:rPr lang="ru-RU" dirty="0" smtClean="0"/>
              <a:t>Демонстрационным материалом может являться все, что чувственно воспринимается человеком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>ЭЛЕМЕНТЫ ПЕДАГОГИЧЕСКОЙ ТЕХНОЛОГИИ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2420888"/>
            <a:ext cx="7818072" cy="3827512"/>
          </a:xfrm>
        </p:spPr>
        <p:txBody>
          <a:bodyPr>
            <a:normAutofit/>
          </a:bodyPr>
          <a:lstStyle/>
          <a:p>
            <a:pPr marL="514350" lvl="0" indent="-514350">
              <a:buNone/>
            </a:pPr>
            <a:r>
              <a:rPr lang="ru-RU" dirty="0" smtClean="0"/>
              <a:t>Следует стремиться к тому, чтобы используемый материал (наглядный или демонстрационный) оказывал воздействие, на максимально возможное количество органов чувств</a:t>
            </a:r>
          </a:p>
          <a:p>
            <a:pPr marL="514350" lvl="0" indent="-514350">
              <a:buNone/>
            </a:pPr>
            <a:endParaRPr lang="ru-RU" dirty="0" smtClean="0"/>
          </a:p>
          <a:p>
            <a:pPr marL="514350" lvl="0" indent="-514350">
              <a:buFont typeface="+mj-lt"/>
              <a:buAutoNum type="arabicPeriod" startAt="2"/>
            </a:pP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ПЕДАГОГИЧЕСКОЕ РАЗРЕШЕНИЕ И СОЗДАНИЕ КОНФЛИКТА.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8100392" cy="501662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Конфликт – это всякого рода противоречие, возникающее между </a:t>
            </a:r>
            <a:r>
              <a:rPr lang="ru-RU" dirty="0" smtClean="0"/>
              <a:t>субъектами</a:t>
            </a:r>
          </a:p>
          <a:p>
            <a:pPr>
              <a:buNone/>
            </a:pPr>
            <a:r>
              <a:rPr lang="ru-RU" dirty="0" smtClean="0"/>
              <a:t>Педагогический </a:t>
            </a:r>
            <a:r>
              <a:rPr lang="ru-RU" dirty="0"/>
              <a:t>конфликт – это тоже противоречие между субъектами,  но субъектами являются воспитатель и </a:t>
            </a:r>
            <a:r>
              <a:rPr lang="ru-RU" dirty="0" smtClean="0"/>
              <a:t>воспитанник </a:t>
            </a:r>
          </a:p>
          <a:p>
            <a:pPr>
              <a:buNone/>
            </a:pPr>
            <a:r>
              <a:rPr lang="ru-RU" dirty="0" smtClean="0"/>
              <a:t>На </a:t>
            </a:r>
            <a:r>
              <a:rPr lang="ru-RU" dirty="0"/>
              <a:t>основе противоречия  осуществляется личностное развитие и развитие межличностных </a:t>
            </a:r>
            <a:r>
              <a:rPr lang="ru-RU" dirty="0" smtClean="0"/>
              <a:t>отношений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900" dirty="0"/>
              <a:t>ИСТОРИЧЕСКОЕ НАЧАЛО ПЕДАГОГИЧЕСКОЙ </a:t>
            </a:r>
            <a:r>
              <a:rPr lang="ru-RU" sz="2900" dirty="0" smtClean="0"/>
              <a:t>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dirty="0"/>
              <a:t>Когда педагог строит воздействие на ребенка, он должен учитывать множество параметров: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эмоционально-психологическое </a:t>
            </a:r>
            <a:r>
              <a:rPr lang="ru-RU" dirty="0"/>
              <a:t>состояние,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общий </a:t>
            </a:r>
            <a:r>
              <a:rPr lang="ru-RU" dirty="0"/>
              <a:t>уровень культурного и возрастного развития,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err="1" smtClean="0"/>
              <a:t>сформированность</a:t>
            </a:r>
            <a:r>
              <a:rPr lang="ru-RU" dirty="0" smtClean="0"/>
              <a:t> </a:t>
            </a:r>
            <a:r>
              <a:rPr lang="ru-RU" dirty="0"/>
              <a:t>отношений, </a:t>
            </a:r>
            <a:endParaRPr lang="ru-RU" dirty="0" smtClean="0"/>
          </a:p>
          <a:p>
            <a:pPr marL="596646" indent="-514350">
              <a:buFont typeface="Wingdings" pitchFamily="2" charset="2"/>
              <a:buChar char="v"/>
            </a:pPr>
            <a:r>
              <a:rPr lang="ru-RU" dirty="0" smtClean="0"/>
              <a:t>духовное </a:t>
            </a:r>
            <a:r>
              <a:rPr lang="ru-RU" dirty="0"/>
              <a:t>и интеллектуальное развитие и др.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Пустые  и содержательные конфликты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72816"/>
            <a:ext cx="7962088" cy="447558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Пустой конфликт </a:t>
            </a:r>
            <a:r>
              <a:rPr lang="ru-RU" dirty="0"/>
              <a:t>возникает на основе  неустойчивого психического </a:t>
            </a:r>
            <a:r>
              <a:rPr lang="ru-RU" dirty="0" smtClean="0"/>
              <a:t>самочувствия</a:t>
            </a:r>
          </a:p>
          <a:p>
            <a:pPr>
              <a:buNone/>
            </a:pPr>
            <a:r>
              <a:rPr lang="ru-RU" dirty="0" smtClean="0"/>
              <a:t>Его </a:t>
            </a:r>
            <a:r>
              <a:rPr lang="ru-RU" dirty="0"/>
              <a:t>разрешение не требует сложной технологии, а лишь снятия психического напряжения собеседника путем проявления заботы, </a:t>
            </a:r>
            <a:r>
              <a:rPr lang="ru-RU" dirty="0" smtClean="0"/>
              <a:t>внимания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4000" dirty="0" smtClean="0"/>
              <a:t>Пустые  и содержательные конфликты</a:t>
            </a:r>
            <a:endParaRPr lang="ru-RU" sz="4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4824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зависимости от степени развития содержательного конфликта усложняется и технология его педагогического </a:t>
            </a:r>
            <a:r>
              <a:rPr lang="ru-RU" dirty="0" smtClean="0"/>
              <a:t>разрешения</a:t>
            </a:r>
          </a:p>
          <a:p>
            <a:pPr>
              <a:buNone/>
            </a:pPr>
            <a:r>
              <a:rPr lang="ru-RU" dirty="0" smtClean="0"/>
              <a:t>Самый </a:t>
            </a:r>
            <a:r>
              <a:rPr lang="ru-RU" dirty="0"/>
              <a:t>трудный для учащихся (и учителей) вид отношений, где труднее добиться согласия, </a:t>
            </a:r>
            <a:r>
              <a:rPr lang="ru-RU" dirty="0" smtClean="0"/>
              <a:t>сотрудничества</a:t>
            </a:r>
          </a:p>
          <a:p>
            <a:pPr>
              <a:buNone/>
            </a:pPr>
            <a:r>
              <a:rPr lang="ru-RU" dirty="0" smtClean="0"/>
              <a:t>Не </a:t>
            </a:r>
            <a:r>
              <a:rPr lang="ru-RU" dirty="0"/>
              <a:t>случайно А.С. Макаренко считал необходимым воспитание у школьников двух способностей: “ способности приказывать и способности подчиняться</a:t>
            </a:r>
            <a:r>
              <a:rPr lang="ru-RU" dirty="0" smtClean="0"/>
              <a:t>”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Фазы протекания педагогической ситуации: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348880"/>
            <a:ext cx="7740352" cy="41764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Различие отношений порождает несовпадение норм, ценностей и интересов, что часто приводит к </a:t>
            </a:r>
            <a:r>
              <a:rPr lang="ru-RU" dirty="0" smtClean="0"/>
              <a:t>конфликтам</a:t>
            </a:r>
          </a:p>
          <a:p>
            <a:pPr>
              <a:buNone/>
            </a:pPr>
            <a:r>
              <a:rPr lang="ru-RU" dirty="0" smtClean="0"/>
              <a:t>Здесь </a:t>
            </a:r>
            <a:r>
              <a:rPr lang="ru-RU" dirty="0"/>
              <a:t>можно выделить три фазы протекания педагогической ситуации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Фазы протекания педагогической ситуации: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91680" y="2132856"/>
            <a:ext cx="7452320" cy="4392488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 marL="596646" indent="-514350">
              <a:buNone/>
            </a:pPr>
            <a:r>
              <a:rPr lang="ru-RU" dirty="0" smtClean="0"/>
              <a:t>1 ФАЗА – конфликтное острое начало с явным нарушением социально ценных норм и ценностей одним из участников ситуации</a:t>
            </a:r>
          </a:p>
          <a:p>
            <a:pPr>
              <a:buNone/>
            </a:pP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Фазы протекания педагогической ситуации: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2 </a:t>
            </a:r>
            <a:r>
              <a:rPr lang="ru-RU" dirty="0"/>
              <a:t>ФАЗА – ответная реакция “соперника”, от формы и содержания которой зависит исход конфликта, и, самое главное, - </a:t>
            </a:r>
            <a:r>
              <a:rPr lang="ru-RU" dirty="0" smtClean="0"/>
              <a:t>направление </a:t>
            </a:r>
            <a:r>
              <a:rPr lang="ru-RU" dirty="0"/>
              <a:t>перестройки сложившихся ранее </a:t>
            </a:r>
            <a:r>
              <a:rPr lang="ru-RU" dirty="0" smtClean="0"/>
              <a:t>отношений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Фазы протекания педагогической ситуации: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3 </a:t>
            </a:r>
            <a:r>
              <a:rPr lang="ru-RU" dirty="0"/>
              <a:t>ФАЗА – относительно быстрое и радикальное изменение бытующих норм и ценностей в 2-х различных направлениях – улучшения или ухудшения ранее сложившихся </a:t>
            </a:r>
            <a:r>
              <a:rPr lang="ru-RU" dirty="0" smtClean="0"/>
              <a:t>отношений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ПЕДАГОГИЧЕСКОЕ РАЗРЕШЕНИЕ И СОЗДАНИЕ КОНФЛИКТА.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988840"/>
            <a:ext cx="7890080" cy="4259560"/>
          </a:xfrm>
        </p:spPr>
        <p:txBody>
          <a:bodyPr/>
          <a:lstStyle/>
          <a:p>
            <a:pPr>
              <a:buNone/>
            </a:pPr>
            <a:r>
              <a:rPr lang="ru-RU" dirty="0"/>
              <a:t>Конкретные педагогические ситуации, особенно острые и конфликтные, возникают и у опытных, и у начинающих </a:t>
            </a:r>
            <a:r>
              <a:rPr lang="ru-RU" dirty="0" smtClean="0"/>
              <a:t>педагогов</a:t>
            </a:r>
          </a:p>
          <a:p>
            <a:pPr>
              <a:buNone/>
            </a:pPr>
            <a:r>
              <a:rPr lang="ru-RU" dirty="0" smtClean="0"/>
              <a:t>Очень </a:t>
            </a:r>
            <a:r>
              <a:rPr lang="ru-RU" dirty="0"/>
              <a:t>важно для </a:t>
            </a:r>
            <a:r>
              <a:rPr lang="ru-RU" dirty="0" smtClean="0"/>
              <a:t>педагога </a:t>
            </a:r>
            <a:r>
              <a:rPr lang="ru-RU" dirty="0"/>
              <a:t>выйти из конфликтной ситуации с достоинством и творческой удовлетворенностью  в своей </a:t>
            </a:r>
            <a:r>
              <a:rPr lang="ru-RU" dirty="0" smtClean="0"/>
              <a:t>работе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ПЕДАГОГИЧЕСКОЕ РАЗРЕШЕНИЕ И СОЗДАНИЕ КОНФЛИКТА.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700808"/>
            <a:ext cx="7962088" cy="4824536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/>
              <a:t>Способы разрешения конфликта, особенно если он не зашел далеко, известны и доступны каждому – это нежность, юмор и </a:t>
            </a:r>
            <a:r>
              <a:rPr lang="ru-RU" dirty="0" smtClean="0"/>
              <a:t>шутка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В </a:t>
            </a:r>
            <a:r>
              <a:rPr lang="ru-RU" dirty="0"/>
              <a:t>более сложных ситуациях мы прибегаем к компромиссу, делая уступки друг другу, или обращаемся к третьему, независимому лицу(третейский суд), или сами проводим анализ, стремясь разобраться в себе и своих поступках и только в исключительных случаях используем принуждение и временное </a:t>
            </a:r>
            <a:r>
              <a:rPr lang="ru-RU" dirty="0" smtClean="0"/>
              <a:t>расставание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ПЕДАГОГИЧЕСКОЕ РАЗРЕШЕНИЕ И СОЗДАНИЕ КОНФЛИКТА.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844824"/>
            <a:ext cx="7890080" cy="4403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Педагог </a:t>
            </a:r>
            <a:r>
              <a:rPr lang="ru-RU" dirty="0"/>
              <a:t>не имеет права пойти на создание конфликта, если он не владеет технологией разрешения </a:t>
            </a:r>
            <a:r>
              <a:rPr lang="ru-RU" dirty="0" smtClean="0"/>
              <a:t>конфликта</a:t>
            </a:r>
          </a:p>
          <a:p>
            <a:pPr>
              <a:buNone/>
            </a:pPr>
            <a:r>
              <a:rPr lang="ru-RU" dirty="0" smtClean="0"/>
              <a:t>Конфликт </a:t>
            </a:r>
            <a:r>
              <a:rPr lang="ru-RU" dirty="0"/>
              <a:t>создается в тот момент или доводится до такого уровня, когда возникает обоюдная потребность в его </a:t>
            </a:r>
            <a:r>
              <a:rPr lang="ru-RU" dirty="0" smtClean="0"/>
              <a:t>разрешении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ДОПОЛНИТЕЛЬНЫЕ  ЭЛЕМЕНТЫ ПЕДАГОГИЧЕСКОЙ </a:t>
            </a:r>
            <a:r>
              <a:rPr lang="ru-RU" sz="3200" dirty="0" smtClean="0"/>
              <a:t>ТЕХНОЛОГИИ</a:t>
            </a:r>
            <a:r>
              <a:rPr lang="ru-RU" sz="3200" dirty="0"/>
              <a:t/>
            </a:r>
            <a:br>
              <a:rPr lang="ru-RU" sz="3200" dirty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149552"/>
          </a:xfrm>
        </p:spPr>
        <p:txBody>
          <a:bodyPr>
            <a:normAutofit lnSpcReduction="10000"/>
          </a:bodyPr>
          <a:lstStyle/>
          <a:p>
            <a:pPr marL="596646" indent="-514350">
              <a:buNone/>
            </a:pPr>
            <a:r>
              <a:rPr lang="ru-RU" dirty="0" smtClean="0"/>
              <a:t>Создание  психологического    </a:t>
            </a:r>
            <a:r>
              <a:rPr lang="ru-RU" dirty="0"/>
              <a:t>к л и м а т </a:t>
            </a:r>
            <a:r>
              <a:rPr lang="ru-RU" dirty="0" smtClean="0"/>
              <a:t>а в </a:t>
            </a:r>
            <a:r>
              <a:rPr lang="ru-RU" dirty="0"/>
              <a:t>группе является одной из наиболее важных  и наиболее сложных задач педагога с </a:t>
            </a:r>
            <a:r>
              <a:rPr lang="ru-RU" dirty="0" smtClean="0"/>
              <a:t>детьми</a:t>
            </a:r>
          </a:p>
          <a:p>
            <a:pPr>
              <a:buNone/>
            </a:pPr>
            <a:r>
              <a:rPr lang="ru-RU" dirty="0" smtClean="0"/>
              <a:t>Психологический </a:t>
            </a:r>
            <a:r>
              <a:rPr lang="ru-RU" dirty="0"/>
              <a:t>климат – качественная сторона  межличностных отношений, совокупность психологических условий,  способствующих или препятствующих продуктивной совместной деятельности и всестороннему развитию личности в </a:t>
            </a:r>
            <a:r>
              <a:rPr lang="ru-RU" dirty="0" smtClean="0"/>
              <a:t>группе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900" dirty="0"/>
              <a:t>ИСТОРИЧЕСКОЕ НАЧАЛО ПЕДАГОГИЧЕСКОЙ </a:t>
            </a:r>
            <a:r>
              <a:rPr lang="ru-RU" sz="2900" dirty="0" smtClean="0"/>
              <a:t>ТЕХНОЛОГИИ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r>
              <a:rPr lang="ru-RU" dirty="0" smtClean="0"/>
              <a:t>В </a:t>
            </a:r>
            <a:r>
              <a:rPr lang="ru-RU" dirty="0"/>
              <a:t>итоге на основе внешних проявлений формируется первоначальное представление о личности ребенка, которое во многом определяет характер педагогического </a:t>
            </a:r>
            <a:r>
              <a:rPr lang="ru-RU" dirty="0" smtClean="0"/>
              <a:t>воздействия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/>
              <a:t>ДОПОЛНИТЕЛЬНЫЕ  ЭЛЕМЕНТЫ ПЕДАГОГИЧЕСКОЙ ТЕХНОЛОГИИ.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ru-RU" dirty="0" smtClean="0"/>
              <a:t>Благоприятный </a:t>
            </a:r>
            <a:r>
              <a:rPr lang="ru-RU" dirty="0"/>
              <a:t>психологический климат – это атмосфера </a:t>
            </a:r>
            <a:r>
              <a:rPr lang="ru-RU" dirty="0" smtClean="0"/>
              <a:t>взаимного </a:t>
            </a:r>
            <a:r>
              <a:rPr lang="ru-RU" dirty="0"/>
              <a:t>уважения, дружелюбия, </a:t>
            </a:r>
            <a:r>
              <a:rPr lang="ru-RU" dirty="0" smtClean="0"/>
              <a:t>деликатности</a:t>
            </a:r>
          </a:p>
          <a:p>
            <a:pPr marL="514350" indent="-514350">
              <a:buNone/>
            </a:pPr>
            <a:r>
              <a:rPr lang="ru-RU" dirty="0" smtClean="0"/>
              <a:t>Создает </a:t>
            </a:r>
            <a:r>
              <a:rPr lang="ru-RU" dirty="0"/>
              <a:t>комфорт и условия для работы, раскрывает возможности личности. </a:t>
            </a:r>
            <a:endParaRPr lang="ru-RU" dirty="0" smtClean="0"/>
          </a:p>
          <a:p>
            <a:pPr marL="514350" indent="-514350">
              <a:buNone/>
            </a:pPr>
            <a:r>
              <a:rPr lang="ru-RU" dirty="0" smtClean="0"/>
              <a:t>Неблагоприятный </a:t>
            </a:r>
            <a:r>
              <a:rPr lang="ru-RU" dirty="0"/>
              <a:t>климат препятствует личностному развитию, ввергая человека в состояние </a:t>
            </a:r>
            <a:r>
              <a:rPr lang="ru-RU" dirty="0" smtClean="0"/>
              <a:t>незащищенности</a:t>
            </a:r>
            <a:r>
              <a:rPr lang="ru-RU" dirty="0"/>
              <a:t>, нервозности, боязни и </a:t>
            </a:r>
            <a:r>
              <a:rPr lang="ru-RU" dirty="0" smtClean="0"/>
              <a:t>отчаяния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88840"/>
            <a:ext cx="7498080" cy="4259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Технологически влияние на климат обеспечивается совокупностью операций, соответствующих следующим правилам</a:t>
            </a:r>
            <a:r>
              <a:rPr lang="ru-RU" dirty="0" smtClean="0"/>
              <a:t>:</a:t>
            </a:r>
            <a:endParaRPr lang="ru-RU" dirty="0"/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4187552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установление </a:t>
            </a:r>
            <a:r>
              <a:rPr lang="ru-RU" dirty="0"/>
              <a:t>личных контактов;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подбадривающее, одобрительное отношение во время работы;</a:t>
            </a:r>
          </a:p>
          <a:p>
            <a:pPr lvl="0">
              <a:buFont typeface="Wingdings" pitchFamily="2" charset="2"/>
              <a:buChar char="v"/>
            </a:pPr>
            <a:r>
              <a:rPr lang="ru-RU" dirty="0"/>
              <a:t>этическое благородство, заключающееся в бескорыстной помощи, открытости и радости за другого</a:t>
            </a:r>
            <a:r>
              <a:rPr lang="ru-RU" dirty="0" smtClean="0"/>
              <a:t>;</a:t>
            </a:r>
            <a:endParaRPr lang="ru-RU" dirty="0"/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890080" cy="482453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предупреждение </a:t>
            </a:r>
            <a:r>
              <a:rPr lang="ru-RU" dirty="0"/>
              <a:t>возможных неудач в процессе и результате работы</a:t>
            </a:r>
            <a:r>
              <a:rPr lang="ru-RU" dirty="0" smtClean="0"/>
              <a:t>;</a:t>
            </a:r>
          </a:p>
          <a:p>
            <a:pPr lvl="0">
              <a:buNone/>
            </a:pPr>
            <a:endParaRPr lang="ru-RU" dirty="0"/>
          </a:p>
          <a:p>
            <a:pPr lvl="0">
              <a:buFont typeface="Wingdings" pitchFamily="2" charset="2"/>
              <a:buChar char="v"/>
            </a:pPr>
            <a:r>
              <a:rPr lang="ru-RU" dirty="0"/>
              <a:t>аудиовизуальный художественный ряд, создаваемый использованием музыкальных  фрагментов, слайдов. Это снимает тревожность, рождает уверенность;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132856"/>
            <a:ext cx="7890080" cy="4464496"/>
          </a:xfrm>
        </p:spPr>
        <p:txBody>
          <a:bodyPr>
            <a:normAutofit/>
          </a:bodyPr>
          <a:lstStyle/>
          <a:p>
            <a:pPr lvl="0">
              <a:buFont typeface="Wingdings" pitchFamily="2" charset="2"/>
              <a:buChar char="v"/>
            </a:pPr>
            <a:r>
              <a:rPr lang="ru-RU" dirty="0" smtClean="0"/>
              <a:t>внесение </a:t>
            </a:r>
            <a:r>
              <a:rPr lang="ru-RU" dirty="0"/>
              <a:t>элемента новизны за счет использования разнообразных </a:t>
            </a:r>
            <a:r>
              <a:rPr lang="ru-RU" dirty="0" smtClean="0"/>
              <a:t>средств</a:t>
            </a:r>
          </a:p>
          <a:p>
            <a:pPr lvl="0">
              <a:buNone/>
            </a:pPr>
            <a:r>
              <a:rPr lang="ru-RU" dirty="0" smtClean="0"/>
              <a:t> </a:t>
            </a:r>
            <a:r>
              <a:rPr lang="ru-RU" dirty="0"/>
              <a:t>Это отвлекает от трудностей, увлекает и снимает психологические зажимы, способствует творческому проявлению каждого </a:t>
            </a:r>
            <a:r>
              <a:rPr lang="ru-RU" dirty="0" smtClean="0"/>
              <a:t>ребенка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00808"/>
            <a:ext cx="7890080" cy="4547592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Г </a:t>
            </a:r>
            <a:r>
              <a:rPr lang="ru-RU" dirty="0"/>
              <a:t>Р У П П О В А Я    Д Е Я Т Е Л Ь Н О С Т Ь</a:t>
            </a:r>
          </a:p>
          <a:p>
            <a:pPr>
              <a:buNone/>
            </a:pPr>
            <a:r>
              <a:rPr lang="ru-RU" dirty="0"/>
              <a:t>Групповая деятельность может рассматриваться не только, как внеклассное мероприятие, но и </a:t>
            </a:r>
            <a:r>
              <a:rPr lang="ru-RU" dirty="0" smtClean="0"/>
              <a:t>урок</a:t>
            </a:r>
          </a:p>
          <a:p>
            <a:pPr>
              <a:buNone/>
            </a:pPr>
            <a:r>
              <a:rPr lang="ru-RU" dirty="0" smtClean="0"/>
              <a:t>Содержание </a:t>
            </a:r>
            <a:r>
              <a:rPr lang="ru-RU" dirty="0"/>
              <a:t>групповой деятельности </a:t>
            </a:r>
            <a:r>
              <a:rPr lang="ru-RU" dirty="0" smtClean="0"/>
              <a:t>определяется </a:t>
            </a:r>
            <a:r>
              <a:rPr lang="ru-RU" dirty="0"/>
              <a:t>знанием, которое предлагается детям для рассмотрения. Организуя </a:t>
            </a:r>
            <a:r>
              <a:rPr lang="ru-RU" dirty="0" smtClean="0"/>
              <a:t>деятельность, </a:t>
            </a:r>
            <a:r>
              <a:rPr lang="ru-RU" dirty="0"/>
              <a:t>педагог может исходить из двух позиций по отношению к </a:t>
            </a:r>
            <a:r>
              <a:rPr lang="ru-RU" dirty="0" smtClean="0"/>
              <a:t>детям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2060848"/>
            <a:ext cx="7890080" cy="418755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Во-первых, учитель относится к ученикам, как к пассивным участникам, наблюдателям, в задачу которых входит восприятие материала</a:t>
            </a:r>
          </a:p>
          <a:p>
            <a:pPr>
              <a:buNone/>
            </a:pPr>
            <a:r>
              <a:rPr lang="ru-RU" dirty="0" smtClean="0"/>
              <a:t>При </a:t>
            </a:r>
            <a:r>
              <a:rPr lang="ru-RU" dirty="0"/>
              <a:t>такой позиции : учитель – субъект </a:t>
            </a:r>
            <a:r>
              <a:rPr lang="ru-RU" dirty="0" smtClean="0"/>
              <a:t>деятельности, </a:t>
            </a:r>
            <a:r>
              <a:rPr lang="ru-RU" dirty="0"/>
              <a:t>учащиеся выполняют роль </a:t>
            </a:r>
            <a:r>
              <a:rPr lang="ru-RU" dirty="0" smtClean="0"/>
              <a:t>объекта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619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Во- </a:t>
            </a:r>
            <a:r>
              <a:rPr lang="ru-RU" dirty="0"/>
              <a:t>вторых, рассмотрение группы детей как совокупность субъекта деятельности, организуемой на </a:t>
            </a:r>
            <a:r>
              <a:rPr lang="ru-RU" dirty="0" smtClean="0"/>
              <a:t>занятии</a:t>
            </a:r>
          </a:p>
          <a:p>
            <a:pPr>
              <a:buNone/>
            </a:pPr>
            <a:r>
              <a:rPr lang="ru-RU" dirty="0" smtClean="0"/>
              <a:t>Если </a:t>
            </a:r>
            <a:r>
              <a:rPr lang="ru-RU" dirty="0"/>
              <a:t>в первом варианте учитель, как правило, использует приказ, указание, распоряжение в качестве строгих требований к детям, то во втором случае он больше обращается к просьбе, совету, рекомендации и тем самым способствует развитию самосознания своих </a:t>
            </a:r>
            <a:r>
              <a:rPr lang="ru-RU" dirty="0" smtClean="0"/>
              <a:t>учеников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/>
              <a:t>Повышение результата групповой деятельности способствуют такие операции, как установление личного контакта с детьми, снятие с них страха перед предстоящей деятельностью, предоставление каждому ребенку возможности индивидуально проявить </a:t>
            </a:r>
            <a:r>
              <a:rPr lang="ru-RU" dirty="0" smtClean="0"/>
              <a:t>себя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772816"/>
            <a:ext cx="7890080" cy="4752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Реализация </a:t>
            </a:r>
            <a:r>
              <a:rPr lang="ru-RU" dirty="0"/>
              <a:t>данной функции на уроке диктует педагогу необходимость выстраивать деятельность по освоению знания таким образом, чтобы дети постигали не только голые факты науки, но и осознавали, ради чего надо постоянно стремиться идти по пути  расширения своих представлений о мире и закономерностях, происходящих в </a:t>
            </a:r>
            <a:r>
              <a:rPr lang="ru-RU" dirty="0" smtClean="0"/>
              <a:t>нем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ИСТОРИЧЕСКОЕ НАЧАЛО ПЕДАГОГИЧЕСКОЙ ТЕХНОЛОГИИ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Внешняя выразительность как источник познания личности интересовала ученых и философов с древних </a:t>
            </a:r>
            <a:r>
              <a:rPr lang="ru-RU" dirty="0" smtClean="0"/>
              <a:t>времен</a:t>
            </a:r>
          </a:p>
          <a:p>
            <a:r>
              <a:rPr lang="ru-RU" dirty="0" smtClean="0"/>
              <a:t>Гиппократ (</a:t>
            </a:r>
            <a:r>
              <a:rPr lang="en-US" dirty="0" smtClean="0"/>
              <a:t>IV </a:t>
            </a:r>
            <a:r>
              <a:rPr lang="ru-RU" dirty="0" smtClean="0"/>
              <a:t>в</a:t>
            </a:r>
            <a:r>
              <a:rPr lang="ru-RU" dirty="0"/>
              <a:t>. до н.э.), Аристотель </a:t>
            </a:r>
            <a:r>
              <a:rPr lang="ru-RU" dirty="0" smtClean="0"/>
              <a:t>(</a:t>
            </a:r>
            <a:r>
              <a:rPr lang="en-US" dirty="0" smtClean="0"/>
              <a:t>IV</a:t>
            </a:r>
            <a:r>
              <a:rPr lang="ru-RU" dirty="0" smtClean="0"/>
              <a:t> </a:t>
            </a:r>
            <a:r>
              <a:rPr lang="ru-RU" dirty="0"/>
              <a:t>в. до н.э.) предлагали использовать мимику и пластику для определения </a:t>
            </a:r>
            <a:r>
              <a:rPr lang="ru-RU" dirty="0" smtClean="0"/>
              <a:t>темперамента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2204864"/>
            <a:ext cx="7488832" cy="404353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Такая </a:t>
            </a:r>
            <a:r>
              <a:rPr lang="ru-RU" dirty="0"/>
              <a:t>технология влияет на развитие и формирование субъективности ученика, позволяя ему  активнее включаться в деятельность, соизмеряя и реализуя свои </a:t>
            </a:r>
            <a:r>
              <a:rPr lang="ru-RU" dirty="0" smtClean="0"/>
              <a:t>возможности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00808"/>
            <a:ext cx="7498080" cy="45475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b="1" dirty="0" smtClean="0"/>
              <a:t>СОЗДАНИЕ  СИТУАЦИИ   УСПЕХА  </a:t>
            </a:r>
            <a:r>
              <a:rPr lang="ru-RU" sz="2400" b="1" dirty="0"/>
              <a:t>И  </a:t>
            </a:r>
            <a:r>
              <a:rPr lang="ru-RU" sz="2400" b="1" dirty="0" smtClean="0"/>
              <a:t>НЕУСПЕХА</a:t>
            </a:r>
            <a:endParaRPr lang="ru-RU" b="1" dirty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Специфика </a:t>
            </a:r>
            <a:r>
              <a:rPr lang="ru-RU" dirty="0"/>
              <a:t>детского возраста такова, что все, за что бы ни брался ребенок, ему приходится осваивать заново.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Означает </a:t>
            </a:r>
            <a:r>
              <a:rPr lang="ru-RU" dirty="0"/>
              <a:t>ли это, что педагог должен подыгрывать ребенку, подстраиваться под его интересы и настроение? </a:t>
            </a:r>
            <a:endParaRPr lang="ru-RU" dirty="0" smtClean="0"/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628800"/>
            <a:ext cx="7890080" cy="46196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Вовсе </a:t>
            </a:r>
            <a:r>
              <a:rPr lang="ru-RU" dirty="0"/>
              <a:t>нет. Следует отметить только реальные достижения, необходимо способствовать этому успеху. Неудачник в школе и дома – это потенциальный неудачник на работе, в семье, в </a:t>
            </a:r>
            <a:r>
              <a:rPr lang="ru-RU" dirty="0" smtClean="0"/>
              <a:t>жизни</a:t>
            </a:r>
          </a:p>
          <a:p>
            <a:pPr>
              <a:buNone/>
            </a:pPr>
            <a:r>
              <a:rPr lang="ru-RU" dirty="0" smtClean="0"/>
              <a:t>Без </a:t>
            </a:r>
            <a:r>
              <a:rPr lang="ru-RU" dirty="0"/>
              <a:t>ощущения успеха у ребенка пропадает интерес к школе , к учебе, поэтому оправдано создание для школьника ситуации </a:t>
            </a:r>
            <a:r>
              <a:rPr lang="ru-RU" dirty="0" smtClean="0"/>
              <a:t>успеха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Технологически </a:t>
            </a:r>
            <a:r>
              <a:rPr lang="ru-RU" dirty="0"/>
              <a:t>это достигается рядом операций: подбадривающие слова и мягкие интонации, корректность общения, спокойная и доброжелательная речь.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Ситуация </a:t>
            </a:r>
            <a:r>
              <a:rPr lang="ru-RU" dirty="0"/>
              <a:t>успеха особенно важна  в работе с детьми, поведение которых осложнено целым рядом </a:t>
            </a:r>
            <a:r>
              <a:rPr lang="ru-RU" dirty="0" smtClean="0"/>
              <a:t>причин </a:t>
            </a:r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844824"/>
            <a:ext cx="7498080" cy="4403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Ситуация </a:t>
            </a:r>
            <a:r>
              <a:rPr lang="ru-RU" dirty="0"/>
              <a:t>неуспеха – это субъективное эмоциональное переживание, неудовлетворение собой в ходе и результате совершения деятельности.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Она </a:t>
            </a:r>
            <a:r>
              <a:rPr lang="ru-RU" dirty="0"/>
              <a:t>не может рассматриваться  в отрыве от ситуации успеха, а только лишь как этап при переходе от одного успеха к </a:t>
            </a:r>
            <a:r>
              <a:rPr lang="ru-RU" dirty="0" smtClean="0"/>
              <a:t>другому</a:t>
            </a:r>
            <a:endParaRPr lang="ru-RU" dirty="0"/>
          </a:p>
          <a:p>
            <a:pPr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96646" indent="-51435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е  с и т у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у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 и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 у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</a:t>
            </a:r>
          </a:p>
          <a:p>
            <a:pPr marL="596646" indent="-51435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Педагогическое </a:t>
            </a:r>
            <a:r>
              <a:rPr lang="ru-RU" dirty="0"/>
              <a:t>назначение ситуации неуспеха, как и ситуации успеха, заключается в создании условий для индивидуального развития ребенка. </a:t>
            </a:r>
            <a:endParaRPr lang="ru-RU" dirty="0" smtClean="0"/>
          </a:p>
          <a:p>
            <a:pPr>
              <a:buNone/>
            </a:pPr>
            <a:r>
              <a:rPr lang="ru-RU" dirty="0" smtClean="0"/>
              <a:t>Возможность </a:t>
            </a:r>
            <a:r>
              <a:rPr lang="ru-RU" dirty="0"/>
              <a:t>и необходимость создания ситуации неуспеха появляется при наличии определенных условий, без которых она превращается в жесткое орудие манипуляции </a:t>
            </a:r>
            <a:r>
              <a:rPr lang="ru-RU" dirty="0" smtClean="0"/>
              <a:t>ребенком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96646" indent="-51435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 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е  с и т у а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и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96646" indent="-514350"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у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  и 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 у с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е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х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</a:t>
            </a:r>
          </a:p>
          <a:p>
            <a:pPr marL="596646" indent="-514350"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Во-первых, это могут быть богатые ресурсы личности, когда одаренному ребенку в течение какого-то времени еще удается получать высокие результаты, но постепенно такое безразличие к себе становится тормозом для развития его </a:t>
            </a:r>
            <a:r>
              <a:rPr lang="ru-RU" dirty="0" smtClean="0"/>
              <a:t>личности 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Во-вторых</a:t>
            </a:r>
            <a:r>
              <a:rPr lang="ru-RU" dirty="0"/>
              <a:t>, завышенная самооценка, что ведет к пренебрежительному отношению к окружающим. Это приводит к отторжению его. Создание ситуации успеха на фоне и без того завышенной самооценки не поможет ему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Единственное, что должен сделать педагог – это создать ситуацию неуспеха, чтобы способствовать осознанию учеником своих достижений и неудач.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 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 г о г и ч е с к а я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е а к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я   </a:t>
            </a: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 с т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 к</a:t>
            </a:r>
          </a:p>
          <a:p>
            <a:pPr>
              <a:buNone/>
            </a:pPr>
            <a:r>
              <a:rPr lang="ru-RU" dirty="0" smtClean="0"/>
              <a:t>Далеко </a:t>
            </a:r>
            <a:r>
              <a:rPr lang="ru-RU" dirty="0"/>
              <a:t>не каждое действие ребенка можно назвать поступком. Поступок – это совершаемое субъектом всякого рода деяние, имеющего моральную оценку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Если же рассматривать поведение ученика как поступок, то выстраивать педагогическое воздействие так, чтобы способствовать развитию </a:t>
            </a:r>
            <a:r>
              <a:rPr lang="ru-RU" dirty="0" smtClean="0"/>
              <a:t>личности </a:t>
            </a:r>
            <a:endParaRPr lang="ru-RU" dirty="0"/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 е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 г о г и ч е с к а я 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е а к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и я   </a:t>
            </a:r>
          </a:p>
          <a:p>
            <a:pPr algn="ctr">
              <a:buNone/>
            </a:pP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а 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 с т у </a:t>
            </a:r>
            <a:r>
              <a:rPr lang="ru-RU" sz="3600" dirty="0" err="1" smtClean="0"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о к</a:t>
            </a:r>
          </a:p>
          <a:p>
            <a:pPr>
              <a:buNone/>
            </a:pPr>
            <a:r>
              <a:rPr lang="ru-RU" dirty="0" smtClean="0"/>
              <a:t>Чтобы </a:t>
            </a:r>
            <a:r>
              <a:rPr lang="ru-RU" dirty="0"/>
              <a:t>помочь ученику произвести самостоятельную оценку собственных действий, следует сопоставлять его действия с социальной нормой , с культурным образом отношения к себе и </a:t>
            </a:r>
            <a:r>
              <a:rPr lang="ru-RU" dirty="0" smtClean="0"/>
              <a:t>другим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 smtClean="0"/>
              <a:t>ИСТОРИЧЕСКОЕ НАЧАЛО ПЕДАГОГИЧЕСКОЙ ТЕХНОЛОГИИ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Диалоги философа </a:t>
            </a:r>
            <a:r>
              <a:rPr lang="ru-RU" dirty="0"/>
              <a:t>Сократа с учениками содержат множество примеров искусного прикосновения к личности, когда ему </a:t>
            </a:r>
            <a:r>
              <a:rPr lang="ru-RU" dirty="0" smtClean="0"/>
              <a:t>удается </a:t>
            </a:r>
            <a:r>
              <a:rPr lang="ru-RU" dirty="0"/>
              <a:t>не только повлиять на отношения своих собеседников, но и стимулировать работу мысли, включая их в дискуссию, научить производить </a:t>
            </a:r>
            <a:r>
              <a:rPr lang="ru-RU" dirty="0" err="1" smtClean="0"/>
              <a:t>самокоррекцию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 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Т И Ч Е С К А Я   З А Щ И Т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</a:t>
            </a:r>
          </a:p>
          <a:p>
            <a:pPr algn="ctr"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dirty="0"/>
              <a:t>Этическая защита – одна из разновидностей защиты личности от посягательства на ее достоинство наряду с физической, правовой, административной, экономической, </a:t>
            </a:r>
            <a:r>
              <a:rPr lang="ru-RU" dirty="0" smtClean="0"/>
              <a:t>политической</a:t>
            </a:r>
            <a:endParaRPr lang="ru-RU" dirty="0"/>
          </a:p>
          <a:p>
            <a:pPr>
              <a:buNone/>
            </a:pPr>
            <a:r>
              <a:rPr lang="ru-RU" dirty="0"/>
              <a:t>Этическая защита выполняет три основных функции : во-первых, она ограждает личность педагога от оскорблений; во-вторых, она предлагает ребенку иной образ поведения в состоявшейся ситуации; 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6808800" cy="2808312"/>
          </a:xfrm>
        </p:spPr>
        <p:txBody>
          <a:bodyPr>
            <a:normAutofit/>
          </a:bodyPr>
          <a:lstStyle/>
          <a:p>
            <a:r>
              <a:rPr lang="ru-RU" dirty="0" smtClean="0"/>
              <a:t>в-третьих, она дает ему шанс, возвышая его в трудный для него момент, представляет возможность укрепить взаимоотношения со старшими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endParaRPr lang="ru-RU" b="1" dirty="0" smtClean="0"/>
          </a:p>
          <a:p>
            <a:pPr algn="ctr">
              <a:buNone/>
            </a:pPr>
            <a:r>
              <a:rPr lang="ru-RU" b="1" dirty="0" smtClean="0"/>
              <a:t>Перечислим </a:t>
            </a:r>
            <a:r>
              <a:rPr lang="ru-RU" b="1" dirty="0"/>
              <a:t>основные функции</a:t>
            </a:r>
            <a:r>
              <a:rPr lang="ru-RU" b="1" dirty="0" smtClean="0"/>
              <a:t>:</a:t>
            </a:r>
          </a:p>
          <a:p>
            <a:pPr algn="ctr">
              <a:buNone/>
            </a:pPr>
            <a:endParaRPr lang="ru-RU" dirty="0"/>
          </a:p>
          <a:p>
            <a:pPr lvl="0"/>
            <a:r>
              <a:rPr lang="ru-RU" dirty="0"/>
              <a:t>сохранение собственного достоинства в момент грубости, выставить заслон оскорблению;</a:t>
            </a:r>
          </a:p>
          <a:p>
            <a:pPr lvl="0"/>
            <a:r>
              <a:rPr lang="ru-RU" dirty="0"/>
              <a:t>корректировка поведения. С этого нельзя начинать, это может вызвать агрессию;</a:t>
            </a:r>
          </a:p>
          <a:p>
            <a:pPr lvl="0"/>
            <a:r>
              <a:rPr lang="ru-RU" dirty="0"/>
              <a:t>сохранение достоинства партнера – развивает и углубляет взаимоотношения с ним, представляет ему возможность проявить себя иначе, на более высоком уровне.</a:t>
            </a:r>
          </a:p>
          <a:p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72816"/>
            <a:ext cx="7498080" cy="447558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Кроме </a:t>
            </a:r>
            <a:r>
              <a:rPr lang="ru-RU" dirty="0"/>
              <a:t>перечисленного, для этической защиты могут быть использованы и более жесткие формы, применение которых требует больших психологических затрат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dirty="0" smtClean="0"/>
              <a:t>Основное </a:t>
            </a:r>
            <a:r>
              <a:rPr lang="ru-RU" dirty="0"/>
              <a:t>назначение педагогического воздействия в том, чтобы инициировать потенциально заложенную в школьнике способность стать субъектом. 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ДОПОЛНИТЕЛЬНЫЕ  ЭЛЕМЕНТЫ ПЕДАГОГИЧЕСКОЙ ТЕХНОЛОГИИ.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556792"/>
            <a:ext cx="7818072" cy="469160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Требуется </a:t>
            </a:r>
            <a:r>
              <a:rPr lang="ru-RU" dirty="0"/>
              <a:t>умение организовать воздействие таким образом, чтобы его конечным результатом стало личностное взаимодействие.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Педагогическая </a:t>
            </a:r>
            <a:r>
              <a:rPr lang="ru-RU" dirty="0"/>
              <a:t>технология выявляет систему профессионально значимых умений педагогов по организации воздействия на воспитанника, предлагает способ осмысления технологически педагогической </a:t>
            </a:r>
            <a:r>
              <a:rPr lang="ru-RU" dirty="0" smtClean="0"/>
              <a:t>деятельности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196752"/>
            <a:ext cx="7498080" cy="5051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Разнообразие операций-воздействий подлежит обобщению. Их можно описать, ими можно овладеть, однако их нельзя предписать для конкретной ситуации, их нельзя предлагать в качестве решения педагогических </a:t>
            </a:r>
            <a:r>
              <a:rPr lang="ru-RU" dirty="0" smtClean="0"/>
              <a:t>задач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Разнообразие технологических операций неизбежно предполагает творческий выбор воспитателем одной из них в сложившихся </a:t>
            </a:r>
            <a:r>
              <a:rPr lang="ru-RU" dirty="0" smtClean="0"/>
              <a:t>обстоятельствах </a:t>
            </a:r>
            <a:endParaRPr lang="ru-RU" dirty="0"/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196752"/>
            <a:ext cx="7818072" cy="505164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Это </a:t>
            </a:r>
            <a:r>
              <a:rPr lang="ru-RU" dirty="0"/>
              <a:t>не избавляет его от творческого усилия в момент влияния на ребенка. Анализируя характер учащегося, его состояние как объекта – но объекта, который является либо потенциально способен стать субъектом</a:t>
            </a:r>
            <a:r>
              <a:rPr lang="ru-RU" dirty="0" smtClean="0"/>
              <a:t>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Основное назначение педагогического воздействия в том, чтобы инициировать потенциально заложенную в школьнике способность стать субъектом 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55576" y="980728"/>
            <a:ext cx="8208912" cy="5145435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dirty="0" smtClean="0"/>
              <a:t>Ни </a:t>
            </a:r>
            <a:r>
              <a:rPr lang="ru-RU" dirty="0"/>
              <a:t>корректирование поведения, ни нормативная оценка, ни подавление воли не выступают в качестве воспитательного результата. 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Стратегия </a:t>
            </a:r>
            <a:r>
              <a:rPr lang="ru-RU" dirty="0"/>
              <a:t>операционного влияния – в преобразовании ученика из объекта среднего влияния в субъекта, производящего сознательно выбор в каждый отдельно миг своей жизнедеятельности в русле </a:t>
            </a:r>
            <a:r>
              <a:rPr lang="ru-RU" dirty="0" err="1"/>
              <a:t>социокультурных</a:t>
            </a:r>
            <a:r>
              <a:rPr lang="ru-RU" dirty="0"/>
              <a:t>  ценностей современного общества.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ЗАКЛЮЧЕНИЕ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Владение </a:t>
            </a:r>
            <a:r>
              <a:rPr lang="ru-RU" dirty="0"/>
              <a:t>педагогической технологией обеспечивает учителю возможность организации педагогического воздействия в соответствии с его основным назначением – переводом ребенка в позицию </a:t>
            </a:r>
            <a:r>
              <a:rPr lang="ru-RU" dirty="0" smtClean="0"/>
              <a:t>субъекта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Уровень </a:t>
            </a:r>
            <a:r>
              <a:rPr lang="ru-RU" dirty="0"/>
              <a:t>овладения педагогической технологией может быть элементарным и </a:t>
            </a:r>
            <a:r>
              <a:rPr lang="ru-RU" dirty="0" smtClean="0"/>
              <a:t>профессиональным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Таким образом, педагогическая технология — это не дидактика, не теория воспитания, это и не методика обучения или воспитания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Специфика педагогической технологии состоит в том, что построенный на ее основе педагогический процесс должен гарантировать достижение поставленных целей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/>
              <a:t>ИСТОРИЧЕСКОЕ НАЧАЛО ПЕДАГОГИЧЕСКОЙ ТЕХНОЛОГИИ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/>
              <a:t>Чешский мыслитель-гуманист </a:t>
            </a:r>
            <a:r>
              <a:rPr lang="ru-RU" dirty="0" smtClean="0"/>
              <a:t> Я.Коменский  </a:t>
            </a:r>
            <a:r>
              <a:rPr lang="ru-RU" dirty="0"/>
              <a:t>тоже занимался проблемой прикосновения к личности ученика: “ Можно и нужно каждого учителя научить пользоваться  педагогическим инструментарием, только тогда его работа  будет высоко результативной, а место учителя самым лучшим местом под солнцем </a:t>
            </a:r>
            <a:r>
              <a:rPr lang="ru-RU" dirty="0" smtClean="0"/>
              <a:t>“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03648" y="1628800"/>
            <a:ext cx="7498080" cy="433156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Второе отличие технологии заключается в структурировании (алгоритмизации) процесса взаимодействия учителя и учащихся, что не находит отражения ни в дидактике, ни в теории воспитания, ни в методиках преподавания.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276872"/>
            <a:ext cx="7498080" cy="397152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Много ли может быть технологий? В принципе технологий может быть много, так как они могут различаться по разным основаниям — в зависимости от базовой концепции, от целей, применяемых средств и пр. 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2060848"/>
            <a:ext cx="7498080" cy="38164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При этом каждой научной концепции может соответствовать несколько технологий, ее реализующих. Кроме того, разрабатываются новые концепции и соответствующие им технологии: компьютерного, блочно-модульного, концентрированного обучения и пр.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500553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Любая научная концепция для того, чтобы она “работала” в педагогическом процессе, нуждается в соответствующей ей технологии.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Причем каждой из них может соответствовать несколько технологий.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Отсюда следует, что педагогических технологий может быть значительно больше, чем научных концепций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916832"/>
            <a:ext cx="7498080" cy="4331568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Они разрабатываются как учеными, так и учителями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Поэтому в практике существует достаточное их количество, другое дело, что не все их можно назвать технологиями, так как не всегда они обладают признаками и свойствами педагогических технологий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0"/>
            <a:ext cx="7498080" cy="1143000"/>
          </a:xfrm>
        </p:spPr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71600" y="1196752"/>
            <a:ext cx="7962088" cy="56612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ru-RU" dirty="0" smtClean="0"/>
              <a:t>В последнее время популярны следующие концепции и технологии: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педагогика индивидуальности и технология ее формирования 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система проблемного обучения и его технология,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концепция мотивационного обеспечения учебного процесса и ее технология,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педагогическая </a:t>
            </a:r>
            <a:r>
              <a:rPr lang="ru-RU" dirty="0" err="1" smtClean="0"/>
              <a:t>конфликтология</a:t>
            </a:r>
            <a:r>
              <a:rPr lang="ru-RU" dirty="0" smtClean="0"/>
              <a:t> и технология управления конфликтными ситуациями</a:t>
            </a:r>
            <a:endParaRPr lang="ru-RU" dirty="0"/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ЗАКЛЮЧЕНИЕ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556792"/>
            <a:ext cx="7890080" cy="446449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В педагогике, кроме того, существуют авторские педагогические технологии И.П. Иванова, Л.А. и Б.П. Никитиных, В.Ф.Шаталова, Р. и Д. </a:t>
            </a:r>
            <a:r>
              <a:rPr lang="ru-RU" dirty="0" err="1" smtClean="0"/>
              <a:t>Байярдов</a:t>
            </a:r>
            <a:r>
              <a:rPr lang="ru-RU" dirty="0" smtClean="0"/>
              <a:t> и др.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Многие технологии еще только разрабатываются</a:t>
            </a: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277</TotalTime>
  <Words>3751</Words>
  <Application>Microsoft Office PowerPoint</Application>
  <PresentationFormat>Экран (4:3)</PresentationFormat>
  <Paragraphs>443</Paragraphs>
  <Slides>96</Slides>
  <Notes>96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96</vt:i4>
      </vt:variant>
    </vt:vector>
  </HeadingPairs>
  <TitlesOfParts>
    <vt:vector size="97" baseType="lpstr">
      <vt:lpstr>Солнцестояние</vt:lpstr>
      <vt:lpstr> «Современные педагогические технологии»</vt:lpstr>
      <vt:lpstr>«Современные педагогические технологии»</vt:lpstr>
      <vt:lpstr>«Современные педагогические технологии»</vt:lpstr>
      <vt:lpstr>«Современные педагогические технологии»</vt:lpstr>
      <vt:lpstr>ИСТОРИЧЕСКОЕ НАЧАЛО ПЕДАГОГИЧЕСКОЙ ТЕХНОЛОГИИ </vt:lpstr>
      <vt:lpstr>ИСТОРИЧЕСКОЕ НАЧАЛО ПЕДАГОГИЧЕСКОЙ ТЕХНОЛОГИИ </vt:lpstr>
      <vt:lpstr>ИСТОРИЧЕСКОЕ НАЧАЛО ПЕДАГОГИЧЕСКОЙ ТЕХНОЛОГИИ</vt:lpstr>
      <vt:lpstr>ИСТОРИЧЕСКОЕ НАЧАЛО ПЕДАГОГИЧЕСКОЙ ТЕХНОЛОГИИ</vt:lpstr>
      <vt:lpstr>ИСТОРИЧЕСКОЕ НАЧАЛО ПЕДАГОГИЧЕСКОЙ ТЕХНОЛОГИИ</vt:lpstr>
      <vt:lpstr>ИСТОРИЧЕСКОЕ НАЧАЛО ПЕДАГОГИЧЕСКОЙ ТЕХНОЛОГИИ</vt:lpstr>
      <vt:lpstr>ИСТОРИЧЕСКОЕ НАЧАЛО ПЕДАГОГИЧЕСКОЙ ТЕХНОЛОГИИ</vt:lpstr>
      <vt:lpstr>ИСТОРИЧЕСКОЕ НАЧАЛО ПЕДАГОГИЧЕСКОЙ ТЕХНОЛОГИИ</vt:lpstr>
      <vt:lpstr>ИСТОРИЧЕСКОЕ НАЧАЛО ПЕДАГОГИЧЕСКОЙ ТЕХНОЛОГИИ</vt:lpstr>
      <vt:lpstr>ИСТОРИЧЕСКОЕ НАЧАЛО ПЕДАГОГИЧЕСКОЙ ТЕХНОЛОГИИ</vt:lpstr>
      <vt:lpstr>ИСТОРИЧЕСКОЕ НАЧАЛО ПЕДАГОГИЧЕСКОЙ ТЕХНОЛОГИИ</vt:lpstr>
      <vt:lpstr>Методы педагогического воздействия:</vt:lpstr>
      <vt:lpstr>ИСТОРИЧЕСКОЕ НАЧАЛО ПЕДАГОГИЧЕСКОЙ ТЕХНОЛОГИИ</vt:lpstr>
      <vt:lpstr>Компоненты педагогического мастерства:</vt:lpstr>
      <vt:lpstr>СОВРЕМЕННЫЕ ПЕДАГОГИЧЕСКИЕ ТЕХНОЛОГИИ</vt:lpstr>
      <vt:lpstr>СОВРЕМЕННЫЕ ПЕДАГОГИЧЕСКИЕ ТЕХНОЛОГИИ </vt:lpstr>
      <vt:lpstr>СОВРЕМЕННЫЕ ПЕДАГОГИЧЕСКИЕ ТЕХНОЛОГИИ </vt:lpstr>
      <vt:lpstr> </vt:lpstr>
      <vt:lpstr> </vt:lpstr>
      <vt:lpstr>«Современные педагогические технологии»</vt:lpstr>
      <vt:lpstr>«Современные педагогические технологии»</vt:lpstr>
      <vt:lpstr>«Современные педагогические технологии»</vt:lpstr>
      <vt:lpstr>Слагаемые педагогической технологии</vt:lpstr>
      <vt:lpstr>Слагаемые педагогической технологии</vt:lpstr>
      <vt:lpstr>Слагаемые педагогической технологии</vt:lpstr>
      <vt:lpstr>Слагаемые педагогической технологии</vt:lpstr>
      <vt:lpstr>Слагаемые педагогической технологии</vt:lpstr>
      <vt:lpstr>Слагаемые педагогической технологии</vt:lpstr>
      <vt:lpstr>Слагаемые педагогической технологии</vt:lpstr>
      <vt:lpstr>Таким образом</vt:lpstr>
      <vt:lpstr>Таким образом</vt:lpstr>
      <vt:lpstr>ЭЛЕМЕНТЫ ПЕДАГОГИЧЕСКОЙ ТЕХНОЛОГИИ </vt:lpstr>
      <vt:lpstr>ЭЛЕМЕНТЫ ПЕДАГОГИЧЕСКОЙ ТЕХНОЛОГИИ </vt:lpstr>
      <vt:lpstr>ЭЛЕМЕНТЫ ПЕДАГОГИЧЕСКОЙ ТЕХНОЛОГИИ</vt:lpstr>
      <vt:lpstr>ЭЛЕМЕНТЫ ПЕДАГОГИЧЕСКОЙ ТЕХНОЛОГИИ</vt:lpstr>
      <vt:lpstr>ЭЛЕМЕНТЫ ПЕДАГОГИЧЕСКОЙ ТЕХНОЛОГИИ</vt:lpstr>
      <vt:lpstr>Функции педагогической оценки</vt:lpstr>
      <vt:lpstr>Презентация PowerPoint</vt:lpstr>
      <vt:lpstr>ЭЛЕМЕНТЫ ПЕДАГОГИЧЕСКОЙ ТЕХНОЛОГИИ</vt:lpstr>
      <vt:lpstr>ЭЛЕМЕНТЫ ПЕДАГОГИЧЕСКОЙ ТЕХНОЛОГИИ</vt:lpstr>
      <vt:lpstr>ЭЛЕМЕНТЫ ПЕДАГОГИЧЕСКОЙ ТЕХНОЛОГИИ</vt:lpstr>
      <vt:lpstr>ЭЛЕМЕНТЫ ПЕДАГОГИЧЕСКОЙ ТЕХНОЛОГИИ</vt:lpstr>
      <vt:lpstr>ЭЛЕМЕНТЫ ПЕДАГОГИЧЕСКОЙ ТЕХНОЛОГИИ</vt:lpstr>
      <vt:lpstr>ЭЛЕМЕНТЫ ПЕДАГОГИЧЕСКОЙ ТЕХНОЛОГИИ</vt:lpstr>
      <vt:lpstr>ПЕДАГОГИЧЕСКОЕ РАЗРЕШЕНИЕ И СОЗДАНИЕ КОНФЛИКТА.</vt:lpstr>
      <vt:lpstr>Пустые  и содержательные конфликты</vt:lpstr>
      <vt:lpstr>Пустые  и содержательные конфликты</vt:lpstr>
      <vt:lpstr>Фазы протекания педагогической ситуации:</vt:lpstr>
      <vt:lpstr>Фазы протекания педагогической ситуации:</vt:lpstr>
      <vt:lpstr>Фазы протекания педагогической ситуации:</vt:lpstr>
      <vt:lpstr>Фазы протекания педагогической ситуации:</vt:lpstr>
      <vt:lpstr>ПЕДАГОГИЧЕСКОЕ РАЗРЕШЕНИЕ И СОЗДАНИЕ КОНФЛИКТА.</vt:lpstr>
      <vt:lpstr>ПЕДАГОГИЧЕСКОЕ РАЗРЕШЕНИЕ И СОЗДАНИЕ КОНФЛИКТА.</vt:lpstr>
      <vt:lpstr>ПЕДАГОГИЧЕСКОЕ РАЗРЕШЕНИЕ И СОЗДАНИЕ КОНФЛИКТА.</vt:lpstr>
      <vt:lpstr>ДОПОЛНИТЕЛЬНЫЕ  ЭЛЕМЕНТЫ ПЕДАГОГИЧЕСКОЙ ТЕХНОЛОГИИ </vt:lpstr>
      <vt:lpstr>ДОПОЛНИТЕЛЬНЫЕ  ЭЛЕМЕНТЫ ПЕДАГОГИЧЕСКОЙ ТЕХНОЛОГИИ. 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</vt:lpstr>
      <vt:lpstr>ДОПОЛНИТЕЛЬНЫЕ  ЭЛЕМЕНТЫ ПЕДАГОГИЧЕСКОЙ ТЕХНОЛОГИИ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ТЕХНОЛОГИИ.</vt:lpstr>
      <vt:lpstr>ДОПОЛНИТЕЛЬНЫЕ  ЭЛЕМЕНТЫ ПЕДАГОГИЧЕСКОЙ ТЕХНОЛОГИИ</vt:lpstr>
      <vt:lpstr>ДОПОЛНИТЕЛЬНЫЕ  ЭЛЕМЕНТЫ ПЕДАГОГИЧЕСКОЙ ТЕХНОЛОГИИ.</vt:lpstr>
      <vt:lpstr>ДОПОЛНИТЕЛЬНЫЕ  ЭЛЕМЕНТЫ ПЕДАГОГИЧЕСКОЙ ТЕХНОЛОГИИ.</vt:lpstr>
      <vt:lpstr>ЗАКЛЮЧЕНИЕ </vt:lpstr>
      <vt:lpstr>ЗАКЛЮЧЕНИЕ </vt:lpstr>
      <vt:lpstr>ЗАКЛЮЧЕНИЕ </vt:lpstr>
      <vt:lpstr>ЗАКЛЮЧЕНИЕ </vt:lpstr>
      <vt:lpstr>ЗАКЛЮЧЕНИЕ</vt:lpstr>
      <vt:lpstr>ЗАКЛЮЧЕНИЕ</vt:lpstr>
      <vt:lpstr>ЗАКЛЮЧЕНИЕ</vt:lpstr>
      <vt:lpstr>ЗАКЛЮЧЕНИЕ</vt:lpstr>
      <vt:lpstr>ЗАКЛЮЧЕНИЕ</vt:lpstr>
      <vt:lpstr>ЗАКЛЮЧЕНИЕ</vt:lpstr>
      <vt:lpstr>ЗАКЛЮЧЕНИЕ</vt:lpstr>
      <vt:lpstr>ЗАКЛЮЧЕНИЕ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«Современные педагогические технологии»</dc:title>
  <dc:creator>Любовь</dc:creator>
  <cp:lastModifiedBy>SAINT</cp:lastModifiedBy>
  <cp:revision>31</cp:revision>
  <dcterms:created xsi:type="dcterms:W3CDTF">2011-01-07T23:27:17Z</dcterms:created>
  <dcterms:modified xsi:type="dcterms:W3CDTF">2012-03-22T00:49:23Z</dcterms:modified>
</cp:coreProperties>
</file>