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71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60.xml" ContentType="application/vnd.openxmlformats-officedocument.presentationml.slideLayout+xml"/>
  <Override PartName="/ppt/theme/theme18.xml" ContentType="application/vnd.openxmlformats-officedocument.theme+xml"/>
  <Override PartName="/ppt/tableStyles.xml" ContentType="application/vnd.openxmlformats-officedocument.presentationml.tableStyles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Layouts/slideLayout198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Layouts/slideLayout187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90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slideMaster16.xml" ContentType="application/vnd.openxmlformats-officedocument.presentationml.slideMaster+xml"/>
  <Override PartName="/ppt/slides/slide22.xml" ContentType="application/vnd.openxmlformats-officedocument.presentationml.slide+xml"/>
  <Override PartName="/ppt/slideLayouts/slideLayout32.xml" ContentType="application/vnd.openxmlformats-officedocument.presentationml.slideLayout+xml"/>
  <Override PartName="/ppt/slideLayouts/slideLayout1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slideLayouts/slideLayout159.xml" ContentType="application/vnd.openxmlformats-officedocument.presentationml.slideLayout+xml"/>
  <Override PartName="/ppt/slideLayouts/slideLayout177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91.xml" ContentType="application/vnd.openxmlformats-officedocument.presentationml.slideLayout+xml"/>
  <Default Extension="rels" ContentType="application/vnd.openxmlformats-package.relationships+xml"/>
  <Override PartName="/ppt/slideMasters/slideMaster17.xml" ContentType="application/vnd.openxmlformats-officedocument.presentationml.slideMaster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6.xml" ContentType="application/vnd.openxmlformats-officedocument.theme+xml"/>
  <Override PartName="/ppt/slideMasters/slideMaster13.xml" ContentType="application/vnd.openxmlformats-officedocument.presentationml.slideMaster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slideLayouts/slideLayout1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8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Masters/slideMaster18.xml" ContentType="application/vnd.openxmlformats-officedocument.presentationml.slideMaster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81.xml" ContentType="application/vnd.openxmlformats-officedocument.presentationml.slideLayout+xml"/>
  <Default Extension="jpeg" ContentType="image/jpeg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Masters/slideMaster14.xml" ContentType="application/vnd.openxmlformats-officedocument.presentationml.slideMaster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7.xml" ContentType="application/vnd.openxmlformats-officedocument.theme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slideLayouts/slideLayout179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theme/theme20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Masters/slideMaster15.xml" ContentType="application/vnd.openxmlformats-officedocument.presentationml.slide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14.xml" ContentType="application/vnd.openxmlformats-officedocument.them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94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50.xml" ContentType="application/vnd.openxmlformats-officedocument.presentationml.slideLayout+xml"/>
  <Override PartName="/ppt/theme/theme19.xml" ContentType="application/vnd.openxmlformats-officedocument.theme+xml"/>
  <Override PartName="/ppt/slideLayouts/slideLayout5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  <p:sldMasterId id="2147483768" r:id="rId10"/>
    <p:sldMasterId id="2147483780" r:id="rId11"/>
    <p:sldMasterId id="2147483792" r:id="rId12"/>
    <p:sldMasterId id="2147483804" r:id="rId13"/>
    <p:sldMasterId id="2147483816" r:id="rId14"/>
    <p:sldMasterId id="2147483828" r:id="rId15"/>
    <p:sldMasterId id="2147483840" r:id="rId16"/>
    <p:sldMasterId id="2147483852" r:id="rId17"/>
    <p:sldMasterId id="2147483876" r:id="rId18"/>
  </p:sldMasterIdLst>
  <p:notesMasterIdLst>
    <p:notesMasterId r:id="rId42"/>
  </p:notesMasterIdLst>
  <p:handoutMasterIdLst>
    <p:handoutMasterId r:id="rId43"/>
  </p:handoutMasterIdLst>
  <p:sldIdLst>
    <p:sldId id="256" r:id="rId19"/>
    <p:sldId id="257" r:id="rId20"/>
    <p:sldId id="258" r:id="rId21"/>
    <p:sldId id="259" r:id="rId22"/>
    <p:sldId id="260" r:id="rId23"/>
    <p:sldId id="261" r:id="rId24"/>
    <p:sldId id="262" r:id="rId25"/>
    <p:sldId id="263" r:id="rId26"/>
    <p:sldId id="264" r:id="rId27"/>
    <p:sldId id="265" r:id="rId28"/>
    <p:sldId id="266" r:id="rId29"/>
    <p:sldId id="267" r:id="rId30"/>
    <p:sldId id="268" r:id="rId31"/>
    <p:sldId id="269" r:id="rId32"/>
    <p:sldId id="270" r:id="rId33"/>
    <p:sldId id="271" r:id="rId34"/>
    <p:sldId id="272" r:id="rId35"/>
    <p:sldId id="273" r:id="rId36"/>
    <p:sldId id="274" r:id="rId37"/>
    <p:sldId id="275" r:id="rId38"/>
    <p:sldId id="276" r:id="rId39"/>
    <p:sldId id="277" r:id="rId40"/>
    <p:sldId id="278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86" autoAdjust="0"/>
    <p:restoredTop sz="94737" autoAdjust="0"/>
  </p:normalViewPr>
  <p:slideViewPr>
    <p:cSldViewPr>
      <p:cViewPr varScale="1">
        <p:scale>
          <a:sx n="44" d="100"/>
          <a:sy n="44" d="100"/>
        </p:scale>
        <p:origin x="-108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1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1320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8.xml"/><Relationship Id="rId39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3.xml"/><Relationship Id="rId34" Type="http://schemas.openxmlformats.org/officeDocument/2006/relationships/slide" Target="slides/slide16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7.xml"/><Relationship Id="rId33" Type="http://schemas.openxmlformats.org/officeDocument/2006/relationships/slide" Target="slides/slide15.xml"/><Relationship Id="rId38" Type="http://schemas.openxmlformats.org/officeDocument/2006/relationships/slide" Target="slides/slide20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2.xml"/><Relationship Id="rId29" Type="http://schemas.openxmlformats.org/officeDocument/2006/relationships/slide" Target="slides/slide11.xml"/><Relationship Id="rId41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6.xml"/><Relationship Id="rId32" Type="http://schemas.openxmlformats.org/officeDocument/2006/relationships/slide" Target="slides/slide14.xml"/><Relationship Id="rId37" Type="http://schemas.openxmlformats.org/officeDocument/2006/relationships/slide" Target="slides/slide19.xml"/><Relationship Id="rId40" Type="http://schemas.openxmlformats.org/officeDocument/2006/relationships/slide" Target="slides/slide22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5.xml"/><Relationship Id="rId28" Type="http://schemas.openxmlformats.org/officeDocument/2006/relationships/slide" Target="slides/slide10.xml"/><Relationship Id="rId36" Type="http://schemas.openxmlformats.org/officeDocument/2006/relationships/slide" Target="slides/slide18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1.xml"/><Relationship Id="rId31" Type="http://schemas.openxmlformats.org/officeDocument/2006/relationships/slide" Target="slides/slide13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4.xml"/><Relationship Id="rId27" Type="http://schemas.openxmlformats.org/officeDocument/2006/relationships/slide" Target="slides/slide9.xml"/><Relationship Id="rId30" Type="http://schemas.openxmlformats.org/officeDocument/2006/relationships/slide" Target="slides/slide12.xml"/><Relationship Id="rId35" Type="http://schemas.openxmlformats.org/officeDocument/2006/relationships/slide" Target="slides/slide17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D90D1-6CA0-42FE-AB69-40A3EA709A2E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9746B-8ACB-4F6E-97BE-7C839A4A5B9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B698-2067-4BF0-A3FE-7745B4B32A78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2855D-3B3F-4B65-B339-8A97103ACA8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2855D-3B3F-4B65-B339-8A97103ACA81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7FBE-F4D4-41B7-99FF-B716B756DEF2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9FF4-F14B-4574-A8E4-EF7028D259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7FBE-F4D4-41B7-99FF-B716B756DEF2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9FF4-F14B-4574-A8E4-EF7028D259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E459-68DF-4FFF-A3CA-FA3C4948CE0E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0EC8-DEBE-4FAC-85FA-EF3FBAF12F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E459-68DF-4FFF-A3CA-FA3C4948CE0E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0EC8-DEBE-4FAC-85FA-EF3FBAF12F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E459-68DF-4FFF-A3CA-FA3C4948CE0E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0EC8-DEBE-4FAC-85FA-EF3FBAF12F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E459-68DF-4FFF-A3CA-FA3C4948CE0E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0EC8-DEBE-4FAC-85FA-EF3FBAF12F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E459-68DF-4FFF-A3CA-FA3C4948CE0E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0EC8-DEBE-4FAC-85FA-EF3FBAF12F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E459-68DF-4FFF-A3CA-FA3C4948CE0E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0EC8-DEBE-4FAC-85FA-EF3FBAF12F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E459-68DF-4FFF-A3CA-FA3C4948CE0E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0EC8-DEBE-4FAC-85FA-EF3FBAF12F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E459-68DF-4FFF-A3CA-FA3C4948CE0E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0EC8-DEBE-4FAC-85FA-EF3FBAF12F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E459-68DF-4FFF-A3CA-FA3C4948CE0E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0EC8-DEBE-4FAC-85FA-EF3FBAF12F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E459-68DF-4FFF-A3CA-FA3C4948CE0E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0EC8-DEBE-4FAC-85FA-EF3FBAF12F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7FBE-F4D4-41B7-99FF-B716B756DEF2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9FF4-F14B-4574-A8E4-EF7028D259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4E459-68DF-4FFF-A3CA-FA3C4948CE0E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0EC8-DEBE-4FAC-85FA-EF3FBAF12F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A055-0E3A-4603-B0A5-A84CFB883378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4292-8579-4E74-AA38-069473E669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A055-0E3A-4603-B0A5-A84CFB883378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4292-8579-4E74-AA38-069473E669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A055-0E3A-4603-B0A5-A84CFB883378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4292-8579-4E74-AA38-069473E669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A055-0E3A-4603-B0A5-A84CFB883378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4292-8579-4E74-AA38-069473E669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A055-0E3A-4603-B0A5-A84CFB883378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4292-8579-4E74-AA38-069473E669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A055-0E3A-4603-B0A5-A84CFB883378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4292-8579-4E74-AA38-069473E669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A055-0E3A-4603-B0A5-A84CFB883378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4292-8579-4E74-AA38-069473E669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A055-0E3A-4603-B0A5-A84CFB883378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4292-8579-4E74-AA38-069473E669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A055-0E3A-4603-B0A5-A84CFB883378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4292-8579-4E74-AA38-069473E669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6519-1CBA-4EB1-A3AC-C3612A5BF035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76B8-760A-4FF6-9BED-08457F037E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A055-0E3A-4603-B0A5-A84CFB883378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4292-8579-4E74-AA38-069473E669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A055-0E3A-4603-B0A5-A84CFB883378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4292-8579-4E74-AA38-069473E669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A194-41B1-4EA3-8236-AEC10EAD7CBA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EAE5-90C4-4D13-9F36-BD8F47CB39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A194-41B1-4EA3-8236-AEC10EAD7CBA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EAE5-90C4-4D13-9F36-BD8F47CB39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A194-41B1-4EA3-8236-AEC10EAD7CBA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EAE5-90C4-4D13-9F36-BD8F47CB39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A194-41B1-4EA3-8236-AEC10EAD7CBA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EAE5-90C4-4D13-9F36-BD8F47CB39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A194-41B1-4EA3-8236-AEC10EAD7CBA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EAE5-90C4-4D13-9F36-BD8F47CB39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A194-41B1-4EA3-8236-AEC10EAD7CBA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EAE5-90C4-4D13-9F36-BD8F47CB39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A194-41B1-4EA3-8236-AEC10EAD7CBA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EAE5-90C4-4D13-9F36-BD8F47CB39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A194-41B1-4EA3-8236-AEC10EAD7CBA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EAE5-90C4-4D13-9F36-BD8F47CB39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6519-1CBA-4EB1-A3AC-C3612A5BF035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76B8-760A-4FF6-9BED-08457F037E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A194-41B1-4EA3-8236-AEC10EAD7CBA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EAE5-90C4-4D13-9F36-BD8F47CB39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A194-41B1-4EA3-8236-AEC10EAD7CBA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EAE5-90C4-4D13-9F36-BD8F47CB39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A194-41B1-4EA3-8236-AEC10EAD7CBA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EAE5-90C4-4D13-9F36-BD8F47CB39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D1A1-7B23-4A81-AC9C-4D282A0FA315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386C-C129-4AE2-A44A-A606CE9CF0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D1A1-7B23-4A81-AC9C-4D282A0FA315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386C-C129-4AE2-A44A-A606CE9CF0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D1A1-7B23-4A81-AC9C-4D282A0FA315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386C-C129-4AE2-A44A-A606CE9CF0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D1A1-7B23-4A81-AC9C-4D282A0FA315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386C-C129-4AE2-A44A-A606CE9CF0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D1A1-7B23-4A81-AC9C-4D282A0FA315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386C-C129-4AE2-A44A-A606CE9CF0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D1A1-7B23-4A81-AC9C-4D282A0FA315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386C-C129-4AE2-A44A-A606CE9CF0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D1A1-7B23-4A81-AC9C-4D282A0FA315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386C-C129-4AE2-A44A-A606CE9CF0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6519-1CBA-4EB1-A3AC-C3612A5BF035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76B8-760A-4FF6-9BED-08457F037E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D1A1-7B23-4A81-AC9C-4D282A0FA315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386C-C129-4AE2-A44A-A606CE9CF0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D1A1-7B23-4A81-AC9C-4D282A0FA315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386C-C129-4AE2-A44A-A606CE9CF0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D1A1-7B23-4A81-AC9C-4D282A0FA315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386C-C129-4AE2-A44A-A606CE9CF0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D1A1-7B23-4A81-AC9C-4D282A0FA315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386C-C129-4AE2-A44A-A606CE9CF0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EF0CD-5EDA-4634-92CF-A4BBAC76378D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C142-D89F-4574-B1BA-FC36D5960F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EF0CD-5EDA-4634-92CF-A4BBAC76378D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C142-D89F-4574-B1BA-FC36D5960F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EF0CD-5EDA-4634-92CF-A4BBAC76378D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C142-D89F-4574-B1BA-FC36D5960F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EF0CD-5EDA-4634-92CF-A4BBAC76378D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C142-D89F-4574-B1BA-FC36D5960F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EF0CD-5EDA-4634-92CF-A4BBAC76378D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C142-D89F-4574-B1BA-FC36D5960F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EF0CD-5EDA-4634-92CF-A4BBAC76378D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C142-D89F-4574-B1BA-FC36D5960F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6519-1CBA-4EB1-A3AC-C3612A5BF035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76B8-760A-4FF6-9BED-08457F037E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EF0CD-5EDA-4634-92CF-A4BBAC76378D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C142-D89F-4574-B1BA-FC36D5960F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EF0CD-5EDA-4634-92CF-A4BBAC76378D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C142-D89F-4574-B1BA-FC36D5960F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EF0CD-5EDA-4634-92CF-A4BBAC76378D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C142-D89F-4574-B1BA-FC36D5960F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EF0CD-5EDA-4634-92CF-A4BBAC76378D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C142-D89F-4574-B1BA-FC36D5960F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EF0CD-5EDA-4634-92CF-A4BBAC76378D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C142-D89F-4574-B1BA-FC36D5960F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2EE7-212B-43A9-9D92-65EE7BCE23FB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0FBF-8FCC-4661-9FC5-E43894F77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2EE7-212B-43A9-9D92-65EE7BCE23FB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0FBF-8FCC-4661-9FC5-E43894F77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2EE7-212B-43A9-9D92-65EE7BCE23FB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0FBF-8FCC-4661-9FC5-E43894F77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2EE7-212B-43A9-9D92-65EE7BCE23FB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0FBF-8FCC-4661-9FC5-E43894F77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2EE7-212B-43A9-9D92-65EE7BCE23FB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0FBF-8FCC-4661-9FC5-E43894F77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6519-1CBA-4EB1-A3AC-C3612A5BF035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76B8-760A-4FF6-9BED-08457F037E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2EE7-212B-43A9-9D92-65EE7BCE23FB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0FBF-8FCC-4661-9FC5-E43894F77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2EE7-212B-43A9-9D92-65EE7BCE23FB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0FBF-8FCC-4661-9FC5-E43894F77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2EE7-212B-43A9-9D92-65EE7BCE23FB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0FBF-8FCC-4661-9FC5-E43894F77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2EE7-212B-43A9-9D92-65EE7BCE23FB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0FBF-8FCC-4661-9FC5-E43894F77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2EE7-212B-43A9-9D92-65EE7BCE23FB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0FBF-8FCC-4661-9FC5-E43894F77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2EE7-212B-43A9-9D92-65EE7BCE23FB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0FBF-8FCC-4661-9FC5-E43894F77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DD81-E69E-42C5-9175-2A3E7E8550A0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E8D4-4A9A-4F53-844E-43D59F9920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DD81-E69E-42C5-9175-2A3E7E8550A0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E8D4-4A9A-4F53-844E-43D59F9920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DD81-E69E-42C5-9175-2A3E7E8550A0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E8D4-4A9A-4F53-844E-43D59F9920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DD81-E69E-42C5-9175-2A3E7E8550A0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E8D4-4A9A-4F53-844E-43D59F9920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6519-1CBA-4EB1-A3AC-C3612A5BF035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76B8-760A-4FF6-9BED-08457F037E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DD81-E69E-42C5-9175-2A3E7E8550A0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E8D4-4A9A-4F53-844E-43D59F9920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DD81-E69E-42C5-9175-2A3E7E8550A0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E8D4-4A9A-4F53-844E-43D59F9920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DD81-E69E-42C5-9175-2A3E7E8550A0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E8D4-4A9A-4F53-844E-43D59F9920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DD81-E69E-42C5-9175-2A3E7E8550A0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E8D4-4A9A-4F53-844E-43D59F9920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DD81-E69E-42C5-9175-2A3E7E8550A0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E8D4-4A9A-4F53-844E-43D59F9920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DD81-E69E-42C5-9175-2A3E7E8550A0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E8D4-4A9A-4F53-844E-43D59F9920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DD81-E69E-42C5-9175-2A3E7E8550A0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8E8D4-4A9A-4F53-844E-43D59F9920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CB6D-0E85-4383-A808-525079101C38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457-EB6F-4388-8E9C-C2748ECB0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CB6D-0E85-4383-A808-525079101C38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457-EB6F-4388-8E9C-C2748ECB0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CB6D-0E85-4383-A808-525079101C38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457-EB6F-4388-8E9C-C2748ECB0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6519-1CBA-4EB1-A3AC-C3612A5BF035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76B8-760A-4FF6-9BED-08457F037E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CB6D-0E85-4383-A808-525079101C38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457-EB6F-4388-8E9C-C2748ECB0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CB6D-0E85-4383-A808-525079101C38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457-EB6F-4388-8E9C-C2748ECB0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CB6D-0E85-4383-A808-525079101C38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457-EB6F-4388-8E9C-C2748ECB0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CB6D-0E85-4383-A808-525079101C38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457-EB6F-4388-8E9C-C2748ECB0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CB6D-0E85-4383-A808-525079101C38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457-EB6F-4388-8E9C-C2748ECB0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CB6D-0E85-4383-A808-525079101C38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457-EB6F-4388-8E9C-C2748ECB0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CB6D-0E85-4383-A808-525079101C38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457-EB6F-4388-8E9C-C2748ECB0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CB6D-0E85-4383-A808-525079101C38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E457-EB6F-4388-8E9C-C2748ECB0B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6035-DB69-4229-A39A-9337D4391F7F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D196-BF83-44EF-9490-FFAA446416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6035-DB69-4229-A39A-9337D4391F7F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D196-BF83-44EF-9490-FFAA446416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6519-1CBA-4EB1-A3AC-C3612A5BF035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76B8-760A-4FF6-9BED-08457F037E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6035-DB69-4229-A39A-9337D4391F7F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D196-BF83-44EF-9490-FFAA446416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6035-DB69-4229-A39A-9337D4391F7F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D196-BF83-44EF-9490-FFAA446416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6035-DB69-4229-A39A-9337D4391F7F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D196-BF83-44EF-9490-FFAA446416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6035-DB69-4229-A39A-9337D4391F7F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D196-BF83-44EF-9490-FFAA446416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6035-DB69-4229-A39A-9337D4391F7F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D196-BF83-44EF-9490-FFAA446416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6035-DB69-4229-A39A-9337D4391F7F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D196-BF83-44EF-9490-FFAA446416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6035-DB69-4229-A39A-9337D4391F7F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93DD196-BF83-44EF-9490-FFAA4464163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6035-DB69-4229-A39A-9337D4391F7F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D196-BF83-44EF-9490-FFAA446416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6035-DB69-4229-A39A-9337D4391F7F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D196-BF83-44EF-9490-FFAA446416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7FBE-F4D4-41B7-99FF-B716B756DEF2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9FF4-F14B-4574-A8E4-EF7028D259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6519-1CBA-4EB1-A3AC-C3612A5BF035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76B8-760A-4FF6-9BED-08457F037E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6519-1CBA-4EB1-A3AC-C3612A5BF035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76B8-760A-4FF6-9BED-08457F037E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6519-1CBA-4EB1-A3AC-C3612A5BF035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76B8-760A-4FF6-9BED-08457F037E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829A-9A31-4B97-B10D-E6C7C15C9CBF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4BCCF-546C-42F4-B262-FBFAD43C29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829A-9A31-4B97-B10D-E6C7C15C9CBF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4BCCF-546C-42F4-B262-FBFAD43C29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829A-9A31-4B97-B10D-E6C7C15C9CBF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4BCCF-546C-42F4-B262-FBFAD43C29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829A-9A31-4B97-B10D-E6C7C15C9CBF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4BCCF-546C-42F4-B262-FBFAD43C29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829A-9A31-4B97-B10D-E6C7C15C9CBF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4BCCF-546C-42F4-B262-FBFAD43C29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829A-9A31-4B97-B10D-E6C7C15C9CBF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4BCCF-546C-42F4-B262-FBFAD43C29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829A-9A31-4B97-B10D-E6C7C15C9CBF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4BCCF-546C-42F4-B262-FBFAD43C29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7FBE-F4D4-41B7-99FF-B716B756DEF2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9FF4-F14B-4574-A8E4-EF7028D259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829A-9A31-4B97-B10D-E6C7C15C9CBF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4BCCF-546C-42F4-B262-FBFAD43C29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829A-9A31-4B97-B10D-E6C7C15C9CBF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4BCCF-546C-42F4-B262-FBFAD43C29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829A-9A31-4B97-B10D-E6C7C15C9CBF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4BCCF-546C-42F4-B262-FBFAD43C29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829A-9A31-4B97-B10D-E6C7C15C9CBF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4BCCF-546C-42F4-B262-FBFAD43C29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2ABB-7B87-496D-B375-10D1D6647743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24B5-2EBA-49F5-BA3D-C801D48C5F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2ABB-7B87-496D-B375-10D1D6647743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24B5-2EBA-49F5-BA3D-C801D48C5F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2ABB-7B87-496D-B375-10D1D6647743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24B5-2EBA-49F5-BA3D-C801D48C5F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2ABB-7B87-496D-B375-10D1D6647743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24B5-2EBA-49F5-BA3D-C801D48C5F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2ABB-7B87-496D-B375-10D1D6647743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24B5-2EBA-49F5-BA3D-C801D48C5F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2ABB-7B87-496D-B375-10D1D6647743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24B5-2EBA-49F5-BA3D-C801D48C5F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7FBE-F4D4-41B7-99FF-B716B756DEF2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9FF4-F14B-4574-A8E4-EF7028D259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2ABB-7B87-496D-B375-10D1D6647743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24B5-2EBA-49F5-BA3D-C801D48C5F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2ABB-7B87-496D-B375-10D1D6647743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24B5-2EBA-49F5-BA3D-C801D48C5F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2ABB-7B87-496D-B375-10D1D6647743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24B5-2EBA-49F5-BA3D-C801D48C5F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2ABB-7B87-496D-B375-10D1D6647743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24B5-2EBA-49F5-BA3D-C801D48C5F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C2ABB-7B87-496D-B375-10D1D6647743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24B5-2EBA-49F5-BA3D-C801D48C5F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D942-C57C-475C-BD47-7A0ED0AC7B82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C05F-5415-46C0-AF5F-C2A6DA9D88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D942-C57C-475C-BD47-7A0ED0AC7B82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C05F-5415-46C0-AF5F-C2A6DA9D88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D942-C57C-475C-BD47-7A0ED0AC7B82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C05F-5415-46C0-AF5F-C2A6DA9D88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D942-C57C-475C-BD47-7A0ED0AC7B82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C05F-5415-46C0-AF5F-C2A6DA9D88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D942-C57C-475C-BD47-7A0ED0AC7B82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C05F-5415-46C0-AF5F-C2A6DA9D88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7FBE-F4D4-41B7-99FF-B716B756DEF2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9FF4-F14B-4574-A8E4-EF7028D259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D942-C57C-475C-BD47-7A0ED0AC7B82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C05F-5415-46C0-AF5F-C2A6DA9D88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D942-C57C-475C-BD47-7A0ED0AC7B82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C05F-5415-46C0-AF5F-C2A6DA9D88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D942-C57C-475C-BD47-7A0ED0AC7B82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C05F-5415-46C0-AF5F-C2A6DA9D88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D942-C57C-475C-BD47-7A0ED0AC7B82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C05F-5415-46C0-AF5F-C2A6DA9D88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D942-C57C-475C-BD47-7A0ED0AC7B82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C05F-5415-46C0-AF5F-C2A6DA9D88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D942-C57C-475C-BD47-7A0ED0AC7B82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C05F-5415-46C0-AF5F-C2A6DA9D88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2C7F-B354-4260-B1DD-BBE2F2C324C5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906C-CA64-4905-9814-EE24214367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2C7F-B354-4260-B1DD-BBE2F2C324C5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906C-CA64-4905-9814-EE24214367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2C7F-B354-4260-B1DD-BBE2F2C324C5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906C-CA64-4905-9814-EE24214367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2C7F-B354-4260-B1DD-BBE2F2C324C5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906C-CA64-4905-9814-EE24214367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7FBE-F4D4-41B7-99FF-B716B756DEF2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9FF4-F14B-4574-A8E4-EF7028D259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2C7F-B354-4260-B1DD-BBE2F2C324C5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906C-CA64-4905-9814-EE24214367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2C7F-B354-4260-B1DD-BBE2F2C324C5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906C-CA64-4905-9814-EE24214367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2C7F-B354-4260-B1DD-BBE2F2C324C5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906C-CA64-4905-9814-EE24214367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2C7F-B354-4260-B1DD-BBE2F2C324C5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906C-CA64-4905-9814-EE24214367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2C7F-B354-4260-B1DD-BBE2F2C324C5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906C-CA64-4905-9814-EE24214367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2C7F-B354-4260-B1DD-BBE2F2C324C5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906C-CA64-4905-9814-EE24214367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2C7F-B354-4260-B1DD-BBE2F2C324C5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906C-CA64-4905-9814-EE24214367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BC88-1E27-4C73-B173-7CBA50EA0424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A890-E291-4198-82E4-F73E3AB7A8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BC88-1E27-4C73-B173-7CBA50EA0424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A890-E291-4198-82E4-F73E3AB7A8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BC88-1E27-4C73-B173-7CBA50EA0424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A890-E291-4198-82E4-F73E3AB7A8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7FBE-F4D4-41B7-99FF-B716B756DEF2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9FF4-F14B-4574-A8E4-EF7028D259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BC88-1E27-4C73-B173-7CBA50EA0424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A890-E291-4198-82E4-F73E3AB7A8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BC88-1E27-4C73-B173-7CBA50EA0424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A890-E291-4198-82E4-F73E3AB7A8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BC88-1E27-4C73-B173-7CBA50EA0424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A890-E291-4198-82E4-F73E3AB7A8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BC88-1E27-4C73-B173-7CBA50EA0424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A890-E291-4198-82E4-F73E3AB7A8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BC88-1E27-4C73-B173-7CBA50EA0424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A890-E291-4198-82E4-F73E3AB7A8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BC88-1E27-4C73-B173-7CBA50EA0424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A890-E291-4198-82E4-F73E3AB7A8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BC88-1E27-4C73-B173-7CBA50EA0424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A890-E291-4198-82E4-F73E3AB7A8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BC88-1E27-4C73-B173-7CBA50EA0424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A890-E291-4198-82E4-F73E3AB7A8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FDC2-92A2-4CF6-93BC-E43BD64F9822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0ADB-F980-49F2-BB70-C1622727FE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FDC2-92A2-4CF6-93BC-E43BD64F9822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0ADB-F980-49F2-BB70-C1622727FE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7FBE-F4D4-41B7-99FF-B716B756DEF2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9FF4-F14B-4574-A8E4-EF7028D259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FDC2-92A2-4CF6-93BC-E43BD64F9822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0ADB-F980-49F2-BB70-C1622727FE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FDC2-92A2-4CF6-93BC-E43BD64F9822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0ADB-F980-49F2-BB70-C1622727FE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FDC2-92A2-4CF6-93BC-E43BD64F9822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0ADB-F980-49F2-BB70-C1622727FE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FDC2-92A2-4CF6-93BC-E43BD64F9822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0ADB-F980-49F2-BB70-C1622727FE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FDC2-92A2-4CF6-93BC-E43BD64F9822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0ADB-F980-49F2-BB70-C1622727FE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FDC2-92A2-4CF6-93BC-E43BD64F9822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0ADB-F980-49F2-BB70-C1622727FE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FDC2-92A2-4CF6-93BC-E43BD64F9822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0ADB-F980-49F2-BB70-C1622727FE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FDC2-92A2-4CF6-93BC-E43BD64F9822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0ADB-F980-49F2-BB70-C1622727FE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FDC2-92A2-4CF6-93BC-E43BD64F9822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0ADB-F980-49F2-BB70-C1622727FE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94DC-E4DF-46B2-8685-CA66F514F645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3A9F8-3EC6-442D-B3F1-923E32F449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7FBE-F4D4-41B7-99FF-B716B756DEF2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99FF4-F14B-4574-A8E4-EF7028D259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94DC-E4DF-46B2-8685-CA66F514F645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3A9F8-3EC6-442D-B3F1-923E32F449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94DC-E4DF-46B2-8685-CA66F514F645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3A9F8-3EC6-442D-B3F1-923E32F449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94DC-E4DF-46B2-8685-CA66F514F645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3A9F8-3EC6-442D-B3F1-923E32F449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94DC-E4DF-46B2-8685-CA66F514F645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3A9F8-3EC6-442D-B3F1-923E32F449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94DC-E4DF-46B2-8685-CA66F514F645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3A9F8-3EC6-442D-B3F1-923E32F449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94DC-E4DF-46B2-8685-CA66F514F645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3A9F8-3EC6-442D-B3F1-923E32F449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94DC-E4DF-46B2-8685-CA66F514F645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3A9F8-3EC6-442D-B3F1-923E32F449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94DC-E4DF-46B2-8685-CA66F514F645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3A9F8-3EC6-442D-B3F1-923E32F449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94DC-E4DF-46B2-8685-CA66F514F645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3A9F8-3EC6-442D-B3F1-923E32F449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94DC-E4DF-46B2-8685-CA66F514F645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3A9F8-3EC6-442D-B3F1-923E32F449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5.xml"/><Relationship Id="rId3" Type="http://schemas.openxmlformats.org/officeDocument/2006/relationships/slideLayout" Target="../slideLayouts/slideLayout190.xml"/><Relationship Id="rId7" Type="http://schemas.openxmlformats.org/officeDocument/2006/relationships/slideLayout" Target="../slideLayouts/slideLayout194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89.xml"/><Relationship Id="rId1" Type="http://schemas.openxmlformats.org/officeDocument/2006/relationships/slideLayout" Target="../slideLayouts/slideLayout188.xml"/><Relationship Id="rId6" Type="http://schemas.openxmlformats.org/officeDocument/2006/relationships/slideLayout" Target="../slideLayouts/slideLayout193.xml"/><Relationship Id="rId11" Type="http://schemas.openxmlformats.org/officeDocument/2006/relationships/slideLayout" Target="../slideLayouts/slideLayout198.xml"/><Relationship Id="rId5" Type="http://schemas.openxmlformats.org/officeDocument/2006/relationships/slideLayout" Target="../slideLayouts/slideLayout192.xml"/><Relationship Id="rId10" Type="http://schemas.openxmlformats.org/officeDocument/2006/relationships/slideLayout" Target="../slideLayouts/slideLayout197.xml"/><Relationship Id="rId4" Type="http://schemas.openxmlformats.org/officeDocument/2006/relationships/slideLayout" Target="../slideLayouts/slideLayout191.xml"/><Relationship Id="rId9" Type="http://schemas.openxmlformats.org/officeDocument/2006/relationships/slideLayout" Target="../slideLayouts/slideLayout19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97FBE-F4D4-41B7-99FF-B716B756DEF2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99FF4-F14B-4574-A8E4-EF7028D259E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4E459-68DF-4FFF-A3CA-FA3C4948CE0E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90EC8-DEBE-4FAC-85FA-EF3FBAF12F6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CA055-0E3A-4603-B0A5-A84CFB883378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94292-8579-4E74-AA38-069473E6699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8A194-41B1-4EA3-8236-AEC10EAD7CBA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2EAE5-90C4-4D13-9F36-BD8F47CB397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1D1A1-7B23-4A81-AC9C-4D282A0FA315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F386C-C129-4AE2-A44A-A606CE9CF00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EF0CD-5EDA-4634-92CF-A4BBAC76378D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FC142-D89F-4574-B1BA-FC36D5960FB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E2EE7-212B-43A9-9D92-65EE7BCE23FB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90FBF-8FCC-4661-9FC5-E43894F77BC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0DD81-E69E-42C5-9175-2A3E7E8550A0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8E8D4-4A9A-4F53-844E-43D59F99202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6CB6D-0E85-4383-A808-525079101C38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BE457-EB6F-4388-8E9C-C2748ECB0B2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597FBE-F4D4-41B7-99FF-B716B756DEF2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E99FF4-F14B-4574-A8E4-EF7028D259EF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26519-1CBA-4EB1-A3AC-C3612A5BF035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E76B8-760A-4FF6-9BED-08457F037E5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C829A-9A31-4B97-B10D-E6C7C15C9CBF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4BCCF-546C-42F4-B262-FBFAD43C290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C2ABB-7B87-496D-B375-10D1D6647743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324B5-2EBA-49F5-BA3D-C801D48C5FB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3D942-C57C-475C-BD47-7A0ED0AC7B82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DC05F-5415-46C0-AF5F-C2A6DA9D88C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62C7F-B354-4260-B1DD-BBE2F2C324C5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1906C-CA64-4905-9814-EE242143674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BBC88-1E27-4C73-B173-7CBA50EA0424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AA890-E291-4198-82E4-F73E3AB7A81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6FDC2-92A2-4CF6-93BC-E43BD64F9822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A0ADB-F980-49F2-BB70-C1622727FEB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194DC-E4DF-46B2-8685-CA66F514F645}" type="datetimeFigureOut">
              <a:rPr lang="ru-RU" smtClean="0"/>
              <a:t>18.05.2010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3A9F8-3EC6-442D-B3F1-923E32F449F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14356"/>
            <a:ext cx="7851648" cy="248604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РАБОТА СО СЛАБОУСПЕВАЮЩИМИ УЧАЩИМИСЯ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Руководитель ИШМО естественнонаучного цикла Невская И.Н.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Count="2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857752" y="1219200"/>
          <a:ext cx="3393619" cy="4659086"/>
        </p:xfrm>
        <a:graphic>
          <a:graphicData uri="http://schemas.openxmlformats.org/drawingml/2006/table">
            <a:tbl>
              <a:tblPr/>
              <a:tblGrid>
                <a:gridCol w="3393619"/>
              </a:tblGrid>
              <a:tr h="4659086">
                <a:tc>
                  <a:txBody>
                    <a:bodyPr/>
                    <a:lstStyle/>
                    <a:p>
                      <a:endParaRPr lang="ru-RU" sz="4000" dirty="0" smtClean="0"/>
                    </a:p>
                    <a:p>
                      <a:endParaRPr lang="ru-RU" sz="4000" dirty="0" smtClean="0"/>
                    </a:p>
                    <a:p>
                      <a:r>
                        <a:rPr lang="ru-RU" sz="4000" dirty="0" smtClean="0"/>
                        <a:t>Сентябрь</a:t>
                      </a:r>
                      <a:endParaRPr lang="ru-RU" sz="40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284514" y="1214422"/>
          <a:ext cx="3635829" cy="4685635"/>
        </p:xfrm>
        <a:graphic>
          <a:graphicData uri="http://schemas.openxmlformats.org/drawingml/2006/table">
            <a:tbl>
              <a:tblPr/>
              <a:tblGrid>
                <a:gridCol w="3635829"/>
              </a:tblGrid>
              <a:tr h="4685635">
                <a:tc>
                  <a:txBody>
                    <a:bodyPr/>
                    <a:lstStyle/>
                    <a:p>
                      <a:pPr algn="l"/>
                      <a:r>
                        <a:rPr lang="ru-RU" sz="4000" dirty="0" smtClean="0"/>
                        <a:t> 2.Установление</a:t>
                      </a:r>
                      <a:r>
                        <a:rPr lang="ru-RU" sz="4000" baseline="0" dirty="0" smtClean="0"/>
                        <a:t> причин отставания учащихся.</a:t>
                      </a:r>
                      <a:endParaRPr lang="ru-RU" sz="40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70114" y="1284514"/>
          <a:ext cx="3916134" cy="4898572"/>
        </p:xfrm>
        <a:graphic>
          <a:graphicData uri="http://schemas.openxmlformats.org/drawingml/2006/table">
            <a:tbl>
              <a:tblPr/>
              <a:tblGrid>
                <a:gridCol w="3916134"/>
              </a:tblGrid>
              <a:tr h="4898572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3.Составление индивидуального плана работы по ликвидации пробелов в знаниях отстающего ученика на текущую четверть.</a:t>
                      </a:r>
                      <a:endParaRPr lang="ru-RU" sz="32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6248" y="1284514"/>
          <a:ext cx="3725638" cy="4898572"/>
        </p:xfrm>
        <a:graphic>
          <a:graphicData uri="http://schemas.openxmlformats.org/drawingml/2006/table">
            <a:tbl>
              <a:tblPr/>
              <a:tblGrid>
                <a:gridCol w="3725638"/>
              </a:tblGrid>
              <a:tr h="4898572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Сентябрь, обновлять по мере необходимости.</a:t>
                      </a:r>
                      <a:endParaRPr lang="ru-RU" sz="32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10" y="1349829"/>
          <a:ext cx="5072098" cy="4746171"/>
        </p:xfrm>
        <a:graphic>
          <a:graphicData uri="http://schemas.openxmlformats.org/drawingml/2006/table">
            <a:tbl>
              <a:tblPr/>
              <a:tblGrid>
                <a:gridCol w="5072098"/>
              </a:tblGrid>
              <a:tr h="4746171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4.Используя дифференцированный подход при организации самостоятельной работы на уроке, включать посильные индивидуальные задания слабоуспевающему ученику, фиксировать это в плане урока.</a:t>
                      </a:r>
                      <a:endParaRPr lang="ru-RU" sz="32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5008" y="1371600"/>
          <a:ext cx="2492821" cy="4746171"/>
        </p:xfrm>
        <a:graphic>
          <a:graphicData uri="http://schemas.openxmlformats.org/drawingml/2006/table">
            <a:tbl>
              <a:tblPr/>
              <a:tblGrid>
                <a:gridCol w="2492821"/>
              </a:tblGrid>
              <a:tr h="4746171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 течение учебного года.</a:t>
                      </a:r>
                      <a:endParaRPr lang="ru-RU" sz="32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40229" y="1262743"/>
          <a:ext cx="3679371" cy="4767943"/>
        </p:xfrm>
        <a:graphic>
          <a:graphicData uri="http://schemas.openxmlformats.org/drawingml/2006/table">
            <a:tbl>
              <a:tblPr/>
              <a:tblGrid>
                <a:gridCol w="3679371"/>
              </a:tblGrid>
              <a:tr h="4767943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5.Вести обязательный тематический учёт знаний слабоуспевающих учащихся класса.</a:t>
                      </a:r>
                      <a:endParaRPr lang="ru-RU" sz="32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463143" y="1262743"/>
          <a:ext cx="3831771" cy="4724400"/>
        </p:xfrm>
        <a:graphic>
          <a:graphicData uri="http://schemas.openxmlformats.org/drawingml/2006/table">
            <a:tbl>
              <a:tblPr/>
              <a:tblGrid>
                <a:gridCol w="3831771"/>
              </a:tblGrid>
              <a:tr h="472440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 течение учебного года.</a:t>
                      </a:r>
                      <a:endParaRPr lang="ru-RU" sz="32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48343" y="1262743"/>
          <a:ext cx="4288971" cy="5050971"/>
        </p:xfrm>
        <a:graphic>
          <a:graphicData uri="http://schemas.openxmlformats.org/drawingml/2006/table">
            <a:tbl>
              <a:tblPr/>
              <a:tblGrid>
                <a:gridCol w="4288971"/>
              </a:tblGrid>
              <a:tr h="5050971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6.Отражать индивидуальную работу со слабыми учащимися в специальных тетрадях по предмету.</a:t>
                      </a:r>
                      <a:endParaRPr lang="ru-RU" sz="32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702629" y="1284514"/>
          <a:ext cx="3984171" cy="5029200"/>
        </p:xfrm>
        <a:graphic>
          <a:graphicData uri="http://schemas.openxmlformats.org/drawingml/2006/table">
            <a:tbl>
              <a:tblPr/>
              <a:tblGrid>
                <a:gridCol w="3984171"/>
              </a:tblGrid>
              <a:tr h="502920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 течение учебного года.</a:t>
                      </a:r>
                      <a:endParaRPr lang="ru-RU" sz="32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786842" cy="428628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Приёмы и методы устранения пробелов в знаниях учащихся.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285992"/>
            <a:ext cx="8305800" cy="3786214"/>
          </a:xfrm>
        </p:spPr>
        <p:txBody>
          <a:bodyPr>
            <a:noAutofit/>
          </a:bodyPr>
          <a:lstStyle/>
          <a:p>
            <a:r>
              <a:rPr lang="ru-RU" sz="4000" dirty="0" smtClean="0"/>
              <a:t>1.Развитие психических процессов.</a:t>
            </a:r>
            <a:br>
              <a:rPr lang="ru-RU" sz="4000" dirty="0" smtClean="0"/>
            </a:br>
            <a:r>
              <a:rPr lang="ru-RU" sz="4000" dirty="0" smtClean="0"/>
              <a:t>2.Установить преемственность между предметами ( к чему детей готовить).</a:t>
            </a:r>
            <a:br>
              <a:rPr lang="ru-RU" sz="4000" dirty="0" smtClean="0"/>
            </a:br>
            <a:r>
              <a:rPr lang="ru-RU" sz="4000" dirty="0" smtClean="0"/>
              <a:t>3.Выбор и использование эффективных методов и приёмов в ходе обучения.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15380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4.Выработка и использование памяток, схем.</a:t>
            </a:r>
            <a:br>
              <a:rPr lang="ru-RU" sz="4000" dirty="0" smtClean="0"/>
            </a:br>
            <a:r>
              <a:rPr lang="ru-RU" sz="4000" dirty="0" smtClean="0"/>
              <a:t>5.Систематическая работа над ошибками.</a:t>
            </a:r>
            <a:br>
              <a:rPr lang="ru-RU" sz="4000" dirty="0" smtClean="0"/>
            </a:br>
            <a:r>
              <a:rPr lang="ru-RU" sz="4000" dirty="0" smtClean="0"/>
              <a:t>6.Постановка текстовых задач как один из способов повышения интереса учащихся к предмету.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305800" cy="4643470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РАБОТА НА УРОКЕ МАТЕМАТИКИ      СО СЛАБОУСПЕВАЮЩИМИ  УЧАЩИМИСЯ</a:t>
            </a:r>
            <a:endParaRPr lang="ru-RU" sz="6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305800" cy="521497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1. При подготовке к уроку.</a:t>
            </a:r>
            <a:br>
              <a:rPr lang="ru-RU" sz="3200" dirty="0" smtClean="0"/>
            </a:br>
            <a:r>
              <a:rPr lang="ru-RU" sz="3200" dirty="0" smtClean="0"/>
              <a:t>(Выписать формулы, отдельные фрагменты решения примеров).</a:t>
            </a:r>
            <a:br>
              <a:rPr lang="ru-RU" sz="3200" dirty="0" smtClean="0"/>
            </a:br>
            <a:r>
              <a:rPr lang="ru-RU" sz="3200" dirty="0" smtClean="0"/>
              <a:t>2.При проведении практических уроков по решению примеров, уравнений.                                                (Учителем решается уравнение определённого типа с подробным объяснением).</a:t>
            </a:r>
            <a:br>
              <a:rPr lang="ru-RU" sz="3200" dirty="0" smtClean="0"/>
            </a:br>
            <a:r>
              <a:rPr lang="ru-RU" sz="3200" dirty="0" smtClean="0"/>
              <a:t>3.Применение опорных схем и обучающих карточек.</a:t>
            </a:r>
            <a:br>
              <a:rPr lang="ru-RU" sz="3200" dirty="0" smtClean="0"/>
            </a:br>
            <a:r>
              <a:rPr lang="ru-RU" sz="3200" dirty="0" smtClean="0"/>
              <a:t>4.Индивидуальные задания для устранения ошибок.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51099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800" dirty="0" smtClean="0"/>
              <a:t>Ученик может отставать в обучении по разным зависящим и независящим от него причинам.                           –       Пропуски занятий по болезни;                                                                    -        Слабое общее физическое развитие, наличие    хронических заболеваний;                                                                           -        Задержка психического развития;                                    -        Педагогическая запущенность: отсутствие у ребёнка наработанных учебных умений и навыков за предыдущие годы обучения (низка техника чтения, техника письма, счёта, отсутствие навыков самостоятельности в работе и другие…);                           -         Прогулы;    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1110343"/>
          <a:ext cx="4650271" cy="5212080"/>
        </p:xfrm>
        <a:graphic>
          <a:graphicData uri="http://schemas.openxmlformats.org/drawingml/2006/table">
            <a:tbl>
              <a:tblPr/>
              <a:tblGrid>
                <a:gridCol w="4650271"/>
              </a:tblGrid>
              <a:tr h="5181600">
                <a:tc>
                  <a:txBody>
                    <a:bodyPr/>
                    <a:lstStyle/>
                    <a:p>
                      <a:r>
                        <a:rPr lang="ru-RU" sz="2400" b="1" u="sng" dirty="0" smtClean="0"/>
                        <a:t>Алгоритм решения квадратного уравнения</a:t>
                      </a:r>
                      <a:endParaRPr lang="ru-RU" sz="2400" b="0" u="none" dirty="0" smtClean="0"/>
                    </a:p>
                    <a:p>
                      <a:r>
                        <a:rPr lang="ru-RU" sz="2400" b="0" u="none" dirty="0" smtClean="0"/>
                        <a:t>1.Найдите коэффициенты квадратного уравнения.</a:t>
                      </a:r>
                    </a:p>
                    <a:p>
                      <a:r>
                        <a:rPr lang="ru-RU" sz="2400" b="0" u="none" dirty="0" smtClean="0"/>
                        <a:t>2.Запишите формулу для нахождения дискриминанта квадратного уравнения.</a:t>
                      </a:r>
                    </a:p>
                    <a:p>
                      <a:r>
                        <a:rPr lang="ru-RU" sz="2400" b="0" u="none" dirty="0" smtClean="0"/>
                        <a:t>3.Найдите дискриминант.</a:t>
                      </a:r>
                    </a:p>
                    <a:p>
                      <a:r>
                        <a:rPr lang="ru-RU" sz="2400" b="0" u="none" dirty="0" smtClean="0"/>
                        <a:t>4.Запишите формулу для нахождения корней квадратного уравнения.</a:t>
                      </a:r>
                    </a:p>
                    <a:p>
                      <a:r>
                        <a:rPr lang="ru-RU" sz="2400" b="0" u="none" dirty="0" smtClean="0"/>
                        <a:t>5.Найдите корни квадратного уравнения.</a:t>
                      </a:r>
                    </a:p>
                    <a:p>
                      <a:r>
                        <a:rPr lang="ru-RU" sz="2400" b="0" u="none" dirty="0" smtClean="0"/>
                        <a:t>6.Запишите ответ.</a:t>
                      </a:r>
                      <a:endParaRPr lang="ru-RU" sz="2400" b="1" u="sng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25800" y="1214422"/>
          <a:ext cx="3689604" cy="5027854"/>
        </p:xfrm>
        <a:graphic>
          <a:graphicData uri="http://schemas.openxmlformats.org/drawingml/2006/table">
            <a:tbl>
              <a:tblPr/>
              <a:tblGrid>
                <a:gridCol w="3689604"/>
              </a:tblGrid>
              <a:tr h="5027854">
                <a:tc>
                  <a:txBody>
                    <a:bodyPr/>
                    <a:lstStyle/>
                    <a:p>
                      <a:r>
                        <a:rPr lang="ru-RU" sz="2400" b="1" u="sng" dirty="0" smtClean="0"/>
                        <a:t>Решить квадратное уравнение.</a:t>
                      </a:r>
                      <a:endParaRPr lang="ru-RU" sz="2400" b="0" u="none" dirty="0" smtClean="0"/>
                    </a:p>
                    <a:p>
                      <a:r>
                        <a:rPr lang="ru-RU" sz="2400" b="0" u="none" dirty="0" smtClean="0"/>
                        <a:t>2х </a:t>
                      </a:r>
                      <a:r>
                        <a:rPr lang="ru-RU" sz="2400" b="0" u="none" dirty="0" err="1" smtClean="0"/>
                        <a:t>х</a:t>
                      </a:r>
                      <a:r>
                        <a:rPr lang="ru-RU" sz="2400" b="0" u="none" dirty="0" smtClean="0"/>
                        <a:t> + 5х – 7 = 0</a:t>
                      </a:r>
                    </a:p>
                    <a:p>
                      <a:r>
                        <a:rPr lang="ru-RU" sz="2400" b="0" u="none" dirty="0" smtClean="0"/>
                        <a:t>а = ,в = ,с =</a:t>
                      </a:r>
                    </a:p>
                    <a:p>
                      <a:r>
                        <a:rPr lang="ru-RU" sz="2400" b="0" u="none" dirty="0" smtClean="0"/>
                        <a:t>Д = в</a:t>
                      </a:r>
                    </a:p>
                    <a:p>
                      <a:endParaRPr lang="ru-RU" sz="2400" b="0" u="none" dirty="0" smtClean="0"/>
                    </a:p>
                    <a:p>
                      <a:r>
                        <a:rPr lang="ru-RU" sz="2400" b="0" u="none" dirty="0" smtClean="0"/>
                        <a:t>Д =</a:t>
                      </a:r>
                    </a:p>
                    <a:p>
                      <a:endParaRPr lang="ru-RU" sz="2400" b="0" u="none" dirty="0" smtClean="0"/>
                    </a:p>
                    <a:p>
                      <a:r>
                        <a:rPr lang="ru-RU" sz="2400" b="0" u="none" dirty="0" smtClean="0"/>
                        <a:t>Х</a:t>
                      </a:r>
                      <a:r>
                        <a:rPr lang="ru-RU" sz="1000" b="0" u="none" dirty="0" smtClean="0"/>
                        <a:t>1,2 </a:t>
                      </a:r>
                      <a:r>
                        <a:rPr lang="ru-RU" sz="2400" b="0" u="none" baseline="0" dirty="0" smtClean="0"/>
                        <a:t> =</a:t>
                      </a:r>
                    </a:p>
                    <a:p>
                      <a:endParaRPr lang="ru-RU" sz="2400" b="0" u="none" baseline="0" dirty="0" smtClean="0"/>
                    </a:p>
                    <a:p>
                      <a:endParaRPr lang="ru-RU" sz="2400" b="0" u="none" baseline="0" dirty="0" smtClean="0"/>
                    </a:p>
                    <a:p>
                      <a:r>
                        <a:rPr lang="ru-RU" sz="2400" b="0" u="none" baseline="0" dirty="0" smtClean="0"/>
                        <a:t>Х</a:t>
                      </a:r>
                      <a:r>
                        <a:rPr lang="ru-RU" sz="1050" b="0" u="none" baseline="0" dirty="0" smtClean="0"/>
                        <a:t>1</a:t>
                      </a:r>
                      <a:r>
                        <a:rPr lang="ru-RU" sz="2400" b="0" u="none" baseline="0" dirty="0" smtClean="0"/>
                        <a:t> = , Х</a:t>
                      </a:r>
                      <a:r>
                        <a:rPr lang="ru-RU" sz="1050" b="0" u="none" baseline="0" dirty="0" smtClean="0"/>
                        <a:t>2</a:t>
                      </a:r>
                      <a:r>
                        <a:rPr lang="ru-RU" sz="2400" b="0" u="none" baseline="0" dirty="0" smtClean="0"/>
                        <a:t> =</a:t>
                      </a:r>
                    </a:p>
                    <a:p>
                      <a:r>
                        <a:rPr lang="ru-RU" sz="2400" b="0" u="none" baseline="0" dirty="0" smtClean="0"/>
                        <a:t>Ответ:</a:t>
                      </a:r>
                      <a:endParaRPr lang="ru-RU" sz="2400" b="0" u="none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Обучающая карточка состоит из трёх блоков:</a:t>
            </a:r>
            <a:endParaRPr lang="ru-RU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214686"/>
            <a:ext cx="7854696" cy="2286016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/>
              <a:t>            А) Опорная формула;</a:t>
            </a:r>
          </a:p>
          <a:p>
            <a:pPr algn="l"/>
            <a:r>
              <a:rPr lang="ru-RU" sz="3600" dirty="0" smtClean="0"/>
              <a:t>            Б) Решённые примеры;</a:t>
            </a:r>
          </a:p>
          <a:p>
            <a:pPr algn="l"/>
            <a:r>
              <a:rPr lang="ru-RU" sz="3600" dirty="0" smtClean="0"/>
              <a:t>            В) Реши сам.       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2582036"/>
          </a:xfrm>
        </p:spPr>
        <p:txBody>
          <a:bodyPr>
            <a:normAutofit/>
          </a:bodyPr>
          <a:lstStyle/>
          <a:p>
            <a:r>
              <a:rPr lang="ru-RU" dirty="0" smtClean="0"/>
              <a:t>4.Индивидуальные задания для устранения ошибок.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357298"/>
            <a:ext cx="8305800" cy="3714776"/>
          </a:xfr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isometricOffAxis1Right"/>
            <a:lightRig rig="threePt" dir="t"/>
          </a:scene3d>
        </p:spPr>
        <p:txBody>
          <a:bodyPr>
            <a:normAutofit/>
          </a:bodyPr>
          <a:lstStyle/>
          <a:p>
            <a:r>
              <a:rPr lang="ru-RU" sz="8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СПАСИБО ЗА ВНИМАНИЕ</a:t>
            </a:r>
            <a:endParaRPr lang="ru-RU" sz="8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" grpId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305800" cy="4653738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r>
              <a:rPr lang="ru-RU" sz="96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>ЛЮБОЙ РЕБЁНОК – ИНДИВИДУУМ</a:t>
            </a:r>
            <a:r>
              <a:rPr lang="ru-RU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</a:rPr>
              <a:t>.</a:t>
            </a:r>
            <a:endParaRPr lang="ru-RU" dirty="0">
              <a:ln>
                <a:solidFill>
                  <a:schemeClr val="accent2">
                    <a:lumMod val="75000"/>
                  </a:schemeClr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71612"/>
            <a:ext cx="8305800" cy="3571900"/>
          </a:xfrm>
        </p:spPr>
        <p:txBody>
          <a:bodyPr>
            <a:noAutofit/>
          </a:bodyPr>
          <a:lstStyle/>
          <a:p>
            <a:r>
              <a:rPr lang="ru-RU" sz="6600" dirty="0" smtClean="0"/>
              <a:t>Для медлительных детей характерны слабость и инертность нервных процессов.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857232"/>
            <a:ext cx="7851648" cy="2343168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/>
              <a:t>Учебные ситуации, которые затрудняют деятельность учащихся </a:t>
            </a:r>
            <a:r>
              <a:rPr lang="ru-RU" sz="4000" u="sng" dirty="0" smtClean="0"/>
              <a:t>со слабой нервной системой</a:t>
            </a:r>
            <a:r>
              <a:rPr lang="ru-RU" sz="4800" u="sng" dirty="0" smtClean="0"/>
              <a:t>: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ru-RU" sz="3200" dirty="0" smtClean="0"/>
              <a:t>- Длительная напряжённая работа (быстро устаёт, теряет работоспособность, начинает делать ошибки, медленное усвоение материала);</a:t>
            </a:r>
          </a:p>
          <a:p>
            <a:pPr algn="l"/>
            <a:r>
              <a:rPr lang="ru-RU" sz="3200" dirty="0" smtClean="0"/>
              <a:t>- Ситуации, когда учитель в высоком темпе задаёт вопросы и требует на них немедленного ответа;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53870"/>
          </a:xfrm>
        </p:spPr>
        <p:txBody>
          <a:bodyPr anchor="ctr">
            <a:normAutofit fontScale="9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- Работа в условиях когда учитель задаёт неожиданный вопрос и требует на него устного ответа (необходимо использовать письменную работу при ответе);                                                                - Работа после неудачного ответа, оцененного отрицательного (не оценивать негативно);</a:t>
            </a:r>
            <a:br>
              <a:rPr lang="ru-RU" sz="3600" dirty="0" smtClean="0"/>
            </a:br>
            <a:r>
              <a:rPr lang="ru-RU" sz="3600" dirty="0" smtClean="0"/>
              <a:t>- Работа после резкого замечания, сделанного учителем.</a:t>
            </a:r>
            <a:br>
              <a:rPr lang="ru-RU" sz="36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Учебные ситуации, которые затрудняют деятельность инертных учащихся: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129422"/>
          </a:xfrm>
        </p:spPr>
        <p:txBody>
          <a:bodyPr>
            <a:noAutofit/>
          </a:bodyPr>
          <a:lstStyle/>
          <a:p>
            <a:pPr lvl="3" algn="l">
              <a:buFont typeface="Wingdings" pitchFamily="2" charset="2"/>
              <a:buChar char="q"/>
            </a:pPr>
            <a:r>
              <a:rPr lang="ru-RU" sz="3200" dirty="0" smtClean="0"/>
              <a:t>Когда учитель предлагает классу задания, разнообразные по способам решения;</a:t>
            </a:r>
          </a:p>
          <a:p>
            <a:pPr algn="l">
              <a:buFont typeface="Wingdings" pitchFamily="2" charset="2"/>
              <a:buChar char="q"/>
            </a:pPr>
            <a:r>
              <a:rPr lang="ru-RU" sz="3200" dirty="0" smtClean="0"/>
              <a:t>Когда время работы ограничено, и невыполнение в срок грозит отрицательной оценкой;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0174"/>
            <a:ext cx="8305800" cy="350046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- Когда требуется частое отвлечение (на реплики учителя);                                                  - когда требуется быстрое переключение внимания с одного вида работы на другой;</a:t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489922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ПЛАН РАБОТЫ СО СЛАБОУСПЕВАЮЩИМИ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800" dirty="0" smtClean="0"/>
              <a:t>1. Проведение контрольного среза знаний учащихся класса по основным разделам учебного материала предыдущих лет обучения.</a:t>
            </a:r>
          </a:p>
          <a:p>
            <a:pPr>
              <a:buNone/>
            </a:pPr>
            <a:r>
              <a:rPr lang="ru-RU" sz="2800" dirty="0" smtClean="0"/>
              <a:t>Цели: а) определение фактического уровня знаний детей;</a:t>
            </a:r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  б) выявление в знаниях учеников пробелов, которые требуют быстрой ликвидации;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СЕНТЯБРЬ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59086" y="1857364"/>
          <a:ext cx="3200400" cy="4000528"/>
        </p:xfrm>
        <a:graphic>
          <a:graphicData uri="http://schemas.openxmlformats.org/drawingml/2006/table">
            <a:tbl>
              <a:tblPr/>
              <a:tblGrid>
                <a:gridCol w="3200400"/>
              </a:tblGrid>
              <a:tr h="40005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48343" y="1807029"/>
          <a:ext cx="4332514" cy="4071257"/>
        </p:xfrm>
        <a:graphic>
          <a:graphicData uri="http://schemas.openxmlformats.org/drawingml/2006/table">
            <a:tbl>
              <a:tblPr/>
              <a:tblGrid>
                <a:gridCol w="4332514"/>
              </a:tblGrid>
              <a:tr h="407125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1" presetClass="exit" presetSubtype="0" fill="hold" grpId="1" nodeType="click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_rels/theme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2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3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4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15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16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Пото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0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475</Words>
  <Application>Microsoft Office PowerPoint</Application>
  <PresentationFormat>Экран (4:3)</PresentationFormat>
  <Paragraphs>61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18</vt:i4>
      </vt:variant>
      <vt:variant>
        <vt:lpstr>Заголовки слайдов</vt:lpstr>
      </vt:variant>
      <vt:variant>
        <vt:i4>23</vt:i4>
      </vt:variant>
    </vt:vector>
  </HeadingPairs>
  <TitlesOfParts>
    <vt:vector size="41" baseType="lpstr">
      <vt:lpstr>Специальное оформление</vt:lpstr>
      <vt:lpstr>1_Специальное оформление</vt:lpstr>
      <vt:lpstr>2_Специальное оформление</vt:lpstr>
      <vt:lpstr>3_Специальное оформление</vt:lpstr>
      <vt:lpstr>4_Специальное оформление</vt:lpstr>
      <vt:lpstr>5_Специальное оформление</vt:lpstr>
      <vt:lpstr>6_Специальное оформление</vt:lpstr>
      <vt:lpstr>7_Специальное оформление</vt:lpstr>
      <vt:lpstr>8_Специальное оформление</vt:lpstr>
      <vt:lpstr>9_Специальное оформление</vt:lpstr>
      <vt:lpstr>10_Специальное оформление</vt:lpstr>
      <vt:lpstr>11_Специальное оформление</vt:lpstr>
      <vt:lpstr>12_Специальное оформление</vt:lpstr>
      <vt:lpstr>13_Специальное оформление</vt:lpstr>
      <vt:lpstr>14_Специальное оформление</vt:lpstr>
      <vt:lpstr>15_Специальное оформление</vt:lpstr>
      <vt:lpstr>16_Специальное оформление</vt:lpstr>
      <vt:lpstr>Поток</vt:lpstr>
      <vt:lpstr>РАБОТА СО СЛАБОУСПЕВАЮЩИМИ УЧАЩИМИСЯ</vt:lpstr>
      <vt:lpstr>Ученик может отставать в обучении по разным зависящим и независящим от него причинам.                           –       Пропуски занятий по болезни;                                                                    -        Слабое общее физическое развитие, наличие    хронических заболеваний;                                                                           -        Задержка психического развития;                                    -        Педагогическая запущенность: отсутствие у ребёнка наработанных учебных умений и навыков за предыдущие годы обучения (низка техника чтения, техника письма, счёта, отсутствие навыков самостоятельности в работе и другие…);                           -         Прогулы;     </vt:lpstr>
      <vt:lpstr>ЛЮБОЙ РЕБЁНОК – ИНДИВИДУУМ.</vt:lpstr>
      <vt:lpstr>Для медлительных детей характерны слабость и инертность нервных процессов.</vt:lpstr>
      <vt:lpstr>Учебные ситуации, которые затрудняют деятельность учащихся со слабой нервной системой:</vt:lpstr>
      <vt:lpstr>         - Работа в условиях когда учитель задаёт неожиданный вопрос и требует на него устного ответа (необходимо использовать письменную работу при ответе);                                                                - Работа после неудачного ответа, оцененного отрицательного (не оценивать негативно); - Работа после резкого замечания, сделанного учителем.          </vt:lpstr>
      <vt:lpstr>Учебные ситуации, которые затрудняют деятельность инертных учащихся:</vt:lpstr>
      <vt:lpstr>- Когда требуется частое отвлечение (на реплики учителя);                                                  - когда требуется быстрое переключение внимания с одного вида работы на другой; </vt:lpstr>
      <vt:lpstr>ПЛАН РАБОТЫ СО СЛАБОУСПЕВАЮЩИМИ</vt:lpstr>
      <vt:lpstr>Слайд 10</vt:lpstr>
      <vt:lpstr>Слайд 11</vt:lpstr>
      <vt:lpstr>Слайд 12</vt:lpstr>
      <vt:lpstr>Слайд 13</vt:lpstr>
      <vt:lpstr>Слайд 14</vt:lpstr>
      <vt:lpstr>Приёмы и методы устранения пробелов в знаниях учащихся.</vt:lpstr>
      <vt:lpstr>1.Развитие психических процессов. 2.Установить преемственность между предметами ( к чему детей готовить). 3.Выбор и использование эффективных методов и приёмов в ходе обучения.</vt:lpstr>
      <vt:lpstr>4.Выработка и использование памяток, схем. 5.Систематическая работа над ошибками. 6.Постановка текстовых задач как один из способов повышения интереса учащихся к предмету.</vt:lpstr>
      <vt:lpstr>РАБОТА НА УРОКЕ МАТЕМАТИКИ      СО СЛАБОУСПЕВАЮЩИМИ  УЧАЩИМИСЯ</vt:lpstr>
      <vt:lpstr>1. При подготовке к уроку. (Выписать формулы, отдельные фрагменты решения примеров). 2.При проведении практических уроков по решению примеров, уравнений.                                                (Учителем решается уравнение определённого типа с подробным объяснением). 3.Применение опорных схем и обучающих карточек. 4.Индивидуальные задания для устранения ошибок.</vt:lpstr>
      <vt:lpstr>Слайд 20</vt:lpstr>
      <vt:lpstr>Обучающая карточка состоит из трёх блоков:</vt:lpstr>
      <vt:lpstr>4.Индивидуальные задания для устранения ошибок.</vt:lpstr>
      <vt:lpstr>СПАСИБО ЗА ВНИМАНИЕ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24</cp:revision>
  <dcterms:created xsi:type="dcterms:W3CDTF">2010-05-18T12:30:22Z</dcterms:created>
  <dcterms:modified xsi:type="dcterms:W3CDTF">2010-05-18T16:22:46Z</dcterms:modified>
</cp:coreProperties>
</file>