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75" r:id="rId3"/>
    <p:sldId id="259" r:id="rId4"/>
    <p:sldId id="260" r:id="rId5"/>
    <p:sldId id="261" r:id="rId6"/>
    <p:sldId id="262" r:id="rId7"/>
    <p:sldId id="274" r:id="rId8"/>
    <p:sldId id="283" r:id="rId9"/>
    <p:sldId id="284" r:id="rId10"/>
    <p:sldId id="285" r:id="rId11"/>
    <p:sldId id="28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8" r:id="rId23"/>
    <p:sldId id="279" r:id="rId24"/>
    <p:sldId id="280" r:id="rId25"/>
    <p:sldId id="281" r:id="rId26"/>
    <p:sldId id="282" r:id="rId27"/>
    <p:sldId id="276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D8729D-58DE-498E-BD36-1C6CE9B24D9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349734-85B3-490C-8CC6-0A0E695B5D0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7198568" cy="5040559"/>
          </a:xfrm>
        </p:spPr>
        <p:txBody>
          <a:bodyPr>
            <a:normAutofit fontScale="90000"/>
          </a:bodyPr>
          <a:lstStyle/>
          <a:p>
            <a:pPr marL="95250" marR="95250">
              <a:lnSpc>
                <a:spcPct val="115000"/>
              </a:lnSpc>
              <a:spcAft>
                <a:spcPts val="750"/>
              </a:spcAft>
            </a:pPr>
            <a:r>
              <a:rPr lang="ru-RU" sz="3100" b="1" cap="all" dirty="0" smtClean="0">
                <a:solidFill>
                  <a:srgbClr val="333333"/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 smtClean="0">
                <a:solidFill>
                  <a:srgbClr val="333333"/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 smtClean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3100" b="1" cap="all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6600" dirty="0">
                <a:solidFill>
                  <a:srgbClr val="00B050"/>
                </a:solidFill>
                <a:ea typeface="Calibri"/>
                <a:cs typeface="Times New Roman"/>
              </a:rPr>
              <a:t> </a:t>
            </a:r>
            <a:r>
              <a:rPr lang="ru-RU" sz="3200" dirty="0">
                <a:solidFill>
                  <a:srgbClr val="00B050"/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00B050"/>
                </a:solidFill>
                <a:ea typeface="Calibri"/>
                <a:cs typeface="Times New Roman"/>
              </a:rPr>
            </a:br>
            <a:r>
              <a:rPr lang="ru-RU" sz="4400" b="1" dirty="0">
                <a:solidFill>
                  <a:srgbClr val="00B050"/>
                </a:solidFill>
                <a:ea typeface="Calibri"/>
                <a:cs typeface="Times New Roman"/>
              </a:rPr>
              <a:t>ДОМАШНЕЕ ЗАДАНИЕ В УЧЕБНОЙ ДЕЯТЕЛЬНОСТИ ШКОЛЬНИКА</a:t>
            </a:r>
            <a:br>
              <a:rPr lang="ru-RU" sz="4400" b="1" dirty="0">
                <a:solidFill>
                  <a:srgbClr val="00B050"/>
                </a:solidFill>
                <a:ea typeface="Calibri"/>
                <a:cs typeface="Times New Roman"/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Педагогический совет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323032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3" name="Рисунок 2" descr="Картинка 2 из 20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7560840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12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6251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Картинка 5 из 20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7560839" cy="619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68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718"/>
            <a:ext cx="7848872" cy="6444634"/>
          </a:xfrm>
        </p:spPr>
        <p:txBody>
          <a:bodyPr/>
          <a:lstStyle/>
          <a:p>
            <a:r>
              <a:rPr lang="ru-RU" b="1" dirty="0">
                <a:solidFill>
                  <a:srgbClr val="444444"/>
                </a:solidFill>
                <a:latin typeface="Arial"/>
                <a:ea typeface="Times New Roman"/>
              </a:rPr>
              <a:t>Организация до­машней </a:t>
            </a:r>
            <a:r>
              <a:rPr lang="ru-RU" b="1" dirty="0" smtClean="0">
                <a:solidFill>
                  <a:srgbClr val="444444"/>
                </a:solidFill>
                <a:latin typeface="Arial"/>
                <a:ea typeface="Times New Roman"/>
              </a:rPr>
              <a:t>учебной работы</a:t>
            </a:r>
            <a:r>
              <a:rPr lang="ru-RU" dirty="0">
                <a:solidFill>
                  <a:srgbClr val="444444"/>
                </a:solidFill>
                <a:latin typeface="Arial"/>
                <a:ea typeface="Times New Roman"/>
              </a:rPr>
              <a:t> – </a:t>
            </a:r>
            <a:r>
              <a:rPr lang="ru-RU" i="1" u="sng" dirty="0">
                <a:solidFill>
                  <a:srgbClr val="444444"/>
                </a:solidFill>
                <a:latin typeface="Arial"/>
                <a:ea typeface="Times New Roman"/>
              </a:rPr>
              <a:t>часть общей проблемы совершенствования</a:t>
            </a:r>
            <a:r>
              <a:rPr lang="ru-RU" dirty="0">
                <a:solidFill>
                  <a:srgbClr val="444444"/>
                </a:solidFill>
                <a:latin typeface="Arial"/>
                <a:ea typeface="Times New Roman"/>
              </a:rPr>
              <a:t> </a:t>
            </a:r>
            <a:r>
              <a:rPr lang="ru-RU" i="1" u="sng" dirty="0">
                <a:solidFill>
                  <a:srgbClr val="444444"/>
                </a:solidFill>
                <a:latin typeface="Arial"/>
                <a:ea typeface="Times New Roman"/>
              </a:rPr>
              <a:t>учебно-воспитательного процесса в школе.</a:t>
            </a:r>
            <a:r>
              <a:rPr lang="ru-RU" dirty="0">
                <a:solidFill>
                  <a:srgbClr val="444444"/>
                </a:solidFill>
                <a:latin typeface="Arial"/>
                <a:ea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3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056784" cy="6444634"/>
          </a:xfrm>
        </p:spPr>
        <p:txBody>
          <a:bodyPr/>
          <a:lstStyle/>
          <a:p>
            <a:r>
              <a:rPr lang="ru-RU" i="1" u="sng" dirty="0"/>
              <a:t>Домашняя </a:t>
            </a:r>
            <a:r>
              <a:rPr lang="ru-RU" i="1" u="sng" dirty="0" smtClean="0"/>
              <a:t>работа </a:t>
            </a:r>
            <a:r>
              <a:rPr lang="ru-RU" dirty="0" smtClean="0"/>
              <a:t>учащихся </a:t>
            </a:r>
            <a:r>
              <a:rPr lang="ru-RU" dirty="0"/>
              <a:t>является </a:t>
            </a:r>
            <a:r>
              <a:rPr lang="ru-RU" b="1" dirty="0"/>
              <a:t>важнейшим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u="sng" dirty="0" smtClean="0"/>
              <a:t>средством </a:t>
            </a:r>
            <a:r>
              <a:rPr lang="ru-RU" b="1" i="1" u="sng" dirty="0"/>
              <a:t>углуб­лённого усвоения и закрепления знаний, умений и</a:t>
            </a:r>
            <a:r>
              <a:rPr lang="ru-RU" b="1" dirty="0"/>
              <a:t> </a:t>
            </a:r>
            <a:r>
              <a:rPr lang="ru-RU" b="1" i="1" u="sng" dirty="0"/>
              <a:t>навыков.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560840" cy="637262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Поэтому формирование самостоятельности </a:t>
            </a:r>
            <a:r>
              <a:rPr lang="ru-RU" sz="4400" b="1" dirty="0"/>
              <a:t>в учебно-познавательной деятельности – одна из ведущих </a:t>
            </a:r>
            <a:r>
              <a:rPr lang="ru-RU" sz="4400" b="1" dirty="0" smtClean="0"/>
              <a:t>функций </a:t>
            </a:r>
            <a:r>
              <a:rPr lang="ru-RU" sz="4400" b="1" dirty="0"/>
              <a:t>домашней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7678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2718"/>
            <a:ext cx="7560840" cy="5724554"/>
          </a:xfrm>
        </p:spPr>
        <p:txBody>
          <a:bodyPr>
            <a:normAutofit/>
          </a:bodyPr>
          <a:lstStyle/>
          <a:p>
            <a:r>
              <a:rPr lang="ru-RU" sz="4800" b="1" i="1" dirty="0"/>
              <a:t>Д</a:t>
            </a:r>
            <a:r>
              <a:rPr lang="ru-RU" sz="4800" b="1" i="1" dirty="0" smtClean="0"/>
              <a:t>омашняя </a:t>
            </a:r>
            <a:r>
              <a:rPr lang="ru-RU" sz="4800" b="1" i="1" dirty="0"/>
              <a:t>работа должна быть средством сближения обучения и самообразования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820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632848" cy="6588650"/>
          </a:xfrm>
        </p:spPr>
        <p:txBody>
          <a:bodyPr>
            <a:normAutofit/>
          </a:bodyPr>
          <a:lstStyle/>
          <a:p>
            <a:r>
              <a:rPr lang="ru-RU" sz="2800" u="sng" dirty="0"/>
              <a:t>В школьной практике используют следующие виды домашней учебной </a:t>
            </a:r>
            <a:r>
              <a:rPr lang="ru-RU" sz="2800" u="sng" dirty="0" smtClean="0"/>
              <a:t>работы</a:t>
            </a:r>
            <a:r>
              <a:rPr lang="ru-RU" sz="2800" u="sng" dirty="0"/>
              <a:t>:</a:t>
            </a:r>
            <a:br>
              <a:rPr lang="ru-RU" sz="2800" u="sng" dirty="0"/>
            </a:br>
            <a:r>
              <a:rPr lang="ru-RU" sz="2800" dirty="0"/>
              <a:t>•	</a:t>
            </a:r>
            <a:r>
              <a:rPr lang="ru-RU" sz="3600" dirty="0"/>
              <a:t>индивидуальная;</a:t>
            </a:r>
            <a:br>
              <a:rPr lang="ru-RU" sz="3600" dirty="0"/>
            </a:br>
            <a:r>
              <a:rPr lang="ru-RU" sz="3600" dirty="0"/>
              <a:t>•	групповая;</a:t>
            </a:r>
            <a:br>
              <a:rPr lang="ru-RU" sz="3600" dirty="0"/>
            </a:br>
            <a:r>
              <a:rPr lang="ru-RU" sz="3600" dirty="0"/>
              <a:t>•	творческая;</a:t>
            </a:r>
            <a:br>
              <a:rPr lang="ru-RU" sz="3600" dirty="0"/>
            </a:br>
            <a:r>
              <a:rPr lang="ru-RU" sz="3600" dirty="0"/>
              <a:t>•	дифференцированная;</a:t>
            </a:r>
            <a:br>
              <a:rPr lang="ru-RU" sz="3600" dirty="0"/>
            </a:br>
            <a:r>
              <a:rPr lang="ru-RU" sz="3600" dirty="0"/>
              <a:t>•	одна на весь класс;</a:t>
            </a:r>
            <a:br>
              <a:rPr lang="ru-RU" sz="3600" dirty="0"/>
            </a:br>
            <a:r>
              <a:rPr lang="ru-RU" sz="3600" dirty="0"/>
              <a:t>•	составление домашней работы для соседа по парте.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72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704856" cy="6516642"/>
          </a:xfrm>
        </p:spPr>
        <p:txBody>
          <a:bodyPr>
            <a:noAutofit/>
          </a:bodyPr>
          <a:lstStyle/>
          <a:p>
            <a:r>
              <a:rPr lang="ru-RU" sz="2400" b="1" dirty="0"/>
              <a:t>Индивидуальная </a:t>
            </a:r>
            <a:r>
              <a:rPr lang="ru-RU" sz="2400" dirty="0"/>
              <a:t>учебная домашняя </a:t>
            </a:r>
            <a:r>
              <a:rPr lang="ru-RU" sz="2400" dirty="0" smtClean="0"/>
              <a:t>работа задаётся</a:t>
            </a:r>
            <a:r>
              <a:rPr lang="ru-RU" sz="2400" dirty="0"/>
              <a:t>, как правило, </a:t>
            </a:r>
            <a:r>
              <a:rPr lang="ru-RU" sz="2400" dirty="0" smtClean="0"/>
              <a:t>отдельным </a:t>
            </a:r>
            <a:r>
              <a:rPr lang="ru-RU" sz="2400" dirty="0"/>
              <a:t>учащимся класса. В этом случае учителю легко проверить уровень </a:t>
            </a:r>
            <a:r>
              <a:rPr lang="ru-RU" sz="2400" dirty="0" smtClean="0"/>
              <a:t>усвоенных </a:t>
            </a:r>
            <a:r>
              <a:rPr lang="ru-RU" sz="2400" dirty="0"/>
              <a:t>знаний конкретного ученика. Такая работа может быть выполнена на карточках или с использованием тетрадей на печатной основе.</a:t>
            </a:r>
            <a:br>
              <a:rPr lang="ru-RU" sz="2400" dirty="0"/>
            </a:br>
            <a:r>
              <a:rPr lang="ru-RU" sz="2400" dirty="0"/>
              <a:t>При выполнении </a:t>
            </a:r>
            <a:r>
              <a:rPr lang="ru-RU" sz="2400" b="1" dirty="0"/>
              <a:t>групповой </a:t>
            </a:r>
            <a:r>
              <a:rPr lang="ru-RU" sz="2400" dirty="0"/>
              <a:t>учебной домашней работы группа учащихся выполняет какое – то задание, являющееся частью общего классного задания. Например, при изучении темы «Цена. Количество. Стоимость» школьникам предлагается собрать материал о ценах на различные товары: одна группа </a:t>
            </a:r>
            <a:r>
              <a:rPr lang="ru-RU" sz="2400" dirty="0" smtClean="0"/>
              <a:t>узнаёт </a:t>
            </a:r>
            <a:r>
              <a:rPr lang="ru-RU" sz="2400" dirty="0"/>
              <a:t>цены на учебные принадлежности, другая – цены на продукты, третья – на игрушки. Домашние задания в этом случае подготавливают учащихся к работе, которая будет проводиться на предстоящем уроке. Такие задания </a:t>
            </a:r>
            <a:r>
              <a:rPr lang="ru-RU" sz="2400" dirty="0" smtClean="0"/>
              <a:t>целесообразнее </a:t>
            </a:r>
            <a:r>
              <a:rPr lang="ru-RU" sz="2400" dirty="0"/>
              <a:t>задавать заранее.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38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2718"/>
            <a:ext cx="7632848" cy="6588650"/>
          </a:xfrm>
        </p:spPr>
        <p:txBody>
          <a:bodyPr>
            <a:normAutofit/>
          </a:bodyPr>
          <a:lstStyle/>
          <a:p>
            <a:r>
              <a:rPr lang="ru-RU" sz="3200" dirty="0"/>
              <a:t>Дифференцированная домашняя </a:t>
            </a:r>
            <a:r>
              <a:rPr lang="ru-RU" sz="3200" dirty="0" smtClean="0"/>
              <a:t>работа – такая, </a:t>
            </a:r>
            <a:r>
              <a:rPr lang="ru-RU" sz="3200" dirty="0"/>
              <a:t>которая может быть </a:t>
            </a:r>
            <a:r>
              <a:rPr lang="ru-RU" sz="3200" dirty="0" smtClean="0"/>
              <a:t>рассчитана </a:t>
            </a:r>
            <a:r>
              <a:rPr lang="ru-RU" sz="3200" dirty="0"/>
              <a:t>как на «сильного», так и на «слабого» ученика. Основой </a:t>
            </a:r>
            <a:r>
              <a:rPr lang="ru-RU" sz="3200" dirty="0" smtClean="0"/>
              <a:t>дифференцированного </a:t>
            </a:r>
            <a:r>
              <a:rPr lang="ru-RU" sz="3200" dirty="0"/>
              <a:t>подхода на этом этапе является организация </a:t>
            </a:r>
            <a:r>
              <a:rPr lang="ru-RU" sz="3200" dirty="0" smtClean="0"/>
              <a:t>самостоятельной </a:t>
            </a:r>
            <a:r>
              <a:rPr lang="ru-RU" sz="3200" dirty="0"/>
              <a:t>работы младших школьников, которая реализуется посредством </a:t>
            </a:r>
            <a:r>
              <a:rPr lang="ru-RU" sz="3200" dirty="0" smtClean="0"/>
              <a:t>следующих </a:t>
            </a:r>
            <a:r>
              <a:rPr lang="ru-RU" sz="3200" dirty="0"/>
              <a:t>типичных приёмов и видов дифференцированных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34025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632848" cy="6300618"/>
          </a:xfrm>
        </p:spPr>
        <p:txBody>
          <a:bodyPr>
            <a:noAutofit/>
          </a:bodyPr>
          <a:lstStyle/>
          <a:p>
            <a:r>
              <a:rPr lang="ru-RU" sz="3200" u="sng" dirty="0"/>
              <a:t>Одна на весь класс – самый </a:t>
            </a:r>
            <a:r>
              <a:rPr lang="ru-RU" sz="3200" dirty="0"/>
              <a:t>распространённый </a:t>
            </a:r>
            <a:r>
              <a:rPr lang="ru-RU" sz="3200" dirty="0" smtClean="0"/>
              <a:t>вид домашней </a:t>
            </a:r>
            <a:r>
              <a:rPr lang="ru-RU" sz="3200" dirty="0"/>
              <a:t>работы, </a:t>
            </a:r>
            <a:r>
              <a:rPr lang="ru-RU" sz="3200" dirty="0" smtClean="0"/>
              <a:t>берущий </a:t>
            </a:r>
            <a:r>
              <a:rPr lang="ru-RU" sz="3200" dirty="0"/>
              <a:t>начало с дореволюционных времён и сохранившийся до наших дней. Постоянное применение таких заданий не ведёт к развитию творческих </a:t>
            </a:r>
            <a:r>
              <a:rPr lang="ru-RU" sz="3200" dirty="0" smtClean="0"/>
              <a:t>способностей </a:t>
            </a:r>
            <a:r>
              <a:rPr lang="ru-RU" sz="3200" dirty="0"/>
              <a:t>учащихся, однако исключать их из арсенала педагогических средств не стоит торопиться, так как в ходе их выполнения у учащихся </a:t>
            </a:r>
            <a:r>
              <a:rPr lang="ru-RU" sz="3200" dirty="0" smtClean="0"/>
              <a:t>отрабатываются </a:t>
            </a:r>
            <a:r>
              <a:rPr lang="ru-RU" sz="3200" dirty="0"/>
              <a:t>различные навыки, формируются умения.</a:t>
            </a:r>
          </a:p>
        </p:txBody>
      </p:sp>
    </p:spTree>
    <p:extLst>
      <p:ext uri="{BB962C8B-B14F-4D97-AF65-F5344CB8AC3E}">
        <p14:creationId xmlns:p14="http://schemas.microsoft.com/office/powerpoint/2010/main" val="20263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961584" cy="367240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Занятие в школе может только доставить ограниченному рассудку и как бы вдолбить в него все правила, добытые чужим пониманием, но способность правильно пользоваться ими разовьет только домашний самостоятельный труд.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6216" y="5733256"/>
            <a:ext cx="2232248" cy="667544"/>
          </a:xfrm>
        </p:spPr>
        <p:txBody>
          <a:bodyPr>
            <a:noAutofit/>
          </a:bodyPr>
          <a:lstStyle/>
          <a:p>
            <a:r>
              <a:rPr lang="ru-RU" sz="2800" b="1" dirty="0"/>
              <a:t>И. Кант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933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2718"/>
            <a:ext cx="7344816" cy="6300618"/>
          </a:xfrm>
        </p:spPr>
        <p:txBody>
          <a:bodyPr>
            <a:normAutofit/>
          </a:bodyPr>
          <a:lstStyle/>
          <a:p>
            <a:r>
              <a:rPr lang="ru-RU" u="sng" dirty="0"/>
              <a:t>Составление домашней </a:t>
            </a:r>
            <a:r>
              <a:rPr lang="ru-RU" dirty="0"/>
              <a:t>работы для соседа по парте– новаторский вид домашней работы. Например: «Составь для своего соседа два задания </a:t>
            </a:r>
            <a:r>
              <a:rPr lang="ru-RU" dirty="0" smtClean="0"/>
              <a:t>аналогично </a:t>
            </a:r>
            <a:r>
              <a:rPr lang="ru-RU" dirty="0"/>
              <a:t>тем, что рассматривались на уроке».</a:t>
            </a:r>
          </a:p>
        </p:txBody>
      </p:sp>
    </p:spTree>
    <p:extLst>
      <p:ext uri="{BB962C8B-B14F-4D97-AF65-F5344CB8AC3E}">
        <p14:creationId xmlns:p14="http://schemas.microsoft.com/office/powerpoint/2010/main" val="20132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2718"/>
            <a:ext cx="7488832" cy="6300618"/>
          </a:xfrm>
        </p:spPr>
        <p:txBody>
          <a:bodyPr>
            <a:normAutofit/>
          </a:bodyPr>
          <a:lstStyle/>
          <a:p>
            <a:r>
              <a:rPr lang="ru-RU" sz="4800" u="sng" dirty="0"/>
              <a:t>Творческую домашнюю </a:t>
            </a:r>
            <a:r>
              <a:rPr lang="ru-RU" sz="4800" dirty="0" smtClean="0"/>
              <a:t>работу необходимо </a:t>
            </a:r>
            <a:r>
              <a:rPr lang="ru-RU" sz="4800" dirty="0"/>
              <a:t>задавать не на следующий день, а на несколько дней вперёд.</a:t>
            </a:r>
          </a:p>
        </p:txBody>
      </p:sp>
    </p:spTree>
    <p:extLst>
      <p:ext uri="{BB962C8B-B14F-4D97-AF65-F5344CB8AC3E}">
        <p14:creationId xmlns:p14="http://schemas.microsoft.com/office/powerpoint/2010/main" val="9209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2824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Классификация </a:t>
            </a:r>
            <a:r>
              <a:rPr lang="ru-RU" dirty="0" smtClean="0"/>
              <a:t>ТДЗ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34750"/>
              </p:ext>
            </p:extLst>
          </p:nvPr>
        </p:nvGraphicFramePr>
        <p:xfrm>
          <a:off x="1115616" y="1196752"/>
          <a:ext cx="7416824" cy="516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24"/>
              </a:tblGrid>
              <a:tr h="447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По содержанию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2195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Вопросник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Кроссворд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Макет, модель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Ребус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Сообщение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Доклад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Сочинение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Реферат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Исследование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Эссе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98070"/>
              </p:ext>
            </p:extLst>
          </p:nvPr>
        </p:nvGraphicFramePr>
        <p:xfrm>
          <a:off x="1612900" y="620688"/>
          <a:ext cx="7143750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3750"/>
              </a:tblGrid>
              <a:tr h="898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</a:rPr>
                        <a:t>По виду деятельности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1780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4000" dirty="0">
                          <a:effectLst/>
                        </a:rPr>
                        <a:t>Индивидуальная</a:t>
                      </a:r>
                      <a:endParaRPr lang="ru-RU" sz="3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4000" dirty="0">
                          <a:effectLst/>
                        </a:rPr>
                        <a:t>Парная</a:t>
                      </a:r>
                      <a:endParaRPr lang="ru-RU" sz="3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4000" dirty="0">
                          <a:effectLst/>
                        </a:rPr>
                        <a:t>Мелкогрупповая (3–7 чел)</a:t>
                      </a:r>
                      <a:endParaRPr lang="ru-RU" sz="3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4000" dirty="0">
                          <a:effectLst/>
                        </a:rPr>
                        <a:t>Групповая (10–15 чел)</a:t>
                      </a:r>
                      <a:endParaRPr lang="ru-RU" sz="3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4000" dirty="0">
                          <a:effectLst/>
                        </a:rPr>
                        <a:t>Коллективная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0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23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30942"/>
              </p:ext>
            </p:extLst>
          </p:nvPr>
        </p:nvGraphicFramePr>
        <p:xfrm>
          <a:off x="1612900" y="620688"/>
          <a:ext cx="7143750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3750"/>
              </a:tblGrid>
              <a:tr h="555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По уровню оформления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7703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>
                          <a:effectLst/>
                        </a:rPr>
                        <a:t>Рабочая (в тетради, «с листа»…).</a:t>
                      </a:r>
                      <a:endParaRPr lang="ru-RU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>
                          <a:effectLst/>
                        </a:rPr>
                        <a:t>Экспозиционная (на отдельном формате,</a:t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содержащая иллюстрации, схемы, таблицы…):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файл-лист;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буклет;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брошюра;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газета;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альбом;</a:t>
                      </a:r>
                      <a:endParaRPr lang="ru-RU" sz="2400" dirty="0">
                        <a:effectLst/>
                      </a:endParaRPr>
                    </a:p>
                    <a:p>
                      <a:pPr marL="742950" marR="952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914400" algn="l"/>
                        </a:tabLst>
                      </a:pPr>
                      <a:r>
                        <a:rPr lang="ru-RU" sz="2800" dirty="0">
                          <a:effectLst/>
                        </a:rPr>
                        <a:t>«раскладушка».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Основные цели ТДЗ:</a:t>
            </a:r>
            <a:br>
              <a:rPr lang="ru-RU" sz="2800" dirty="0"/>
            </a:br>
            <a:r>
              <a:rPr lang="ru-RU" sz="2800" dirty="0"/>
              <a:t>1. Научить учащихся пользоваться дополнительной литературой.</a:t>
            </a:r>
            <a:br>
              <a:rPr lang="ru-RU" sz="2800" dirty="0"/>
            </a:br>
            <a:r>
              <a:rPr lang="ru-RU" sz="2800" dirty="0"/>
              <a:t>2. Научить выделять главное из общей информации.</a:t>
            </a:r>
            <a:br>
              <a:rPr lang="ru-RU" sz="2800" dirty="0"/>
            </a:br>
            <a:r>
              <a:rPr lang="ru-RU" sz="2800" dirty="0"/>
              <a:t>3. Сформировать умение лаконично и интересно излагать полученную информацию.</a:t>
            </a:r>
            <a:br>
              <a:rPr lang="ru-RU" sz="2800" dirty="0"/>
            </a:br>
            <a:r>
              <a:rPr lang="ru-RU" sz="2800" dirty="0"/>
              <a:t>4. Сформировать ораторские навыки.</a:t>
            </a:r>
            <a:br>
              <a:rPr lang="ru-RU" sz="2800" dirty="0"/>
            </a:br>
            <a:r>
              <a:rPr lang="ru-RU" sz="2800" dirty="0"/>
              <a:t>5. Воспитание эстетической культуры.</a:t>
            </a:r>
            <a:br>
              <a:rPr lang="ru-RU" sz="2800" dirty="0"/>
            </a:br>
            <a:r>
              <a:rPr lang="ru-RU" sz="2800" dirty="0"/>
              <a:t>6. Получение учащимися более широких и глубоких знаний по предмету.</a:t>
            </a:r>
            <a:br>
              <a:rPr lang="ru-RU" sz="2800" dirty="0"/>
            </a:br>
            <a:r>
              <a:rPr lang="ru-RU" sz="2800" dirty="0"/>
              <a:t>Норма ТДЗ: одно задание в месяц на учащегося.</a:t>
            </a:r>
            <a:br>
              <a:rPr lang="ru-RU" sz="2800" dirty="0"/>
            </a:br>
            <a:r>
              <a:rPr lang="ru-RU" sz="2800" dirty="0"/>
              <a:t>Временные рамки выполнения ТДЗ: не менее недели.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9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/>
          <a:lstStyle/>
          <a:p>
            <a:r>
              <a:rPr lang="ru-RU" dirty="0"/>
              <a:t>Формирование у школьников положительного отношения к учению в процессе выполнения домашних заданий является важнейшей задачей учителя в любом классе.</a:t>
            </a:r>
          </a:p>
        </p:txBody>
      </p:sp>
    </p:spTree>
    <p:extLst>
      <p:ext uri="{BB962C8B-B14F-4D97-AF65-F5344CB8AC3E}">
        <p14:creationId xmlns:p14="http://schemas.microsoft.com/office/powerpoint/2010/main" val="33395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323032"/>
          </a:xfrm>
        </p:spPr>
        <p:txBody>
          <a:bodyPr/>
          <a:lstStyle/>
          <a:p>
            <a:r>
              <a:rPr lang="ru-RU" dirty="0" smtClean="0"/>
              <a:t>Сегодняшний разговор направлен на то, что у ученика появилось желание выполнять домашнюю работу, появилась уверенность в своих силах, своих знаниях, своих способностях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179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770485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7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12600" cy="6192688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Calibri"/>
                <a:ea typeface="Times New Roman"/>
              </a:rPr>
              <a:t>«Домашнее задание — задание, задаваемое учителем ученику для самостоятельного выполнения после уроков</a:t>
            </a:r>
            <a: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  <a:t>.</a:t>
            </a:r>
            <a:b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Calibri"/>
                <a:ea typeface="Times New Roman"/>
              </a:rPr>
              <a:t>Домашнее задание призвано предупредить забывание нового изученного на уроке материала, усвоение которого носит концентрированный характер.</a:t>
            </a:r>
            <a:br>
              <a:rPr lang="ru-RU" sz="22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  <a:t>Основными </a:t>
            </a:r>
            <a:r>
              <a:rPr lang="ru-RU" sz="2200" b="1" dirty="0">
                <a:solidFill>
                  <a:srgbClr val="0070C0"/>
                </a:solidFill>
                <a:latin typeface="Calibri"/>
                <a:ea typeface="Times New Roman"/>
              </a:rPr>
              <a:t>видами домашнего задания являются</a:t>
            </a:r>
            <a: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  <a:t>:</a:t>
            </a:r>
            <a:br>
              <a:rPr lang="ru-RU" sz="22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- Изучение материала по учебнику.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- Выполнение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различных письменных и практических работ </a:t>
            </a: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 </a:t>
            </a:r>
            <a:b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  (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упражнений).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- Написание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сочинений и других творческих работ.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- Подготовка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различных схем, диаграмм.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- Подготовка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гербариев по биологии.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- Проведение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наблюдений за </a:t>
            </a: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явлениями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природы, а также </a:t>
            </a: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alibri"/>
                <a:ea typeface="Times New Roman"/>
              </a:rPr>
              <a:t>  различных опытов </a:t>
            </a: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>по химии, физике и др.</a:t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Calibri"/>
                <a:ea typeface="Times New Roman"/>
              </a:rPr>
            </a:b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633670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К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дидактическим приёмам, повышающим эффективность домашней работы, способствующим углублению и упрочению знаний учащихся относятся следующие:</a:t>
            </a:r>
            <a:b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- в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процессе учебной работы над новым материалом обращать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внимание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учащихся на те вопросы, которые будут служить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предпосылкой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для успешного выполнения домашнего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задания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;</a:t>
            </a:r>
            <a:b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- не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сводить домашнее задание исключительно к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репродуктивной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(воспроизводящей) деятельности, а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включать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в него вопросы и положения, требующие от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учащихся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размышлений и творческих усилий;</a:t>
            </a:r>
            <a:b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-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>по </a:t>
            </a: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возможности дифференцировать домашнее задание,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> -  давать </a:t>
            </a: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задание дополнительные или повышенной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> трудности </a:t>
            </a: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для тех, кто обнаруживает способности и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Calibri"/>
                <a:ea typeface="Times New Roman"/>
              </a:rPr>
              <a:t> стремление </a:t>
            </a:r>
            <a:r>
              <a:rPr lang="ru-RU" sz="2000" b="1" i="1" dirty="0">
                <a:solidFill>
                  <a:srgbClr val="0070C0"/>
                </a:solidFill>
                <a:latin typeface="Calibri"/>
                <a:ea typeface="Times New Roman"/>
              </a:rPr>
              <a:t>к более углублённому изучению предмета;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- давать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рекомендации по рациональному подходу к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выполнению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домашней работы;</a:t>
            </a:r>
            <a:b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-  приучать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учащихся к активному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воспроизводству</a:t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изучаемого 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материала и самоконтролю за качеством его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b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усвоения</a:t>
            </a:r>
            <a:r>
              <a:rPr lang="ru-RU" sz="2000" b="1" dirty="0">
                <a:solidFill>
                  <a:srgbClr val="0070C0"/>
                </a:solidFill>
                <a:latin typeface="Calibri"/>
                <a:ea typeface="Times New Roman"/>
              </a:rPr>
              <a:t>.»                                                           </a:t>
            </a:r>
            <a:r>
              <a:rPr lang="ru-RU" sz="2000" b="1" dirty="0" smtClean="0">
                <a:solidFill>
                  <a:srgbClr val="0070C0"/>
                </a:solidFill>
                <a:latin typeface="Calibri"/>
                <a:ea typeface="Times New Roman"/>
              </a:rPr>
              <a:t>                              </a:t>
            </a:r>
            <a:r>
              <a:rPr lang="ru-RU" sz="2000" b="1" dirty="0" err="1">
                <a:solidFill>
                  <a:srgbClr val="C00000"/>
                </a:solidFill>
                <a:latin typeface="Calibri"/>
                <a:ea typeface="Times New Roman"/>
              </a:rPr>
              <a:t>Викепидия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956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8372"/>
            <a:ext cx="7643192" cy="5900948"/>
          </a:xfrm>
        </p:spPr>
        <p:txBody>
          <a:bodyPr>
            <a:no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2400" b="1" spc="0" dirty="0">
                <a:latin typeface="Calibri"/>
                <a:ea typeface="Times New Roman"/>
              </a:rPr>
              <a:t>Домашние задания - это одна из самых серьезных проблем современной российской школы</a:t>
            </a:r>
            <a:r>
              <a:rPr lang="ru-RU" sz="2000" b="1" spc="0" dirty="0">
                <a:latin typeface="Calibri"/>
                <a:ea typeface="Times New Roman"/>
              </a:rPr>
              <a:t>. Обычно собственно обучение вешается на эту самую "домашнюю работу", а в классе учитель только проверяет уроки и ставит оценки.</a:t>
            </a:r>
            <a:r>
              <a:rPr lang="ru-RU" sz="2000" b="1" spc="0" dirty="0">
                <a:latin typeface="Times New Roman"/>
                <a:ea typeface="Calibri"/>
              </a:rPr>
              <a:t> </a:t>
            </a:r>
            <a:r>
              <a:rPr lang="ru-RU" sz="2000" b="1" spc="0" dirty="0">
                <a:latin typeface="Calibri"/>
                <a:ea typeface="Times New Roman"/>
              </a:rPr>
              <a:t> И объем домашнего задания оказывается не только равен уроку в классе, но и превышает его. </a:t>
            </a:r>
            <a:r>
              <a:rPr lang="ru-RU" sz="2400" b="1" u="sng" spc="0" dirty="0" smtClean="0">
                <a:latin typeface="Calibri"/>
                <a:ea typeface="Times New Roman"/>
              </a:rPr>
              <a:t>Если посчитать рабочее время ученика средней школы, то оно составляет 11 – 12 часов. </a:t>
            </a:r>
            <a:r>
              <a:rPr lang="ru-RU" sz="2000" b="1" spc="0" dirty="0">
                <a:latin typeface="Calibri"/>
                <a:ea typeface="Times New Roman"/>
              </a:rPr>
              <a:t>Но ребенку необходимо отдыхать, двигаться, а еще лучше - полноценно развиваться физически: заниматься в </a:t>
            </a:r>
            <a:r>
              <a:rPr lang="ru-RU" sz="2000" b="1" spc="0" dirty="0" err="1">
                <a:latin typeface="Calibri"/>
                <a:ea typeface="Times New Roman"/>
              </a:rPr>
              <a:t>спортсекциях</a:t>
            </a:r>
            <a:r>
              <a:rPr lang="ru-RU" sz="2000" b="1" spc="0" dirty="0">
                <a:latin typeface="Calibri"/>
                <a:ea typeface="Times New Roman"/>
              </a:rPr>
              <a:t>, просто </a:t>
            </a:r>
            <a:r>
              <a:rPr lang="ru-RU" sz="2000" b="1" spc="0" dirty="0" smtClean="0">
                <a:latin typeface="Calibri"/>
                <a:ea typeface="Times New Roman"/>
              </a:rPr>
              <a:t>бегать на </a:t>
            </a:r>
            <a:r>
              <a:rPr lang="ru-RU" sz="2000" b="1" spc="0" dirty="0">
                <a:latin typeface="Calibri"/>
                <a:ea typeface="Times New Roman"/>
              </a:rPr>
              <a:t>улице... </a:t>
            </a:r>
            <a:r>
              <a:rPr lang="ru-RU" sz="2000" b="1" spc="0" dirty="0">
                <a:latin typeface="Times New Roman"/>
                <a:ea typeface="Calibri"/>
              </a:rPr>
              <a:t/>
            </a:r>
            <a:br>
              <a:rPr lang="ru-RU" sz="2000" b="1" spc="0" dirty="0">
                <a:latin typeface="Times New Roman"/>
                <a:ea typeface="Calibri"/>
              </a:rPr>
            </a:br>
            <a:r>
              <a:rPr lang="ru-RU" sz="2400" b="1" spc="0" dirty="0">
                <a:solidFill>
                  <a:schemeClr val="accent3">
                    <a:lumMod val="75000"/>
                  </a:schemeClr>
                </a:solidFill>
                <a:latin typeface="Calibri"/>
                <a:ea typeface="Times New Roman"/>
              </a:rPr>
              <a:t>Домашнее задание является одним из наиболее трудных структурных элементов урока, сопровождающихся формальным отношением учителя и учащихся</a:t>
            </a:r>
            <a:r>
              <a:rPr lang="ru-RU" sz="2400" b="1" i="1" spc="0" dirty="0">
                <a:solidFill>
                  <a:schemeClr val="accent3">
                    <a:lumMod val="75000"/>
                  </a:schemeClr>
                </a:solidFill>
                <a:latin typeface="Calibri"/>
                <a:ea typeface="Times New Roman"/>
              </a:rPr>
              <a:t>.</a:t>
            </a:r>
            <a:r>
              <a:rPr lang="ru-RU" sz="2800" b="1" spc="0" dirty="0">
                <a:solidFill>
                  <a:srgbClr val="FF0000"/>
                </a:solidFill>
                <a:latin typeface="Calibri"/>
                <a:ea typeface="Times New Roman"/>
              </a:rPr>
              <a:t> </a:t>
            </a:r>
            <a:endParaRPr lang="ru-RU" sz="2400" b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15200" cy="604867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Объем </a:t>
            </a:r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домашних заданий не должен превышать 50% объема аудиторной нагрузки.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u="sng" dirty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1800" b="1" i="1" u="sng" dirty="0">
                <a:latin typeface="Calibri"/>
                <a:ea typeface="Times New Roman"/>
                <a:cs typeface="Calibri"/>
              </a:rPr>
              <a:t>Объем домашних заданий по всем предметам в совокупности дается обучающимся с учетом возможности выполнения в следующих пределах:</a:t>
            </a:r>
            <a:r>
              <a:rPr lang="ru-RU" sz="1400" u="sng" dirty="0">
                <a:latin typeface="Calibri"/>
                <a:ea typeface="Calibri"/>
                <a:cs typeface="Times New Roman"/>
              </a:rPr>
              <a:t/>
            </a:r>
            <a:br>
              <a:rPr lang="ru-RU" sz="1400" u="sng" dirty="0"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1 классе – (со второго полугодия) – до 1 часа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2-м классе – до 1, 5 часов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3-4 классах – до 2 часов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5-6 классах – до 2,5 часов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7-8 классах – до 3 часов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Calibri"/>
              </a:rPr>
              <a:t>В 9-11 классах – до 4 часов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1800" i="1" dirty="0">
                <a:latin typeface="Calibri"/>
                <a:ea typeface="Times New Roman"/>
                <a:cs typeface="Calibri"/>
              </a:rPr>
              <a:t>(</a:t>
            </a:r>
            <a:r>
              <a:rPr lang="ru-RU" sz="1800" b="1" i="1" dirty="0">
                <a:latin typeface="Calibri"/>
                <a:ea typeface="Times New Roman"/>
                <a:cs typeface="Calibri"/>
              </a:rPr>
              <a:t>Постановление Главного государственного санитарного врача РФ от 28 ноября 2002 г. № 44 «О введении в действие санитарно-эпидемиологических правил и нормативов САНПИН </a:t>
            </a:r>
            <a:r>
              <a:rPr lang="ru-RU" sz="1800" b="1" i="1" dirty="0" smtClean="0">
                <a:latin typeface="Calibri"/>
                <a:ea typeface="Times New Roman"/>
                <a:cs typeface="Calibri"/>
              </a:rPr>
              <a:t>2.4.2.1178-02)</a:t>
            </a:r>
            <a:r>
              <a:rPr lang="ru-RU" sz="14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1400" b="1" dirty="0">
                <a:latin typeface="Calibri"/>
                <a:ea typeface="Calibri"/>
                <a:cs typeface="Times New Roman"/>
              </a:rPr>
            </a:b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8002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718"/>
            <a:ext cx="7704856" cy="6444634"/>
          </a:xfrm>
        </p:spPr>
        <p:txBody>
          <a:bodyPr>
            <a:noAutofit/>
          </a:bodyPr>
          <a:lstStyle/>
          <a:p>
            <a:r>
              <a:rPr lang="ru-RU" sz="2800" b="1" dirty="0"/>
              <a:t>Увеличение нагрузки не проходит бесследно: у детей отмечается большая распространённость и выраженность нервно-психических нарушений, большая утомляемость, сопровождаемая иммунными и гормональными дисфункциями, более низкая сопротивляемость болезням и другие нарушения. По данным Института возрастной физиологии, за период обучения в школе у детей в 5 раз возрастает частота нарушений зрения и осанки, в 4 раза – психоневрологических отклонений, в 3 раза – патология органов пищеварения, то есть уже имеющиеся отклонения в состоянии здоровья переходят в хронические.</a:t>
            </a:r>
          </a:p>
        </p:txBody>
      </p:sp>
    </p:spTree>
    <p:extLst>
      <p:ext uri="{BB962C8B-B14F-4D97-AF65-F5344CB8AC3E}">
        <p14:creationId xmlns:p14="http://schemas.microsoft.com/office/powerpoint/2010/main" val="17097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30922"/>
              </p:ext>
            </p:extLst>
          </p:nvPr>
        </p:nvGraphicFramePr>
        <p:xfrm>
          <a:off x="1187623" y="-14044"/>
          <a:ext cx="7200803" cy="7518424"/>
        </p:xfrm>
        <a:graphic>
          <a:graphicData uri="http://schemas.openxmlformats.org/drawingml/2006/table">
            <a:tbl>
              <a:tblPr firstRow="1" firstCol="1" bandRow="1"/>
              <a:tblGrid>
                <a:gridCol w="2441052"/>
                <a:gridCol w="963733"/>
                <a:gridCol w="963733"/>
                <a:gridCol w="963733"/>
                <a:gridCol w="962221"/>
                <a:gridCol w="906331"/>
              </a:tblGrid>
              <a:tr h="2316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Общеобразовательные предметы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баллов (ранг трудности)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 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 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Экономика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Черчение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Мировая художественная культура (МХК)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Краеведение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Природоведение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Этикет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Граждановедение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Ритмика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ИЗО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346" marR="25346" marT="25346" marB="253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6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51809"/>
              </p:ext>
            </p:extLst>
          </p:nvPr>
        </p:nvGraphicFramePr>
        <p:xfrm>
          <a:off x="1115616" y="476671"/>
          <a:ext cx="7632847" cy="5544618"/>
        </p:xfrm>
        <a:graphic>
          <a:graphicData uri="http://schemas.openxmlformats.org/drawingml/2006/table">
            <a:tbl>
              <a:tblPr firstRow="1" firstCol="1" bandRow="1"/>
              <a:tblGrid>
                <a:gridCol w="1827796"/>
                <a:gridCol w="1935017"/>
                <a:gridCol w="1935017"/>
                <a:gridCol w="1935017"/>
              </a:tblGrid>
              <a:tr h="96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Общеобразовательные предметы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баллов (ранг трудности)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Общеобразовательные предметы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баллов (ранг трудности)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Информатика, Экономика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Геометрия, 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История, Обществознание, МХК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География, Экология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Литература, Иностранный язык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11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769</Words>
  <Application>Microsoft Office PowerPoint</Application>
  <PresentationFormat>Экран (4:3)</PresentationFormat>
  <Paragraphs>241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           ДОМАШНЕЕ ЗАДАНИЕ В УЧЕБНОЙ ДЕЯТЕЛЬНОСТИ ШКОЛЬНИКА </vt:lpstr>
      <vt:lpstr>Занятие в школе может только доставить ограниченному рассудку и как бы вдолбить в него все правила, добытые чужим пониманием, но способность правильно пользоваться ими разовьет только домашний самостоятельный труд.    </vt:lpstr>
      <vt:lpstr>«Домашнее задание — задание, задаваемое учителем ученику для самостоятельного выполнения после уроков.  Домашнее задание призвано предупредить забывание нового изученного на уроке материала, усвоение которого носит концентрированный характер. Основными видами домашнего задания являются: - Изучение материала по учебнику. - Выполнение различных письменных и практических работ      (упражнений). - Написание сочинений и других творческих работ. - Подготовка различных схем, диаграмм. - Подготовка гербариев по биологии. - Проведение наблюдений за явлениями природы, а также     различных опытов по химии, физике и др.  </vt:lpstr>
      <vt:lpstr>К дидактическим приёмам, повышающим эффективность домашней работы, способствующим углублению и упрочению знаний учащихся относятся следующие: - в процессе учебной работы над новым материалом обращать    внимание учащихся на те вопросы, которые будут служить   предпосылкой для успешного выполнения домашнего   задания; - не сводить домашнее задание исключительно к    репродуктивной (воспроизводящей) деятельности, а    включать в него вопросы и положения, требующие от    учащихся размышлений и творческих усилий; - по возможности дифференцировать домашнее задание,   -  давать задание дополнительные или повышенной    трудности для тех, кто обнаруживает способности и    стремление к более углублённому изучению предмета; - давать рекомендации по рациональному подходу к     выполнению домашней работы; -  приучать учащихся к активному воспроизводству    изучаемого материала и самоконтролю за качеством его      усвоения.»                                                                                         Викепидия</vt:lpstr>
      <vt:lpstr>Домашние задания - это одна из самых серьезных проблем современной российской школы. Обычно собственно обучение вешается на эту самую "домашнюю работу", а в классе учитель только проверяет уроки и ставит оценки.  И объем домашнего задания оказывается не только равен уроку в классе, но и превышает его. Если посчитать рабочее время ученика средней школы, то оно составляет 11 – 12 часов. Но ребенку необходимо отдыхать, двигаться, а еще лучше - полноценно развиваться физически: заниматься в спортсекциях, просто бегать на улице...  Домашнее задание является одним из наиболее трудных структурных элементов урока, сопровождающихся формальным отношением учителя и учащихся. </vt:lpstr>
      <vt:lpstr>Объем домашних заданий не должен превышать 50% объема аудиторной нагрузки. Объем домашних заданий по всем предметам в совокупности дается обучающимся с учетом возможности выполнения в следующих пределах: В 1 классе – (со второго полугодия) – до 1 часа В 2-м классе – до 1, 5 часов В 3-4 классах – до 2 часов В 5-6 классах – до 2,5 часов В 7-8 классах – до 3 часов В 9-11 классах – до 4 часов (Постановление Главного государственного санитарного врача РФ от 28 ноября 2002 г. № 44 «О введении в действие санитарно-эпидемиологических правил и нормативов САНПИН 2.4.2.1178-02) </vt:lpstr>
      <vt:lpstr>Увеличение нагрузки не проходит бесследно: у детей отмечается большая распространённость и выраженность нервно-психических нарушений, большая утомляемость, сопровождаемая иммунными и гормональными дисфункциями, более низкая сопротивляемость болезням и другие нарушения. По данным Института возрастной физиологии, за период обучения в школе у детей в 5 раз возрастает частота нарушений зрения и осанки, в 4 раза – психоневрологических отклонений, в 3 раза – патология органов пищеварения, то есть уже имеющиеся отклонения в состоянии здоровья переходят в хронические.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до­машней учебной работы – часть общей проблемы совершенствования учебно-воспитательного процесса в школе. </vt:lpstr>
      <vt:lpstr>Домашняя работа учащихся является важнейшим  средством углуб­лённого усвоения и закрепления знаний, умений и навыков. </vt:lpstr>
      <vt:lpstr>Поэтому формирование самостоятельности в учебно-познавательной деятельности – одна из ведущих функций домашней работы.</vt:lpstr>
      <vt:lpstr>Домашняя работа должна быть средством сближения обучения и самообразования</vt:lpstr>
      <vt:lpstr>В школьной практике используют следующие виды домашней учебной работы: • индивидуальная; • групповая; • творческая; • дифференцированная; • одна на весь класс; • составление домашней работы для соседа по парте. </vt:lpstr>
      <vt:lpstr>Индивидуальная учебная домашняя работа задаётся, как правило, отдельным учащимся класса. В этом случае учителю легко проверить уровень усвоенных знаний конкретного ученика. Такая работа может быть выполнена на карточках или с использованием тетрадей на печатной основе. При выполнении групповой учебной домашней работы группа учащихся выполняет какое – то задание, являющееся частью общего классного задания. Например, при изучении темы «Цена. Количество. Стоимость» школьникам предлагается собрать материал о ценах на различные товары: одна группа узнаёт цены на учебные принадлежности, другая – цены на продукты, третья – на игрушки. Домашние задания в этом случае подготавливают учащихся к работе, которая будет проводиться на предстоящем уроке. Такие задания целесообразнее задавать заранее. </vt:lpstr>
      <vt:lpstr>Дифференцированная домашняя работа – такая, которая может быть рассчитана как на «сильного», так и на «слабого» ученика. Основой дифференцированного подхода на этом этапе является организация самостоятельной работы младших школьников, которая реализуется посредством следующих типичных приёмов и видов дифференцированных заданий.</vt:lpstr>
      <vt:lpstr>Одна на весь класс – самый распространённый вид домашней работы, берущий начало с дореволюционных времён и сохранившийся до наших дней. Постоянное применение таких заданий не ведёт к развитию творческих способностей учащихся, однако исключать их из арсенала педагогических средств не стоит торопиться, так как в ходе их выполнения у учащихся отрабатываются различные навыки, формируются умения.</vt:lpstr>
      <vt:lpstr>Составление домашней работы для соседа по парте– новаторский вид домашней работы. Например: «Составь для своего соседа два задания аналогично тем, что рассматривались на уроке».</vt:lpstr>
      <vt:lpstr>Творческую домашнюю работу необходимо задавать не на следующий день, а на несколько дней вперёд.</vt:lpstr>
      <vt:lpstr>Классификация ТДЗ </vt:lpstr>
      <vt:lpstr>Презентация PowerPoint</vt:lpstr>
      <vt:lpstr>Презентация PowerPoint</vt:lpstr>
      <vt:lpstr>Основные цели ТДЗ: 1. Научить учащихся пользоваться дополнительной литературой. 2. Научить выделять главное из общей информации. 3. Сформировать умение лаконично и интересно излагать полученную информацию. 4. Сформировать ораторские навыки. 5. Воспитание эстетической культуры. 6. Получение учащимися более широких и глубоких знаний по предмету. Норма ТДЗ: одно задание в месяц на учащегося. Временные рамки выполнения ТДЗ: не менее недели. </vt:lpstr>
      <vt:lpstr>Формирование у школьников положительного отношения к учению в процессе выполнения домашних заданий является важнейшей задачей учителя в любом классе.</vt:lpstr>
      <vt:lpstr>Сегодняшний разговор направлен на то, что у ученика появилось желание выполнять домашнюю работу, появилась уверенность в своих силах, своих знаниях, своих способностях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В УЧЕБНОЙ ДЕЯТЕЛЬНОСТИ ШКОЛЬНИКА</dc:title>
  <dc:creator>Natalia</dc:creator>
  <cp:lastModifiedBy>Natalia</cp:lastModifiedBy>
  <cp:revision>11</cp:revision>
  <dcterms:created xsi:type="dcterms:W3CDTF">2011-11-01T15:15:13Z</dcterms:created>
  <dcterms:modified xsi:type="dcterms:W3CDTF">2011-11-02T11:03:50Z</dcterms:modified>
</cp:coreProperties>
</file>