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notesMasterIdLst>
    <p:notesMasterId r:id="rId16"/>
  </p:notesMasterIdLst>
  <p:handoutMasterIdLst>
    <p:handoutMasterId r:id="rId17"/>
  </p:handoutMasterIdLst>
  <p:sldIdLst>
    <p:sldId id="257" r:id="rId2"/>
    <p:sldId id="259" r:id="rId3"/>
    <p:sldId id="276" r:id="rId4"/>
    <p:sldId id="260" r:id="rId5"/>
    <p:sldId id="264" r:id="rId6"/>
    <p:sldId id="267" r:id="rId7"/>
    <p:sldId id="261" r:id="rId8"/>
    <p:sldId id="262" r:id="rId9"/>
    <p:sldId id="263" r:id="rId10"/>
    <p:sldId id="272" r:id="rId11"/>
    <p:sldId id="268" r:id="rId12"/>
    <p:sldId id="270" r:id="rId13"/>
    <p:sldId id="277" r:id="rId14"/>
    <p:sldId id="274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66FF"/>
    <a:srgbClr val="080808"/>
    <a:srgbClr val="FF3300"/>
    <a:srgbClr val="9E140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07" autoAdjust="0"/>
    <p:restoredTop sz="94201" autoAdjust="0"/>
  </p:normalViewPr>
  <p:slideViewPr>
    <p:cSldViewPr>
      <p:cViewPr varScale="1">
        <p:scale>
          <a:sx n="103" d="100"/>
          <a:sy n="103" d="100"/>
        </p:scale>
        <p:origin x="-10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3198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0C1D1F-926F-4E3D-9A2D-94FC23709B34}" type="datetimeFigureOut">
              <a:rPr lang="ru-RU" smtClean="0"/>
              <a:pPr/>
              <a:t>22.09.2014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2E81CA-5390-4632-9CC2-1376CAA9F58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59590C6-4CD6-4030-B39B-3DCEBDB3BB12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2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30723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33" y="1290"/>
                </a:cxn>
                <a:cxn ang="0">
                  <a:pos x="0" y="1290"/>
                </a:cxn>
                <a:cxn ang="0">
                  <a:pos x="6" y="3210"/>
                </a:cxn>
                <a:cxn ang="0">
                  <a:pos x="5550" y="3216"/>
                </a:cxn>
                <a:cxn ang="0">
                  <a:pos x="5550" y="0"/>
                </a:cxn>
                <a:cxn ang="0">
                  <a:pos x="335" y="0"/>
                </a:cxn>
                <a:cxn ang="0">
                  <a:pos x="335" y="0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24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25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0726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0727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0728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0729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30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30731" name="Rectangle 11"/>
          <p:cNvSpPr>
            <a:spLocks noGrp="1" noChangeArrowheads="1"/>
          </p:cNvSpPr>
          <p:nvPr>
            <p:ph type="dt" sz="quarter" idx="2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732" name="Rectangle 12"/>
          <p:cNvSpPr>
            <a:spLocks noGrp="1" noChangeArrowheads="1"/>
          </p:cNvSpPr>
          <p:nvPr>
            <p:ph type="ftr" sz="quarter" idx="3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733" name="Rectangle 1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6C77955-E55E-471F-8EB3-E452D8BDC67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B270B0-BCA9-49E1-9E14-F82F883526F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BF0A55-4C0D-4E17-8B89-28D711C3BF5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4290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937375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fld id="{D5B61E1A-50A1-4107-808A-599B459509E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49F277-7567-4246-80A6-E026571397E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5036D7-C00F-410E-AC94-5ECC034A696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816890-F135-47D8-AF8C-323AAFF4A90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9D5A17-F9C7-4D0E-968D-EBE8FDE0F01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4BDE5E-50A1-4FD6-B9C3-E1DAEB2F2F5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774105-B3B3-4010-9C31-386A8298884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3686C3-051B-4C1D-91D0-0240BEDC46C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CF1DF5-10C2-4756-9735-4EAC7090EFA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29699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00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/>
              <a:ahLst/>
              <a:cxnLst>
                <a:cxn ang="0">
                  <a:pos x="330" y="1764"/>
                </a:cxn>
                <a:cxn ang="0">
                  <a:pos x="0" y="1764"/>
                </a:cxn>
                <a:cxn ang="0">
                  <a:pos x="0" y="3168"/>
                </a:cxn>
                <a:cxn ang="0">
                  <a:pos x="5550" y="3168"/>
                </a:cxn>
                <a:cxn ang="0">
                  <a:pos x="5550" y="0"/>
                </a:cxn>
                <a:cxn ang="0">
                  <a:pos x="330" y="0"/>
                </a:cxn>
                <a:cxn ang="0">
                  <a:pos x="330" y="1764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01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02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9703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9704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9705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9706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970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2970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2970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88C02454-8709-4EDA-AAFE-467F38191BEE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29710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9711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gif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gif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0562" y="2000240"/>
            <a:ext cx="4038600" cy="1266825"/>
          </a:xfrm>
        </p:spPr>
        <p:txBody>
          <a:bodyPr/>
          <a:lstStyle/>
          <a:p>
            <a:pPr algn="ctr"/>
            <a:r>
              <a:rPr lang="ru-RU" b="0"/>
              <a:t>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27088" y="5572140"/>
            <a:ext cx="7772400" cy="1143008"/>
          </a:xfrm>
        </p:spPr>
        <p:txBody>
          <a:bodyPr/>
          <a:lstStyle/>
          <a:p>
            <a:pPr algn="ctr">
              <a:lnSpc>
                <a:spcPct val="90000"/>
              </a:lnSpc>
            </a:pPr>
            <a:endParaRPr lang="ru-RU" sz="2000" b="1" i="1" dirty="0" smtClean="0"/>
          </a:p>
          <a:p>
            <a:pPr algn="ctr">
              <a:lnSpc>
                <a:spcPct val="90000"/>
              </a:lnSpc>
            </a:pPr>
            <a:r>
              <a:rPr lang="ru-RU" b="1" i="1" dirty="0" smtClean="0">
                <a:solidFill>
                  <a:schemeClr val="tx2"/>
                </a:solidFill>
              </a:rPr>
              <a:t>Н. СЛАДКОВ. МЕДВЕДЬ И СОЛНЦЕ</a:t>
            </a:r>
          </a:p>
          <a:p>
            <a:pPr algn="ctr">
              <a:lnSpc>
                <a:spcPct val="90000"/>
              </a:lnSpc>
            </a:pPr>
            <a:endParaRPr lang="ru-RU" sz="2000" b="1" i="1" dirty="0" smtClean="0"/>
          </a:p>
        </p:txBody>
      </p:sp>
      <p:pic>
        <p:nvPicPr>
          <p:cNvPr id="9" name="Рисунок 8" descr="DSC02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6368814">
            <a:off x="4799550" y="1073629"/>
            <a:ext cx="4293775" cy="3332482"/>
          </a:xfrm>
          <a:prstGeom prst="rect">
            <a:avLst/>
          </a:prstGeom>
        </p:spPr>
      </p:pic>
      <p:pic>
        <p:nvPicPr>
          <p:cNvPr id="10" name="Рисунок 9" descr="DSC020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4374366">
            <a:off x="117790" y="1163387"/>
            <a:ext cx="4297642" cy="3292120"/>
          </a:xfrm>
          <a:prstGeom prst="rect">
            <a:avLst/>
          </a:prstGeom>
        </p:spPr>
      </p:pic>
      <p:pic>
        <p:nvPicPr>
          <p:cNvPr id="11" name="Рисунок 10" descr="DSC02002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5400000">
            <a:off x="2035949" y="392887"/>
            <a:ext cx="5143540" cy="4643470"/>
          </a:xfrm>
          <a:prstGeom prst="rect">
            <a:avLst/>
          </a:prstGeom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14348" y="142852"/>
            <a:ext cx="3927475" cy="6429420"/>
          </a:xfrm>
        </p:spPr>
        <p:txBody>
          <a:bodyPr/>
          <a:lstStyle/>
          <a:p>
            <a:pPr>
              <a:buNone/>
            </a:pPr>
            <a:r>
              <a:rPr lang="ru-RU" sz="4000" b="1" i="1" dirty="0" smtClean="0">
                <a:solidFill>
                  <a:schemeClr val="tx2"/>
                </a:solidFill>
              </a:rPr>
              <a:t>ДОБРЫЙ                      </a:t>
            </a:r>
          </a:p>
          <a:p>
            <a:pPr>
              <a:buNone/>
            </a:pPr>
            <a:endParaRPr lang="ru-RU" sz="4000" b="1" i="1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ru-RU" sz="4000" b="1" i="1" dirty="0" smtClean="0">
                <a:solidFill>
                  <a:schemeClr val="tx2"/>
                </a:solidFill>
              </a:rPr>
              <a:t>ЗАДИРИСТЫЙ</a:t>
            </a:r>
          </a:p>
          <a:p>
            <a:pPr>
              <a:buNone/>
            </a:pPr>
            <a:endParaRPr lang="ru-RU" sz="4000" b="1" i="1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ru-RU" sz="4000" b="1" i="1" dirty="0" smtClean="0">
                <a:solidFill>
                  <a:schemeClr val="tx2"/>
                </a:solidFill>
              </a:rPr>
              <a:t>ГРУБЫЙ</a:t>
            </a:r>
          </a:p>
          <a:p>
            <a:pPr>
              <a:buNone/>
            </a:pPr>
            <a:endParaRPr lang="ru-RU" sz="4000" b="1" i="1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ru-RU" sz="4000" b="1" i="1" dirty="0" smtClean="0">
                <a:solidFill>
                  <a:schemeClr val="tx2"/>
                </a:solidFill>
              </a:rPr>
              <a:t>СПОКОЙНЫЙ</a:t>
            </a:r>
          </a:p>
          <a:p>
            <a:pPr>
              <a:buNone/>
            </a:pPr>
            <a:endParaRPr lang="ru-RU" sz="4000" b="1" i="1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ru-RU" sz="4000" b="1" i="1" dirty="0" smtClean="0">
                <a:solidFill>
                  <a:schemeClr val="tx2"/>
                </a:solidFill>
              </a:rPr>
              <a:t>ЛАСКОВЫЙ</a:t>
            </a:r>
          </a:p>
        </p:txBody>
      </p:sp>
      <p:pic>
        <p:nvPicPr>
          <p:cNvPr id="5" name="Содержимое 4" descr="0_6fb20_33eb6d12_XL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147786" y="928670"/>
            <a:ext cx="3468053" cy="516733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wallpaper_19_407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357166"/>
            <a:ext cx="8286808" cy="62151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CZ251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4643446"/>
            <a:ext cx="2786082" cy="1928826"/>
          </a:xfrm>
          <a:prstGeom prst="rect">
            <a:avLst/>
          </a:prstGeom>
        </p:spPr>
      </p:pic>
      <p:pic>
        <p:nvPicPr>
          <p:cNvPr id="11" name="Рисунок 10" descr="0_6fb20_33eb6d12_X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57356" y="3286124"/>
            <a:ext cx="2786082" cy="3327804"/>
          </a:xfrm>
          <a:prstGeom prst="rect">
            <a:avLst/>
          </a:prstGeom>
        </p:spPr>
      </p:pic>
      <p:pic>
        <p:nvPicPr>
          <p:cNvPr id="12" name="Рисунок 11" descr="d2b3f67bf557c95ac4a9eccc99c9d5b5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57752" y="500042"/>
            <a:ext cx="2214554" cy="2214554"/>
          </a:xfrm>
          <a:prstGeom prst="rect">
            <a:avLst/>
          </a:prstGeom>
        </p:spPr>
      </p:pic>
      <p:pic>
        <p:nvPicPr>
          <p:cNvPr id="14" name="Рисунок 13" descr="0_95395_823f05f8_XL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28992" y="5857892"/>
            <a:ext cx="5214942" cy="7036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011-011-Fizkultminutka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14282" y="214290"/>
            <a:ext cx="8643998" cy="6358006"/>
          </a:xfrm>
          <a:prstGeom prst="rect">
            <a:avLst/>
          </a:prstGeom>
          <a:ln>
            <a:solidFill>
              <a:schemeClr val="tx2">
                <a:lumMod val="9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wallpaper_19_407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357166"/>
            <a:ext cx="8286808" cy="62151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 descr="CZ251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4643446"/>
            <a:ext cx="2786082" cy="1928826"/>
          </a:xfrm>
          <a:prstGeom prst="rect">
            <a:avLst/>
          </a:prstGeom>
        </p:spPr>
      </p:pic>
      <p:pic>
        <p:nvPicPr>
          <p:cNvPr id="4" name="Рисунок 3" descr="0_6fb20_33eb6d12_X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57356" y="3286124"/>
            <a:ext cx="2786082" cy="3327804"/>
          </a:xfrm>
          <a:prstGeom prst="rect">
            <a:avLst/>
          </a:prstGeom>
        </p:spPr>
      </p:pic>
      <p:pic>
        <p:nvPicPr>
          <p:cNvPr id="5" name="Рисунок 4" descr="d2b3f67bf557c95ac4a9eccc99c9d5b5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57752" y="500042"/>
            <a:ext cx="2214554" cy="2214554"/>
          </a:xfrm>
          <a:prstGeom prst="rect">
            <a:avLst/>
          </a:prstGeom>
        </p:spPr>
      </p:pic>
      <p:pic>
        <p:nvPicPr>
          <p:cNvPr id="6" name="Рисунок 5" descr="0_95395_823f05f8_XL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28992" y="5857892"/>
            <a:ext cx="5214942" cy="703642"/>
          </a:xfrm>
          <a:prstGeom prst="rect">
            <a:avLst/>
          </a:prstGeom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orest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714744" y="142852"/>
            <a:ext cx="5286412" cy="657229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42844" y="142852"/>
            <a:ext cx="4214842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ЛЕС ЗЕЛЁНЫЙ ОХРАНЯЙ,НИКОГ О</a:t>
            </a:r>
          </a:p>
          <a:p>
            <a:pPr lvl="0"/>
            <a:r>
              <a:rPr lang="ru-RU" sz="2800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 НЕ ОБИЖАЙ.</a:t>
            </a:r>
          </a:p>
          <a:p>
            <a:pPr lvl="0"/>
            <a:r>
              <a:rPr lang="ru-RU" sz="2800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НЕ ГУБИ ДЕРЕВЬЯ ТЫ,СОХРАНЯЙ В </a:t>
            </a:r>
          </a:p>
          <a:p>
            <a:pPr lvl="0"/>
            <a:r>
              <a:rPr lang="ru-RU" sz="2800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ЛЕСУ ЦВЕТЫ.</a:t>
            </a:r>
          </a:p>
          <a:p>
            <a:pPr lvl="0"/>
            <a:r>
              <a:rPr lang="ru-RU" sz="2800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НЕ ОБИЖАЙ НИ ПТАХИ НИ </a:t>
            </a:r>
          </a:p>
          <a:p>
            <a:pPr lvl="0"/>
            <a:r>
              <a:rPr lang="ru-RU" sz="2800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СВЕРЧКА.</a:t>
            </a:r>
          </a:p>
          <a:p>
            <a:pPr lvl="0"/>
            <a:r>
              <a:rPr lang="ru-RU" sz="2800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ЛЮБИ ЦВЕТЫ, </a:t>
            </a:r>
          </a:p>
          <a:p>
            <a:pPr lvl="0"/>
            <a:r>
              <a:rPr lang="ru-RU" sz="2800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ЛЕСА, ПРОСТОР ПОЛЕЙ, ВСЁ, ЧТО ЗОВЁТСЯ </a:t>
            </a:r>
          </a:p>
          <a:p>
            <a:pPr lvl="0"/>
            <a:r>
              <a:rPr lang="ru-RU" sz="2800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РОДИНОЙ ТВОЕЙ!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908050" y="287339"/>
            <a:ext cx="7920038" cy="784208"/>
          </a:xfrm>
        </p:spPr>
        <p:txBody>
          <a:bodyPr/>
          <a:lstStyle/>
          <a:p>
            <a:pPr algn="ctr"/>
            <a:r>
              <a:rPr lang="ru-RU" sz="4000" b="0" i="1" dirty="0" smtClean="0">
                <a:solidFill>
                  <a:schemeClr val="tx1"/>
                </a:solidFill>
                <a:effectLst/>
                <a:latin typeface="+mn-lt"/>
              </a:rPr>
              <a:t>ПОСЛОВИЦА</a:t>
            </a:r>
            <a:endParaRPr lang="ru-RU" sz="4000" b="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024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42844" y="1142984"/>
            <a:ext cx="8858312" cy="4267216"/>
          </a:xfrm>
        </p:spPr>
        <p:txBody>
          <a:bodyPr/>
          <a:lstStyle/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ru-RU" sz="6000" i="1" dirty="0" smtClean="0">
                <a:solidFill>
                  <a:srgbClr val="7030A0"/>
                </a:solidFill>
                <a:effectLst/>
              </a:rPr>
              <a:t>  </a:t>
            </a:r>
            <a:r>
              <a:rPr lang="ru-RU" sz="6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КТОМНОГОЧИТАЕТ,</a:t>
            </a:r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ru-RU" sz="6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6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6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ТОТМНОГОЗНАЕТ</a:t>
            </a:r>
            <a:endParaRPr lang="ru-RU" sz="6000" b="1" i="1" dirty="0">
              <a:solidFill>
                <a:srgbClr val="7030A0"/>
              </a:solidFill>
              <a:effectLst/>
            </a:endParaRPr>
          </a:p>
          <a:p>
            <a:pPr algn="just">
              <a:lnSpc>
                <a:spcPct val="90000"/>
              </a:lnSpc>
            </a:pPr>
            <a:endParaRPr lang="ru-RU" b="1" i="1" dirty="0">
              <a:solidFill>
                <a:srgbClr val="FF3300"/>
              </a:solidFill>
            </a:endParaRPr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endParaRPr lang="ru-RU" b="1" dirty="0">
              <a:cs typeface="Times New Roman" pitchFamily="18" charset="0"/>
            </a:endParaRPr>
          </a:p>
          <a:p>
            <a:pPr algn="just">
              <a:lnSpc>
                <a:spcPct val="90000"/>
              </a:lnSpc>
            </a:pPr>
            <a:endParaRPr lang="ru-RU" b="1" dirty="0">
              <a:cs typeface="Times New Roman" pitchFamily="18" charset="0"/>
            </a:endParaRPr>
          </a:p>
        </p:txBody>
      </p:sp>
      <p:pic>
        <p:nvPicPr>
          <p:cNvPr id="7" name="Рисунок 6" descr="uchenik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785918" y="3143248"/>
            <a:ext cx="5786478" cy="35719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385175" cy="1928826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ru-RU" sz="54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КТО</a:t>
            </a:r>
            <a:r>
              <a:rPr lang="en-US" sz="54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54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МНОГО</a:t>
            </a:r>
            <a:r>
              <a:rPr lang="en-US" sz="54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54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ЧИТАЕТ,</a:t>
            </a:r>
            <a:br>
              <a:rPr lang="ru-RU" sz="54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54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</a:t>
            </a:r>
            <a:r>
              <a:rPr lang="en-US" sz="54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</a:t>
            </a:r>
            <a:r>
              <a:rPr lang="ru-RU" sz="54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ТОТ</a:t>
            </a:r>
            <a:r>
              <a:rPr lang="en-US" sz="54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54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МНОГО</a:t>
            </a:r>
            <a:r>
              <a:rPr lang="en-US" sz="54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54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ЗНАЕТ</a:t>
            </a:r>
            <a:r>
              <a:rPr lang="ru-RU" sz="5400" i="1" dirty="0" smtClean="0">
                <a:solidFill>
                  <a:srgbClr val="7030A0"/>
                </a:solidFill>
                <a:effectLst/>
                <a:latin typeface="+mn-lt"/>
              </a:rPr>
              <a:t/>
            </a:r>
            <a:br>
              <a:rPr lang="ru-RU" sz="5400" i="1" dirty="0" smtClean="0">
                <a:solidFill>
                  <a:srgbClr val="7030A0"/>
                </a:solidFill>
                <a:effectLst/>
                <a:latin typeface="+mn-lt"/>
              </a:rPr>
            </a:br>
            <a:endParaRPr lang="ru-RU" sz="5400" dirty="0">
              <a:latin typeface="+mn-lt"/>
            </a:endParaRPr>
          </a:p>
        </p:txBody>
      </p:sp>
      <p:pic>
        <p:nvPicPr>
          <p:cNvPr id="4" name="Содержимое 3" descr="uchenik.pn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785918" y="2285992"/>
            <a:ext cx="5643602" cy="41434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85728"/>
            <a:ext cx="8385175" cy="2428892"/>
          </a:xfrm>
        </p:spPr>
        <p:txBody>
          <a:bodyPr/>
          <a:lstStyle/>
          <a:p>
            <a:pPr algn="ctr"/>
            <a:r>
              <a:rPr lang="ru-RU" sz="6000" dirty="0" smtClean="0">
                <a:solidFill>
                  <a:schemeClr val="tx1"/>
                </a:solidFill>
                <a:latin typeface="+mn-lt"/>
              </a:rPr>
              <a:t>ИГРА</a:t>
            </a:r>
            <a:r>
              <a:rPr lang="ru-RU" sz="6000" b="0" i="1" dirty="0" smtClean="0">
                <a:solidFill>
                  <a:schemeClr val="tx1"/>
                </a:solidFill>
                <a:latin typeface="+mn-lt"/>
              </a:rPr>
              <a:t>      ЛОТО        </a:t>
            </a:r>
            <a:endParaRPr lang="ru-RU" sz="6000" b="0" i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26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642910" y="2857496"/>
            <a:ext cx="8007350" cy="383381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 dirty="0"/>
              <a:t>    </a:t>
            </a:r>
            <a:endParaRPr lang="ru-RU" sz="2800" dirty="0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 dirty="0" smtClean="0"/>
              <a:t> </a:t>
            </a:r>
            <a:r>
              <a:rPr lang="ru-RU" sz="4000" dirty="0" smtClean="0"/>
              <a:t>ЗАДАНИЕ.</a:t>
            </a:r>
            <a:r>
              <a:rPr lang="ru-RU" sz="2800" dirty="0" smtClean="0"/>
              <a:t> 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 dirty="0" smtClean="0"/>
              <a:t>                                       </a:t>
            </a:r>
            <a:r>
              <a:rPr lang="ru-RU" sz="2000" dirty="0" smtClean="0"/>
              <a:t>             </a:t>
            </a:r>
            <a:r>
              <a:rPr lang="ru-RU" sz="2800" dirty="0" smtClean="0"/>
              <a:t>                       </a:t>
            </a:r>
            <a:endParaRPr lang="ru-RU" sz="28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4000" b="1" dirty="0" smtClean="0">
                <a:solidFill>
                  <a:srgbClr val="7030A0"/>
                </a:solidFill>
              </a:rPr>
              <a:t>       СОБЕРИТЕ НАЗВАНИЯ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4000" b="1" dirty="0" smtClean="0">
                <a:solidFill>
                  <a:srgbClr val="7030A0"/>
                </a:solidFill>
              </a:rPr>
              <a:t>       ПРОИЗВЕДЕНИЙ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4000" b="1" dirty="0" smtClean="0">
                <a:solidFill>
                  <a:srgbClr val="7030A0"/>
                </a:solidFill>
              </a:rPr>
              <a:t>       И АВТОРОВ.</a:t>
            </a:r>
            <a:endParaRPr lang="ru-RU" sz="6000" b="1" dirty="0"/>
          </a:p>
        </p:txBody>
      </p:sp>
      <p:pic>
        <p:nvPicPr>
          <p:cNvPr id="7" name="Рисунок 6" descr="superlot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3438" y="357166"/>
            <a:ext cx="3987800" cy="27146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495800" y="1995488"/>
            <a:ext cx="4038600" cy="1266825"/>
          </a:xfrm>
        </p:spPr>
        <p:txBody>
          <a:bodyPr/>
          <a:lstStyle/>
          <a:p>
            <a:pPr algn="ctr"/>
            <a:r>
              <a:rPr lang="ru-RU" b="0"/>
              <a:t> 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85786" y="142852"/>
            <a:ext cx="3881438" cy="1214446"/>
          </a:xfrm>
        </p:spPr>
        <p:txBody>
          <a:bodyPr/>
          <a:lstStyle/>
          <a:p>
            <a:pPr algn="ctr"/>
            <a:r>
              <a:rPr lang="ru-RU" sz="2800" i="1" dirty="0" smtClean="0">
                <a:effectLst/>
              </a:rPr>
              <a:t>  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857224" y="142853"/>
          <a:ext cx="3786214" cy="1357322"/>
        </p:xfrm>
        <a:graphic>
          <a:graphicData uri="http://schemas.openxmlformats.org/drawingml/2006/table">
            <a:tbl>
              <a:tblPr/>
              <a:tblGrid>
                <a:gridCol w="3786214"/>
              </a:tblGrid>
              <a:tr h="1357322">
                <a:tc>
                  <a:txBody>
                    <a:bodyPr/>
                    <a:lstStyle/>
                    <a:p>
                      <a:r>
                        <a:rPr lang="ru-RU" sz="4000" i="1" dirty="0" smtClean="0"/>
                        <a:t> «ВЕСЕННЯЯ</a:t>
                      </a:r>
                    </a:p>
                    <a:p>
                      <a:r>
                        <a:rPr lang="ru-RU" sz="4000" i="1" dirty="0" smtClean="0"/>
                        <a:t>      ГРОЗА»</a:t>
                      </a:r>
                      <a:endParaRPr lang="ru-RU" sz="4000" i="1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861134" y="1857364"/>
          <a:ext cx="3853742" cy="1310640"/>
        </p:xfrm>
        <a:graphic>
          <a:graphicData uri="http://schemas.openxmlformats.org/drawingml/2006/table">
            <a:tbl>
              <a:tblPr/>
              <a:tblGrid>
                <a:gridCol w="3853742"/>
              </a:tblGrid>
              <a:tr h="1285884">
                <a:tc>
                  <a:txBody>
                    <a:bodyPr/>
                    <a:lstStyle/>
                    <a:p>
                      <a:r>
                        <a:rPr lang="ru-RU" sz="4000" i="1" dirty="0" smtClean="0"/>
                        <a:t>«БАБУШКИНЫ </a:t>
                      </a:r>
                    </a:p>
                    <a:p>
                      <a:r>
                        <a:rPr lang="ru-RU" sz="4000" i="1" dirty="0" smtClean="0"/>
                        <a:t>        РУКИ»                 </a:t>
                      </a:r>
                      <a:endParaRPr lang="ru-RU" sz="4000" i="1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896645" y="3429000"/>
          <a:ext cx="3844031" cy="1357322"/>
        </p:xfrm>
        <a:graphic>
          <a:graphicData uri="http://schemas.openxmlformats.org/drawingml/2006/table">
            <a:tbl>
              <a:tblPr/>
              <a:tblGrid>
                <a:gridCol w="3844031"/>
              </a:tblGrid>
              <a:tr h="1357322">
                <a:tc>
                  <a:txBody>
                    <a:bodyPr/>
                    <a:lstStyle/>
                    <a:p>
                      <a:r>
                        <a:rPr lang="ru-RU" sz="4000" i="1" dirty="0" smtClean="0"/>
                        <a:t>  «ЛЕСНОЙ</a:t>
                      </a:r>
                    </a:p>
                    <a:p>
                      <a:r>
                        <a:rPr lang="ru-RU" sz="4000" i="1" dirty="0" smtClean="0"/>
                        <a:t>      ЦВЕТОК»</a:t>
                      </a:r>
                      <a:endParaRPr lang="ru-RU" sz="4000" i="1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896645" y="5072074"/>
          <a:ext cx="3861786" cy="1357322"/>
        </p:xfrm>
        <a:graphic>
          <a:graphicData uri="http://schemas.openxmlformats.org/drawingml/2006/table">
            <a:tbl>
              <a:tblPr/>
              <a:tblGrid>
                <a:gridCol w="3861786"/>
              </a:tblGrid>
              <a:tr h="1357322">
                <a:tc>
                  <a:txBody>
                    <a:bodyPr/>
                    <a:lstStyle/>
                    <a:p>
                      <a:r>
                        <a:rPr lang="ru-RU" sz="4000" i="1" dirty="0" smtClean="0"/>
                        <a:t> «МЕДВЕДЬ И</a:t>
                      </a:r>
                    </a:p>
                    <a:p>
                      <a:r>
                        <a:rPr lang="ru-RU" sz="4000" i="1" dirty="0" smtClean="0"/>
                        <a:t>     СОЛНЦЕ»</a:t>
                      </a:r>
                      <a:endParaRPr lang="ru-RU" sz="4000" i="1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66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5316071" y="428604"/>
          <a:ext cx="3415553" cy="857256"/>
        </p:xfrm>
        <a:graphic>
          <a:graphicData uri="http://schemas.openxmlformats.org/drawingml/2006/table">
            <a:tbl>
              <a:tblPr/>
              <a:tblGrid>
                <a:gridCol w="3415553"/>
              </a:tblGrid>
              <a:tr h="857256">
                <a:tc>
                  <a:txBody>
                    <a:bodyPr/>
                    <a:lstStyle/>
                    <a:p>
                      <a:r>
                        <a:rPr lang="ru-RU" sz="4000" i="1" dirty="0" smtClean="0"/>
                        <a:t>  Л. КВИТКО</a:t>
                      </a:r>
                      <a:endParaRPr lang="ru-RU" sz="4000" i="1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5468471" y="3594847"/>
          <a:ext cx="3209364" cy="842682"/>
        </p:xfrm>
        <a:graphic>
          <a:graphicData uri="http://schemas.openxmlformats.org/drawingml/2006/table">
            <a:tbl>
              <a:tblPr/>
              <a:tblGrid>
                <a:gridCol w="3209364"/>
              </a:tblGrid>
              <a:tr h="842682">
                <a:tc>
                  <a:txBody>
                    <a:bodyPr/>
                    <a:lstStyle/>
                    <a:p>
                      <a:r>
                        <a:rPr lang="ru-RU" sz="4000" i="1" dirty="0" smtClean="0"/>
                        <a:t> Ф.ТЮТЧЕВ</a:t>
                      </a:r>
                      <a:endParaRPr lang="ru-RU" sz="4000" i="1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5540188" y="5280212"/>
          <a:ext cx="3128683" cy="869576"/>
        </p:xfrm>
        <a:graphic>
          <a:graphicData uri="http://schemas.openxmlformats.org/drawingml/2006/table">
            <a:tbl>
              <a:tblPr/>
              <a:tblGrid>
                <a:gridCol w="3128683"/>
              </a:tblGrid>
              <a:tr h="869576">
                <a:tc>
                  <a:txBody>
                    <a:bodyPr/>
                    <a:lstStyle/>
                    <a:p>
                      <a:r>
                        <a:rPr lang="ru-RU" sz="4000" i="1" dirty="0" smtClean="0"/>
                        <a:t>  В.</a:t>
                      </a:r>
                      <a:r>
                        <a:rPr lang="ru-RU" sz="4000" i="1" baseline="0" dirty="0" smtClean="0"/>
                        <a:t> ОРЛОВ</a:t>
                      </a:r>
                      <a:endParaRPr lang="ru-RU" sz="4000" i="1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4438936" y="1852636"/>
            <a:ext cx="403860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5400" b="0" i="0" u="none" strike="noStrike" kern="0" cap="none" spc="0" normalizeH="0" baseline="0" noProof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728922" y="0"/>
            <a:ext cx="3881438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ru-RU" sz="2800" b="0" i="1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endParaRPr kumimoji="0" lang="ru-RU" sz="2800" b="0" i="1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5357818" y="1999713"/>
          <a:ext cx="3300722" cy="878541"/>
        </p:xfrm>
        <a:graphic>
          <a:graphicData uri="http://schemas.openxmlformats.org/drawingml/2006/table">
            <a:tbl>
              <a:tblPr/>
              <a:tblGrid>
                <a:gridCol w="3300722"/>
              </a:tblGrid>
              <a:tr h="878541">
                <a:tc>
                  <a:txBody>
                    <a:bodyPr/>
                    <a:lstStyle/>
                    <a:p>
                      <a:r>
                        <a:rPr lang="ru-RU" sz="4000" i="1" dirty="0" smtClean="0"/>
                        <a:t>Н. СЛАДКОВ</a:t>
                      </a:r>
                      <a:endParaRPr lang="ru-RU" sz="4000" i="1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66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785786" y="142852"/>
            <a:ext cx="3881438" cy="1214446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2800" b="0" i="1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endParaRPr kumimoji="0" lang="ru-RU" sz="2800" b="0" i="1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857224" y="142853"/>
          <a:ext cx="3786214" cy="1357322"/>
        </p:xfrm>
        <a:graphic>
          <a:graphicData uri="http://schemas.openxmlformats.org/drawingml/2006/table">
            <a:tbl>
              <a:tblPr/>
              <a:tblGrid>
                <a:gridCol w="3786214"/>
              </a:tblGrid>
              <a:tr h="1357322">
                <a:tc>
                  <a:txBody>
                    <a:bodyPr/>
                    <a:lstStyle/>
                    <a:p>
                      <a:r>
                        <a:rPr lang="ru-RU" sz="4000" i="1" dirty="0" smtClean="0"/>
                        <a:t> «ВЕСЕННЯЯ</a:t>
                      </a:r>
                    </a:p>
                    <a:p>
                      <a:r>
                        <a:rPr lang="ru-RU" sz="4000" i="1" dirty="0" smtClean="0"/>
                        <a:t>      ГРОЗА»</a:t>
                      </a:r>
                      <a:endParaRPr lang="ru-RU" sz="4000" i="1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861134" y="1857364"/>
          <a:ext cx="3853742" cy="1310640"/>
        </p:xfrm>
        <a:graphic>
          <a:graphicData uri="http://schemas.openxmlformats.org/drawingml/2006/table">
            <a:tbl>
              <a:tblPr/>
              <a:tblGrid>
                <a:gridCol w="3853742"/>
              </a:tblGrid>
              <a:tr h="1285884">
                <a:tc>
                  <a:txBody>
                    <a:bodyPr/>
                    <a:lstStyle/>
                    <a:p>
                      <a:r>
                        <a:rPr lang="ru-RU" sz="4000" i="1" dirty="0" smtClean="0"/>
                        <a:t>«БАБУШКИНЫ </a:t>
                      </a:r>
                    </a:p>
                    <a:p>
                      <a:r>
                        <a:rPr lang="ru-RU" sz="4000" i="1" dirty="0" smtClean="0"/>
                        <a:t>        РУКИ»                 </a:t>
                      </a:r>
                      <a:endParaRPr lang="ru-RU" sz="4000" i="1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896645" y="3429000"/>
          <a:ext cx="3844031" cy="1357322"/>
        </p:xfrm>
        <a:graphic>
          <a:graphicData uri="http://schemas.openxmlformats.org/drawingml/2006/table">
            <a:tbl>
              <a:tblPr/>
              <a:tblGrid>
                <a:gridCol w="3844031"/>
              </a:tblGrid>
              <a:tr h="1357322">
                <a:tc>
                  <a:txBody>
                    <a:bodyPr/>
                    <a:lstStyle/>
                    <a:p>
                      <a:r>
                        <a:rPr lang="ru-RU" sz="4000" i="1" dirty="0" smtClean="0"/>
                        <a:t>  «ЛЕСНОЙ</a:t>
                      </a:r>
                    </a:p>
                    <a:p>
                      <a:r>
                        <a:rPr lang="ru-RU" sz="4000" i="1" dirty="0" smtClean="0"/>
                        <a:t>      ЦВЕТОК»</a:t>
                      </a:r>
                      <a:endParaRPr lang="ru-RU" sz="4000" i="1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896645" y="5072074"/>
          <a:ext cx="3861786" cy="1357322"/>
        </p:xfrm>
        <a:graphic>
          <a:graphicData uri="http://schemas.openxmlformats.org/drawingml/2006/table">
            <a:tbl>
              <a:tblPr/>
              <a:tblGrid>
                <a:gridCol w="3861786"/>
              </a:tblGrid>
              <a:tr h="1357322">
                <a:tc>
                  <a:txBody>
                    <a:bodyPr/>
                    <a:lstStyle/>
                    <a:p>
                      <a:r>
                        <a:rPr lang="ru-RU" sz="4000" i="1" dirty="0" smtClean="0"/>
                        <a:t> «МЕДВЕДЬ И</a:t>
                      </a:r>
                    </a:p>
                    <a:p>
                      <a:r>
                        <a:rPr lang="ru-RU" sz="4000" i="1" dirty="0" smtClean="0"/>
                        <a:t>     СОЛНЦЕ»</a:t>
                      </a:r>
                      <a:endParaRPr lang="ru-RU" sz="4000" i="1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6600"/>
                    </a:solidFill>
                  </a:tcPr>
                </a:tc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5286380" y="2143116"/>
            <a:ext cx="3357586" cy="71438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4000" i="1" dirty="0" smtClean="0">
                <a:solidFill>
                  <a:srgbClr val="FFFFFF"/>
                </a:solidFill>
                <a:latin typeface="Arial"/>
                <a:cs typeface="Arial"/>
              </a:rPr>
              <a:t> Л. КВИТКО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286380" y="5286388"/>
            <a:ext cx="3429023" cy="707886"/>
          </a:xfrm>
          <a:prstGeom prst="rect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ru-RU" sz="4000" i="1" dirty="0" smtClean="0">
                <a:solidFill>
                  <a:srgbClr val="FFFFFF"/>
                </a:solidFill>
                <a:latin typeface="Arial"/>
                <a:cs typeface="Arial"/>
              </a:rPr>
              <a:t>Н. СЛАДКОВ</a:t>
            </a:r>
            <a:endParaRPr lang="ru-RU" sz="4000" i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286380" y="3714752"/>
            <a:ext cx="3357586" cy="707886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4000" i="1" dirty="0" smtClean="0">
                <a:solidFill>
                  <a:srgbClr val="FFFFFF"/>
                </a:solidFill>
                <a:latin typeface="Arial"/>
                <a:cs typeface="Arial"/>
              </a:rPr>
              <a:t> В. ОРЛОВ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214942" y="500042"/>
            <a:ext cx="3429024" cy="707886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ru-RU" sz="4000" i="1" dirty="0" smtClean="0">
                <a:solidFill>
                  <a:srgbClr val="FFFFFF"/>
                </a:solidFill>
                <a:latin typeface="Arial"/>
                <a:cs typeface="Arial"/>
              </a:rPr>
              <a:t> Ф.ТЮТЧЕВ</a:t>
            </a:r>
            <a:endParaRPr lang="ru-RU" sz="4000" i="1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0" dirty="0"/>
              <a:t>Николай </a:t>
            </a:r>
            <a:r>
              <a:rPr lang="ru-RU" b="0" dirty="0" smtClean="0"/>
              <a:t>Иванович              Сладков</a:t>
            </a:r>
            <a:endParaRPr lang="ru-RU" b="0" dirty="0"/>
          </a:p>
        </p:txBody>
      </p:sp>
      <p:sp>
        <p:nvSpPr>
          <p:cNvPr id="12291" name="Rectangle 3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5003800" y="1714488"/>
            <a:ext cx="3810000" cy="4533912"/>
          </a:xfrm>
        </p:spPr>
        <p:txBody>
          <a:bodyPr/>
          <a:lstStyle/>
          <a:p>
            <a:endParaRPr lang="ru-RU" sz="2800" dirty="0"/>
          </a:p>
          <a:p>
            <a:pPr>
              <a:buNone/>
            </a:pPr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  Замечательный </a:t>
            </a:r>
            <a:r>
              <a:rPr lang="ru-RU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русский писатель Николай Иванович Сладков все свое творчество посвятил природе. </a:t>
            </a:r>
          </a:p>
        </p:txBody>
      </p:sp>
      <p:pic>
        <p:nvPicPr>
          <p:cNvPr id="7" name="Клип 6" descr="Sladkov.jpg"/>
          <p:cNvPicPr>
            <a:picLocks noGrp="1" noChangeAspect="1"/>
          </p:cNvPicPr>
          <p:nvPr>
            <p:ph type="clipArt"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857224" y="1857364"/>
            <a:ext cx="3929090" cy="4572032"/>
          </a:xfrm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dirty="0" smtClean="0">
                <a:latin typeface="+mn-lt"/>
              </a:rPr>
              <a:t>ПЕРВАЯ КНИГА Н. СЛАДКОВА</a:t>
            </a:r>
            <a:endParaRPr lang="ru-RU" sz="4000" dirty="0">
              <a:latin typeface="+mn-lt"/>
            </a:endParaRPr>
          </a:p>
        </p:txBody>
      </p:sp>
      <p:pic>
        <p:nvPicPr>
          <p:cNvPr id="13315" name="Picture 3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2285984" y="1714488"/>
            <a:ext cx="4660909" cy="471490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3316" name="Rectangle 4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5148263" y="2060575"/>
            <a:ext cx="3657600" cy="41148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endParaRPr lang="ru-RU" sz="2800" dirty="0"/>
          </a:p>
          <a:p>
            <a:pPr>
              <a:buFont typeface="Wingdings" pitchFamily="2" charset="2"/>
              <a:buNone/>
            </a:pPr>
            <a:endParaRPr lang="ru-RU" sz="2800" b="1" dirty="0">
              <a:solidFill>
                <a:srgbClr val="080808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buFont typeface="Wingdings" pitchFamily="2" charset="2"/>
              <a:buNone/>
            </a:pPr>
            <a:endParaRPr lang="ru-RU" sz="2800" b="1" dirty="0">
              <a:solidFill>
                <a:srgbClr val="080808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buFont typeface="Wingdings" pitchFamily="2" charset="2"/>
              <a:buNone/>
            </a:pPr>
            <a:r>
              <a:rPr lang="ru-RU" sz="2800" b="1" dirty="0"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</a:t>
            </a:r>
            <a:endParaRPr lang="ru-RU" sz="2800" b="1" dirty="0">
              <a:solidFill>
                <a:srgbClr val="080808"/>
              </a:solidFill>
              <a:effectLst>
                <a:outerShdw blurRad="38100" dist="38100" dir="2700000" algn="tl">
                  <a:srgbClr val="FFFFFF"/>
                </a:outerShdw>
              </a:effectLst>
              <a:cs typeface="Times New Roman" pitchFamily="18" charset="0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385175" cy="755633"/>
          </a:xfrm>
        </p:spPr>
        <p:txBody>
          <a:bodyPr/>
          <a:lstStyle/>
          <a:p>
            <a:r>
              <a:rPr lang="ru-RU" b="0" smtClean="0"/>
              <a:t>    Книги Н.И.Сладкова</a:t>
            </a:r>
            <a:endParaRPr lang="ru-RU" b="0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20466599">
            <a:off x="725728" y="1175728"/>
            <a:ext cx="1905000" cy="2565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20310872">
            <a:off x="738621" y="4003219"/>
            <a:ext cx="1905000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932529">
            <a:off x="6715140" y="4143380"/>
            <a:ext cx="1905000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767660">
            <a:off x="6786578" y="1142984"/>
            <a:ext cx="1905000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 rot="20256790">
            <a:off x="653920" y="2539036"/>
            <a:ext cx="17811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Рисунок 8" descr="31194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 rot="923174">
            <a:off x="6987683" y="2686791"/>
            <a:ext cx="1714512" cy="2286016"/>
          </a:xfrm>
          <a:prstGeom prst="rect">
            <a:avLst/>
          </a:prstGeom>
        </p:spPr>
      </p:pic>
      <p:pic>
        <p:nvPicPr>
          <p:cNvPr id="11" name="Рисунок 10" descr="medved.jpg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2786049" y="1142783"/>
            <a:ext cx="3786215" cy="528661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4572000" y="5920760"/>
          <a:ext cx="1857388" cy="365760"/>
        </p:xfrm>
        <a:graphic>
          <a:graphicData uri="http://schemas.openxmlformats.org/drawingml/2006/table">
            <a:tbl>
              <a:tblPr/>
              <a:tblGrid>
                <a:gridCol w="1857388"/>
              </a:tblGrid>
              <a:tr h="35719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70C0"/>
                          </a:solidFill>
                          <a:latin typeface="+mj-lt"/>
                        </a:rPr>
                        <a:t>Н.</a:t>
                      </a:r>
                      <a:r>
                        <a:rPr lang="ru-RU" b="1" baseline="0" dirty="0" smtClean="0">
                          <a:solidFill>
                            <a:srgbClr val="0070C0"/>
                          </a:solidFill>
                          <a:latin typeface="+mj-lt"/>
                        </a:rPr>
                        <a:t> СЛАДКОВ</a:t>
                      </a:r>
                      <a:endParaRPr lang="ru-RU" b="1" dirty="0">
                        <a:solidFill>
                          <a:srgbClr val="0070C0"/>
                        </a:solidFill>
                        <a:latin typeface="+mj-lt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857488" y="1357297"/>
            <a:ext cx="28575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+mj-lt"/>
              </a:rPr>
              <a:t>МЕДВЕДЬ И</a:t>
            </a:r>
          </a:p>
          <a:p>
            <a:r>
              <a:rPr lang="ru-RU" sz="2800" b="1" dirty="0" smtClean="0">
                <a:solidFill>
                  <a:srgbClr val="0070C0"/>
                </a:solidFill>
                <a:latin typeface="+mj-lt"/>
              </a:rPr>
              <a:t>СОЛНЦЕ</a:t>
            </a:r>
            <a:endParaRPr lang="ru-RU" sz="2800" b="1" dirty="0">
              <a:solidFill>
                <a:srgbClr val="0070C0"/>
              </a:solidFill>
              <a:latin typeface="+mj-lt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рава">
  <a:themeElements>
    <a:clrScheme name="Трава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Трава">
      <a:majorFont>
        <a:latin typeface="Arial Black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Glass Layers</Template>
  <TotalTime>569</TotalTime>
  <Words>188</Words>
  <Application>Microsoft Office PowerPoint</Application>
  <PresentationFormat>Экран (4:3)</PresentationFormat>
  <Paragraphs>74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Трава</vt:lpstr>
      <vt:lpstr> </vt:lpstr>
      <vt:lpstr>ПОСЛОВИЦА</vt:lpstr>
      <vt:lpstr>   КТО МНОГО ЧИТАЕТ,     ТОТ МНОГО ЗНАЕТ </vt:lpstr>
      <vt:lpstr>ИГРА      ЛОТО        </vt:lpstr>
      <vt:lpstr> </vt:lpstr>
      <vt:lpstr>Слайд 6</vt:lpstr>
      <vt:lpstr>Николай Иванович              Сладков</vt:lpstr>
      <vt:lpstr>ПЕРВАЯ КНИГА Н. СЛАДКОВА</vt:lpstr>
      <vt:lpstr>    Книги Н.И.Сладкова</vt:lpstr>
      <vt:lpstr>Слайд 10</vt:lpstr>
      <vt:lpstr>Слайд 11</vt:lpstr>
      <vt:lpstr>Слайд 12</vt:lpstr>
      <vt:lpstr>Слайд 13</vt:lpstr>
      <vt:lpstr>Слайд 14</vt:lpstr>
    </vt:vector>
  </TitlesOfParts>
  <Company>NhT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МОУ СОШ№17</dc:creator>
  <cp:lastModifiedBy>Admin</cp:lastModifiedBy>
  <cp:revision>79</cp:revision>
  <dcterms:created xsi:type="dcterms:W3CDTF">2001-12-31T21:50:29Z</dcterms:created>
  <dcterms:modified xsi:type="dcterms:W3CDTF">2014-09-22T17:22:30Z</dcterms:modified>
</cp:coreProperties>
</file>