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E4B4E-4F26-4FA7-8A83-471698DDA5A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D02A-64F1-4BCA-B52D-C7F0209EC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D02A-64F1-4BCA-B52D-C7F0209EC56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1/59/995/59995443_248029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024336" cy="411442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835696" y="260648"/>
            <a:ext cx="3816424" cy="1584176"/>
          </a:xfrm>
          <a:prstGeom prst="wedgeRoundRectCallout">
            <a:avLst>
              <a:gd name="adj1" fmla="val -29912"/>
              <a:gd name="adj2" fmla="val 86441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Театр – зеркало, в котором отражаются события и человек. </a:t>
            </a:r>
            <a:endParaRPr lang="ru-RU" sz="2400" b="1" dirty="0" smtClean="0"/>
          </a:p>
          <a:p>
            <a:pPr algn="r"/>
            <a:r>
              <a:rPr lang="ru-RU" sz="2400" i="1" dirty="0" smtClean="0"/>
              <a:t>( </a:t>
            </a:r>
            <a:r>
              <a:rPr lang="ru-RU" sz="2400" i="1" dirty="0" smtClean="0"/>
              <a:t>А.С.Пушкин)</a:t>
            </a:r>
            <a:endParaRPr lang="ru-RU" sz="2400" i="1" dirty="0"/>
          </a:p>
        </p:txBody>
      </p:sp>
      <p:pic>
        <p:nvPicPr>
          <p:cNvPr id="1028" name="Picture 4" descr="http://www.library.saransk.ru/upload/fotonews/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973010" cy="381642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491880" y="4293096"/>
            <a:ext cx="4536504" cy="2304256"/>
          </a:xfrm>
          <a:prstGeom prst="wedgeRoundRectCallout">
            <a:avLst>
              <a:gd name="adj1" fmla="val -2224"/>
              <a:gd name="adj2" fmla="val -75218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491880" y="4508830"/>
            <a:ext cx="45365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еатр, воздействуя на разум и чувства, призван нравственно воспитывать зрителей:  «Принудить чувствовать чужие нам напасти и к добродетели направить наши страсти».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chemeClr val="bg1"/>
                </a:solidFill>
                <a:cs typeface="Times New Roman" pitchFamily="18" charset="0"/>
              </a:rPr>
              <a:t>А.П.Сумароков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Народного театра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836712"/>
            <a:ext cx="5004048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В середине </a:t>
            </a:r>
            <a:r>
              <a:rPr lang="ru-RU" dirty="0" smtClean="0">
                <a:solidFill>
                  <a:srgbClr val="800000"/>
                </a:solidFill>
              </a:rPr>
              <a:t>1859 года купцом </a:t>
            </a:r>
            <a:r>
              <a:rPr lang="ru-RU" dirty="0" err="1" smtClean="0">
                <a:solidFill>
                  <a:srgbClr val="800000"/>
                </a:solidFill>
              </a:rPr>
              <a:t>Ф.О.Шехтелем</a:t>
            </a:r>
            <a:r>
              <a:rPr lang="ru-RU" dirty="0" smtClean="0">
                <a:solidFill>
                  <a:srgbClr val="800000"/>
                </a:solidFill>
              </a:rPr>
              <a:t> был открыт загородный </a:t>
            </a:r>
            <a:r>
              <a:rPr lang="ru-RU" dirty="0" smtClean="0">
                <a:solidFill>
                  <a:srgbClr val="800000"/>
                </a:solidFill>
              </a:rPr>
              <a:t>театр, куда и перебралась труппа городского театра (после сноса здания).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В</a:t>
            </a:r>
            <a:r>
              <a:rPr lang="ru-RU" dirty="0" smtClean="0">
                <a:solidFill>
                  <a:srgbClr val="800000"/>
                </a:solidFill>
              </a:rPr>
              <a:t> 1867 году театр был выкуплен супругами </a:t>
            </a:r>
            <a:r>
              <a:rPr lang="ru-RU" dirty="0" err="1" smtClean="0">
                <a:solidFill>
                  <a:srgbClr val="800000"/>
                </a:solidFill>
              </a:rPr>
              <a:t>Сервье</a:t>
            </a:r>
            <a:r>
              <a:rPr lang="ru-RU" dirty="0" smtClean="0">
                <a:solidFill>
                  <a:srgbClr val="800000"/>
                </a:solidFill>
              </a:rPr>
              <a:t>, вынужденными однако после пожара1875 года вновь его продать. </a:t>
            </a:r>
            <a:endParaRPr lang="ru-RU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В </a:t>
            </a:r>
            <a:r>
              <a:rPr lang="ru-RU" dirty="0" smtClean="0">
                <a:solidFill>
                  <a:srgbClr val="800000"/>
                </a:solidFill>
              </a:rPr>
              <a:t>1891 году театр стал общедоступным, с 1897-го – народным. </a:t>
            </a:r>
            <a:endParaRPr lang="ru-RU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В 1901 году здание полностью сгорело.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25602" name="Picture 2" descr="http://saratovregion.ucoz.ru/saratov/culture/drama/dra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960440" cy="2970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22108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Летний театр </a:t>
            </a:r>
            <a:r>
              <a:rPr lang="ru-RU" sz="2400" b="1" dirty="0" err="1" smtClean="0">
                <a:solidFill>
                  <a:srgbClr val="800000"/>
                </a:solidFill>
              </a:rPr>
              <a:t>Шехтеля</a:t>
            </a:r>
            <a:r>
              <a:rPr lang="ru-RU" sz="2400" b="1" dirty="0" smtClean="0">
                <a:solidFill>
                  <a:srgbClr val="800000"/>
                </a:solidFill>
              </a:rPr>
              <a:t> (</a:t>
            </a:r>
            <a:r>
              <a:rPr lang="ru-RU" sz="2400" b="1" dirty="0" err="1" smtClean="0">
                <a:solidFill>
                  <a:srgbClr val="800000"/>
                </a:solidFill>
              </a:rPr>
              <a:t>Сервье</a:t>
            </a:r>
            <a:r>
              <a:rPr lang="ru-RU" sz="2400" b="1" dirty="0" smtClean="0">
                <a:solidFill>
                  <a:srgbClr val="800000"/>
                </a:solidFill>
              </a:rPr>
              <a:t>) </a:t>
            </a:r>
          </a:p>
          <a:p>
            <a:pPr algn="ctr"/>
            <a:r>
              <a:rPr lang="ru-RU" sz="2400" dirty="0" smtClean="0">
                <a:solidFill>
                  <a:srgbClr val="800000"/>
                </a:solidFill>
              </a:rPr>
              <a:t>(конец 19в.)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Народного театра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836712"/>
            <a:ext cx="5076056" cy="619268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В 1906 </a:t>
            </a:r>
            <a:r>
              <a:rPr lang="ru-RU" sz="2400" dirty="0" smtClean="0">
                <a:solidFill>
                  <a:srgbClr val="800000"/>
                </a:solidFill>
              </a:rPr>
              <a:t>г. было построено новое каменное здание Народного театра по проекту саратовского арх. Г.Г.Плотникова.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Основную часть репертуара составляли </a:t>
            </a:r>
            <a:r>
              <a:rPr lang="ru-RU" sz="2400" b="1" dirty="0" smtClean="0">
                <a:solidFill>
                  <a:srgbClr val="800000"/>
                </a:solidFill>
              </a:rPr>
              <a:t>драмы.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В 1916 году ему было присвоено </a:t>
            </a:r>
            <a:r>
              <a:rPr lang="ru-RU" sz="2400" b="1" dirty="0" smtClean="0">
                <a:solidFill>
                  <a:srgbClr val="800000"/>
                </a:solidFill>
              </a:rPr>
              <a:t>имя А. Н. Островского</a:t>
            </a:r>
            <a:r>
              <a:rPr lang="ru-RU" sz="2400" dirty="0" smtClean="0">
                <a:solidFill>
                  <a:srgbClr val="800000"/>
                </a:solidFill>
              </a:rPr>
              <a:t>, а два года спустя с приходом советской власти – </a:t>
            </a:r>
            <a:r>
              <a:rPr lang="ru-RU" sz="2400" b="1" dirty="0" smtClean="0">
                <a:solidFill>
                  <a:srgbClr val="800000"/>
                </a:solidFill>
              </a:rPr>
              <a:t>Карла </a:t>
            </a:r>
            <a:r>
              <a:rPr lang="ru-RU" sz="2400" b="1" dirty="0" smtClean="0">
                <a:solidFill>
                  <a:srgbClr val="800000"/>
                </a:solidFill>
              </a:rPr>
              <a:t>Маркса</a:t>
            </a:r>
            <a:r>
              <a:rPr lang="ru-RU" sz="2400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Летом 1938 года состоялись </a:t>
            </a:r>
            <a:r>
              <a:rPr lang="ru-RU" sz="2400" dirty="0" smtClean="0">
                <a:solidFill>
                  <a:srgbClr val="800000"/>
                </a:solidFill>
              </a:rPr>
              <a:t>московские </a:t>
            </a:r>
            <a:r>
              <a:rPr lang="ru-RU" sz="2400" dirty="0" smtClean="0">
                <a:solidFill>
                  <a:srgbClr val="800000"/>
                </a:solidFill>
              </a:rPr>
              <a:t>гастроли театра</a:t>
            </a:r>
            <a:r>
              <a:rPr lang="ru-RU" sz="2400" dirty="0" smtClean="0">
                <a:solidFill>
                  <a:srgbClr val="80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В годы войны</a:t>
            </a:r>
            <a:r>
              <a:rPr lang="ru-RU" sz="2400" dirty="0" smtClean="0">
                <a:solidFill>
                  <a:srgbClr val="800000"/>
                </a:solidFill>
              </a:rPr>
              <a:t> труппа драмтеатра сотрудничала с </a:t>
            </a:r>
            <a:r>
              <a:rPr lang="ru-RU" sz="2400" dirty="0" err="1" smtClean="0">
                <a:solidFill>
                  <a:srgbClr val="800000"/>
                </a:solidFill>
              </a:rPr>
              <a:t>МХАТом</a:t>
            </a:r>
            <a:r>
              <a:rPr lang="ru-RU" sz="2400" dirty="0" smtClean="0">
                <a:solidFill>
                  <a:srgbClr val="800000"/>
                </a:solidFill>
              </a:rPr>
              <a:t>, прибывшим в Саратов в эвакуацию. </a:t>
            </a:r>
          </a:p>
          <a:p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25602" name="Picture 2" descr="http://saratovregion.ucoz.ru/saratov/culture/drama/dra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672408" cy="2754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12976"/>
            <a:ext cx="38519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Летний театр </a:t>
            </a:r>
            <a:r>
              <a:rPr lang="ru-RU" b="1" dirty="0" err="1" smtClean="0">
                <a:solidFill>
                  <a:srgbClr val="800000"/>
                </a:solidFill>
              </a:rPr>
              <a:t>Шехтеля</a:t>
            </a:r>
            <a:r>
              <a:rPr lang="ru-RU" b="1" dirty="0" smtClean="0">
                <a:solidFill>
                  <a:srgbClr val="800000"/>
                </a:solidFill>
              </a:rPr>
              <a:t> (</a:t>
            </a:r>
            <a:r>
              <a:rPr lang="ru-RU" b="1" dirty="0" err="1" smtClean="0">
                <a:solidFill>
                  <a:srgbClr val="800000"/>
                </a:solidFill>
              </a:rPr>
              <a:t>Сервье</a:t>
            </a:r>
            <a:r>
              <a:rPr lang="ru-RU" b="1" dirty="0" smtClean="0">
                <a:solidFill>
                  <a:srgbClr val="800000"/>
                </a:solidFill>
              </a:rPr>
              <a:t>) </a:t>
            </a:r>
          </a:p>
        </p:txBody>
      </p:sp>
      <p:pic>
        <p:nvPicPr>
          <p:cNvPr id="26626" name="Picture 2" descr="http://saratovregion.ucoz.ru/saratov/culture/drama/dra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744414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6309320"/>
            <a:ext cx="37444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Здание театра 1906г.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Артемьевич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Слонов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(1882-1945)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268760"/>
            <a:ext cx="5832648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В Саратов </a:t>
            </a:r>
            <a:r>
              <a:rPr lang="ru-RU" dirty="0" smtClean="0">
                <a:solidFill>
                  <a:srgbClr val="800000"/>
                </a:solidFill>
              </a:rPr>
              <a:t>блестящий драматический актер Слонов </a:t>
            </a:r>
            <a:r>
              <a:rPr lang="ru-RU" dirty="0" smtClean="0">
                <a:solidFill>
                  <a:srgbClr val="800000"/>
                </a:solidFill>
              </a:rPr>
              <a:t>приехал в</a:t>
            </a:r>
            <a:r>
              <a:rPr lang="ru-RU" b="1" dirty="0" smtClean="0">
                <a:solidFill>
                  <a:srgbClr val="800000"/>
                </a:solidFill>
              </a:rPr>
              <a:t> 1915 </a:t>
            </a:r>
            <a:r>
              <a:rPr lang="ru-RU" dirty="0" smtClean="0">
                <a:solidFill>
                  <a:srgbClr val="800000"/>
                </a:solidFill>
              </a:rPr>
              <a:t>году в Городской театр (современный оперный), где играл до середины 1920-х годов, после чего до конца жизни работал в Драматическом театре имени К. Маркса, где также выступал в роли </a:t>
            </a:r>
            <a:r>
              <a:rPr lang="ru-RU" dirty="0" smtClean="0">
                <a:solidFill>
                  <a:srgbClr val="800000"/>
                </a:solidFill>
              </a:rPr>
              <a:t>режиссёра.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Именно он заложил основы саратовской театральной школы (в студии при театре, в театральном техникуме, а затем в театральном училище, преобразованном в конце 1980-х годов в театральный факультет Саратовской государственной консерватории им. Л.В.Собинова</a:t>
            </a:r>
            <a:r>
              <a:rPr lang="ru-RU" dirty="0" smtClean="0">
                <a:solidFill>
                  <a:srgbClr val="800000"/>
                </a:solidFill>
              </a:rPr>
              <a:t>).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В декабре 2003 года </a:t>
            </a:r>
            <a:r>
              <a:rPr lang="ru-RU" dirty="0" smtClean="0">
                <a:solidFill>
                  <a:srgbClr val="800000"/>
                </a:solidFill>
              </a:rPr>
              <a:t>театру драмы было присвоено </a:t>
            </a:r>
            <a:r>
              <a:rPr lang="ru-RU" b="1" dirty="0" smtClean="0">
                <a:solidFill>
                  <a:srgbClr val="800000"/>
                </a:solidFill>
              </a:rPr>
              <a:t>имя И.А. </a:t>
            </a:r>
            <a:r>
              <a:rPr lang="ru-RU" b="1" dirty="0" err="1" smtClean="0">
                <a:solidFill>
                  <a:srgbClr val="800000"/>
                </a:solidFill>
              </a:rPr>
              <a:t>Слонова</a:t>
            </a:r>
            <a:r>
              <a:rPr lang="ru-RU" b="1" dirty="0" smtClean="0">
                <a:solidFill>
                  <a:srgbClr val="80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saratovregion.ucoz.ru/people/culture/slonov/sl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736304" cy="36484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93096"/>
            <a:ext cx="2952328" cy="2380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Иван </a:t>
            </a:r>
            <a:r>
              <a:rPr lang="ru-RU" dirty="0" err="1" smtClean="0">
                <a:solidFill>
                  <a:srgbClr val="800000"/>
                </a:solidFill>
              </a:rPr>
              <a:t>Артемьевич</a:t>
            </a:r>
            <a:r>
              <a:rPr lang="ru-RU" dirty="0" smtClean="0">
                <a:solidFill>
                  <a:srgbClr val="800000"/>
                </a:solidFill>
              </a:rPr>
              <a:t> Слонов внёс весомый вклад в развитие саратовского театра, сформировал одну из лучших трупп страны того времени и заложил богатые традиции для будущих поколений.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Саратовский драматический театр    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им.И.А.Слонова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933056"/>
            <a:ext cx="5076056" cy="292494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800000"/>
                </a:solidFill>
              </a:rPr>
              <a:t>К 1960-м годам старое здание окончательно обветшало и было снесено. </a:t>
            </a:r>
            <a:endParaRPr lang="ru-RU" sz="2400" dirty="0" smtClean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На </a:t>
            </a:r>
            <a:r>
              <a:rPr lang="ru-RU" sz="2400" dirty="0" smtClean="0">
                <a:solidFill>
                  <a:srgbClr val="800000"/>
                </a:solidFill>
              </a:rPr>
              <a:t>его месте в 1968 году был достроен новый театр, построенный </a:t>
            </a:r>
            <a:r>
              <a:rPr lang="ru-RU" sz="2400" b="1" dirty="0" smtClean="0">
                <a:solidFill>
                  <a:srgbClr val="800000"/>
                </a:solidFill>
              </a:rPr>
              <a:t>в современном стиле из бетона и стекла </a:t>
            </a:r>
            <a:r>
              <a:rPr lang="ru-RU" sz="2400" dirty="0" smtClean="0">
                <a:solidFill>
                  <a:srgbClr val="800000"/>
                </a:solidFill>
              </a:rPr>
              <a:t>по проекту архитекторов </a:t>
            </a:r>
            <a:r>
              <a:rPr lang="ru-RU" sz="2400" b="1" dirty="0" smtClean="0">
                <a:solidFill>
                  <a:srgbClr val="800000"/>
                </a:solidFill>
              </a:rPr>
              <a:t>В. И. </a:t>
            </a:r>
            <a:r>
              <a:rPr lang="ru-RU" sz="2400" b="1" dirty="0" err="1" smtClean="0">
                <a:solidFill>
                  <a:srgbClr val="800000"/>
                </a:solidFill>
              </a:rPr>
              <a:t>Суродина,В</a:t>
            </a:r>
            <a:r>
              <a:rPr lang="ru-RU" sz="2400" b="1" dirty="0" smtClean="0">
                <a:solidFill>
                  <a:srgbClr val="800000"/>
                </a:solidFill>
              </a:rPr>
              <a:t>. И. Скоробогатова и Л. И. </a:t>
            </a:r>
            <a:r>
              <a:rPr lang="ru-RU" sz="2400" b="1" dirty="0" err="1" smtClean="0">
                <a:solidFill>
                  <a:srgbClr val="800000"/>
                </a:solidFill>
              </a:rPr>
              <a:t>Ячина</a:t>
            </a:r>
            <a:r>
              <a:rPr lang="ru-RU" sz="2400" b="1" dirty="0" smtClean="0">
                <a:solidFill>
                  <a:srgbClr val="800000"/>
                </a:solidFill>
              </a:rPr>
              <a:t>. 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dirty="0" smtClean="0">
                <a:solidFill>
                  <a:srgbClr val="800000"/>
                </a:solidFill>
              </a:rPr>
              <a:t>Открытие </a:t>
            </a:r>
            <a:r>
              <a:rPr lang="ru-RU" sz="2400" dirty="0" smtClean="0">
                <a:solidFill>
                  <a:srgbClr val="800000"/>
                </a:solidFill>
              </a:rPr>
              <a:t>отметили постановкой спектакля </a:t>
            </a:r>
            <a:r>
              <a:rPr lang="ru-RU" sz="2400" b="1" dirty="0" smtClean="0">
                <a:solidFill>
                  <a:srgbClr val="800000"/>
                </a:solidFill>
              </a:rPr>
              <a:t>"Русские люди" К. М. Симонова</a:t>
            </a:r>
            <a:r>
              <a:rPr lang="ru-RU" sz="2400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800000"/>
                </a:solidFill>
              </a:rPr>
              <a:t>В </a:t>
            </a:r>
            <a:r>
              <a:rPr lang="ru-RU" sz="2400" dirty="0" smtClean="0">
                <a:solidFill>
                  <a:srgbClr val="800000"/>
                </a:solidFill>
              </a:rPr>
              <a:t>1977 году театру было присвоено почётное звание </a:t>
            </a:r>
            <a:r>
              <a:rPr lang="ru-RU" sz="2400" b="1" dirty="0" smtClean="0">
                <a:solidFill>
                  <a:srgbClr val="800000"/>
                </a:solidFill>
              </a:rPr>
              <a:t>академического</a:t>
            </a:r>
            <a:r>
              <a:rPr lang="ru-RU" sz="2400" dirty="0" smtClean="0">
                <a:solidFill>
                  <a:srgbClr val="800000"/>
                </a:solidFill>
              </a:rPr>
              <a:t>.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25602" name="Picture 2" descr="http://saratovregion.ucoz.ru/saratov/culture/drama/dra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72408" cy="27543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56992"/>
            <a:ext cx="37079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Летний театр </a:t>
            </a:r>
            <a:r>
              <a:rPr lang="ru-RU" b="1" dirty="0" err="1" smtClean="0">
                <a:solidFill>
                  <a:srgbClr val="800000"/>
                </a:solidFill>
              </a:rPr>
              <a:t>Шехтеля</a:t>
            </a:r>
            <a:r>
              <a:rPr lang="ru-RU" b="1" dirty="0" smtClean="0">
                <a:solidFill>
                  <a:srgbClr val="800000"/>
                </a:solidFill>
              </a:rPr>
              <a:t> (</a:t>
            </a:r>
            <a:r>
              <a:rPr lang="ru-RU" b="1" dirty="0" err="1" smtClean="0">
                <a:solidFill>
                  <a:srgbClr val="800000"/>
                </a:solidFill>
              </a:rPr>
              <a:t>Сервье</a:t>
            </a:r>
            <a:r>
              <a:rPr lang="ru-RU" b="1" dirty="0" smtClean="0">
                <a:solidFill>
                  <a:srgbClr val="800000"/>
                </a:solidFill>
              </a:rPr>
              <a:t>) </a:t>
            </a:r>
          </a:p>
        </p:txBody>
      </p:sp>
      <p:pic>
        <p:nvPicPr>
          <p:cNvPr id="26626" name="Picture 2" descr="http://saratovregion.ucoz.ru/saratov/culture/drama/dra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744414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6309320"/>
            <a:ext cx="37444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Здание театра 1906г.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8674" name="Picture 2" descr="http://saratov.go2all.ru/imgs/10/17/40618.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834608" cy="287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Саратовский драматический театр </a:t>
            </a:r>
            <a:r>
              <a:rPr lang="ru-RU" b="1" dirty="0" err="1" smtClean="0">
                <a:solidFill>
                  <a:srgbClr val="800000"/>
                </a:solidFill>
              </a:rPr>
              <a:t>им.А.И.Слонова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1484784"/>
            <a:ext cx="2699792" cy="5184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800000"/>
                </a:solidFill>
              </a:rPr>
              <a:t>В 1980-е годы театр прославился на всю страну первыми постановками в России пьес М.Булгакова, А.Платонова, М.Цветаевой. </a:t>
            </a:r>
            <a:endParaRPr lang="ru-RU" sz="1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sz="1400" dirty="0" smtClean="0">
                <a:solidFill>
                  <a:srgbClr val="800000"/>
                </a:solidFill>
              </a:rPr>
              <a:t>     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800000"/>
                </a:solidFill>
              </a:rPr>
              <a:t> </a:t>
            </a:r>
            <a:r>
              <a:rPr lang="ru-RU" sz="1400" dirty="0" smtClean="0">
                <a:solidFill>
                  <a:srgbClr val="800000"/>
                </a:solidFill>
              </a:rPr>
              <a:t>     Особо </a:t>
            </a:r>
            <a:r>
              <a:rPr lang="ru-RU" sz="1400" dirty="0" smtClean="0">
                <a:solidFill>
                  <a:srgbClr val="800000"/>
                </a:solidFill>
              </a:rPr>
              <a:t>были отмечены работы артистов театра, ныне прославленных мастеров саратовской сцены: народной артистки СССР В.А. Ермаковой, народных артистов России А.Г. </a:t>
            </a:r>
            <a:r>
              <a:rPr lang="ru-RU" sz="1400" dirty="0" err="1" smtClean="0">
                <a:solidFill>
                  <a:srgbClr val="800000"/>
                </a:solidFill>
              </a:rPr>
              <a:t>Галко</a:t>
            </a:r>
            <a:r>
              <a:rPr lang="ru-RU" sz="1400" dirty="0" smtClean="0">
                <a:solidFill>
                  <a:srgbClr val="800000"/>
                </a:solidFill>
              </a:rPr>
              <a:t>, Г.А. </a:t>
            </a:r>
            <a:r>
              <a:rPr lang="ru-RU" sz="1400" dirty="0" err="1" smtClean="0">
                <a:solidFill>
                  <a:srgbClr val="800000"/>
                </a:solidFill>
              </a:rPr>
              <a:t>Аредакова</a:t>
            </a:r>
            <a:r>
              <a:rPr lang="ru-RU" sz="1400" dirty="0" smtClean="0">
                <a:solidFill>
                  <a:srgbClr val="800000"/>
                </a:solidFill>
              </a:rPr>
              <a:t>, Л.Н. Гришиной, В.А. Федотовой, С.В. Сосновского (ныне - артист МХТ им. А.П. Чехова), заслуженных артистов РФ В.В. </a:t>
            </a:r>
            <a:r>
              <a:rPr lang="ru-RU" sz="1400" dirty="0" err="1" smtClean="0">
                <a:solidFill>
                  <a:srgbClr val="800000"/>
                </a:solidFill>
              </a:rPr>
              <a:t>Аукштыкальниса</a:t>
            </a:r>
            <a:r>
              <a:rPr lang="ru-RU" sz="1400" dirty="0" smtClean="0">
                <a:solidFill>
                  <a:srgbClr val="800000"/>
                </a:solidFill>
              </a:rPr>
              <a:t>, Р.И. Беляковой.</a:t>
            </a:r>
          </a:p>
          <a:p>
            <a:pPr algn="ctr">
              <a:buNone/>
            </a:pPr>
            <a:endParaRPr lang="ru-RU" sz="1400" dirty="0">
              <a:solidFill>
                <a:srgbClr val="800000"/>
              </a:solidFill>
            </a:endParaRPr>
          </a:p>
        </p:txBody>
      </p:sp>
      <p:pic>
        <p:nvPicPr>
          <p:cNvPr id="30722" name="Picture 2" descr="http://www.std-saratov.ru/sites/default/files/d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6432376" cy="482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2492896"/>
            <a:ext cx="3600400" cy="4365104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rgbClr val="800000"/>
                </a:solidFill>
              </a:rPr>
              <a:t>В 1999 - 2002 гг. театр становится участником ряда престижных всероссийских и международных фестивалей, особо отмечен профессиональной критикой. </a:t>
            </a:r>
            <a:endParaRPr lang="ru-RU" sz="3400" dirty="0" smtClean="0">
              <a:solidFill>
                <a:srgbClr val="800000"/>
              </a:solidFill>
            </a:endParaRPr>
          </a:p>
          <a:p>
            <a:r>
              <a:rPr lang="ru-RU" sz="3400" dirty="0" smtClean="0">
                <a:solidFill>
                  <a:srgbClr val="800000"/>
                </a:solidFill>
              </a:rPr>
              <a:t>С </a:t>
            </a:r>
            <a:r>
              <a:rPr lang="ru-RU" sz="3400" dirty="0" smtClean="0">
                <a:solidFill>
                  <a:srgbClr val="800000"/>
                </a:solidFill>
              </a:rPr>
              <a:t>2002 года художественное руководство театром осуществляет народный артист России </a:t>
            </a:r>
            <a:r>
              <a:rPr lang="ru-RU" sz="3400" b="1" dirty="0" smtClean="0">
                <a:solidFill>
                  <a:srgbClr val="800000"/>
                </a:solidFill>
              </a:rPr>
              <a:t>Григорий Анисимович </a:t>
            </a:r>
            <a:r>
              <a:rPr lang="ru-RU" sz="3400" b="1" dirty="0" err="1" smtClean="0">
                <a:solidFill>
                  <a:srgbClr val="800000"/>
                </a:solidFill>
              </a:rPr>
              <a:t>Аредаков</a:t>
            </a:r>
            <a:r>
              <a:rPr lang="ru-RU" b="1" dirty="0" smtClean="0">
                <a:solidFill>
                  <a:srgbClr val="800000"/>
                </a:solidFill>
              </a:rPr>
              <a:t>. 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4578" name="Picture 2" descr="http://img-fotki.yandex.ru/get/6200/34794057.2e3/0_7b558_d13e5e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3528392" cy="2091730"/>
          </a:xfrm>
          <a:prstGeom prst="rect">
            <a:avLst/>
          </a:prstGeom>
          <a:noFill/>
        </p:spPr>
      </p:pic>
      <p:pic>
        <p:nvPicPr>
          <p:cNvPr id="24580" name="Picture 4" descr="http://gtrk-saratov.ru/images/cms/data/2013/%D0%BD%D0%BE%D1%8F%D0%B1%D1%80%D1%8C/25/1271913228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09457" cy="2857093"/>
          </a:xfrm>
          <a:prstGeom prst="rect">
            <a:avLst/>
          </a:prstGeom>
          <a:noFill/>
        </p:spPr>
      </p:pic>
      <p:pic>
        <p:nvPicPr>
          <p:cNvPr id="24582" name="Picture 6" descr="http://image2.yell.ru/responses/5/3/8/r_667607_fbserypys03r6jokn9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816424" cy="2772309"/>
          </a:xfrm>
          <a:prstGeom prst="rect">
            <a:avLst/>
          </a:prstGeom>
          <a:noFill/>
        </p:spPr>
      </p:pic>
      <p:pic>
        <p:nvPicPr>
          <p:cNvPr id="24584" name="Picture 8" descr="http://close2.arriva.ru/modules/photobank/resources/categ_43/290x210/0086/4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2050415" cy="1484784"/>
          </a:xfrm>
          <a:prstGeom prst="rect">
            <a:avLst/>
          </a:prstGeom>
          <a:noFill/>
        </p:spPr>
      </p:pic>
      <p:pic>
        <p:nvPicPr>
          <p:cNvPr id="24586" name="Picture 10" descr="tl_files/personalij/Aredakov/Areda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509120"/>
            <a:ext cx="1697051" cy="203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712968" cy="18001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Саратовская театральная школа дала России выдающихся артистов: легенду советского кино </a:t>
            </a:r>
            <a:r>
              <a:rPr lang="ru-RU" b="1" dirty="0" smtClean="0">
                <a:solidFill>
                  <a:srgbClr val="800000"/>
                </a:solidFill>
              </a:rPr>
              <a:t>Б.Ф.Андреева</a:t>
            </a:r>
            <a:r>
              <a:rPr lang="ru-RU" dirty="0" smtClean="0">
                <a:solidFill>
                  <a:srgbClr val="800000"/>
                </a:solidFill>
              </a:rPr>
              <a:t>, признанных мастеров театра и кино </a:t>
            </a:r>
            <a:r>
              <a:rPr lang="ru-RU" b="1" dirty="0" err="1" smtClean="0">
                <a:solidFill>
                  <a:srgbClr val="800000"/>
                </a:solidFill>
              </a:rPr>
              <a:t>Ю.И.Каюрова</a:t>
            </a:r>
            <a:r>
              <a:rPr lang="ru-RU" dirty="0" smtClean="0">
                <a:solidFill>
                  <a:srgbClr val="800000"/>
                </a:solidFill>
              </a:rPr>
              <a:t>, </a:t>
            </a:r>
            <a:r>
              <a:rPr lang="ru-RU" b="1" dirty="0" smtClean="0">
                <a:solidFill>
                  <a:srgbClr val="800000"/>
                </a:solidFill>
              </a:rPr>
              <a:t>А.Я.Михайлова</a:t>
            </a:r>
            <a:r>
              <a:rPr lang="ru-RU" dirty="0" smtClean="0">
                <a:solidFill>
                  <a:srgbClr val="800000"/>
                </a:solidFill>
              </a:rPr>
              <a:t>, </a:t>
            </a:r>
            <a:r>
              <a:rPr lang="ru-RU" b="1" dirty="0" smtClean="0">
                <a:solidFill>
                  <a:srgbClr val="800000"/>
                </a:solidFill>
              </a:rPr>
              <a:t>О.И.Янковского</a:t>
            </a:r>
            <a:r>
              <a:rPr lang="ru-RU" dirty="0" smtClean="0">
                <a:solidFill>
                  <a:srgbClr val="800000"/>
                </a:solidFill>
              </a:rPr>
              <a:t>, </a:t>
            </a:r>
            <a:r>
              <a:rPr lang="ru-RU" b="1" dirty="0" smtClean="0">
                <a:solidFill>
                  <a:srgbClr val="800000"/>
                </a:solidFill>
              </a:rPr>
              <a:t>Е.В. Миронова </a:t>
            </a:r>
            <a:r>
              <a:rPr lang="ru-RU" dirty="0" smtClean="0">
                <a:solidFill>
                  <a:srgbClr val="800000"/>
                </a:solidFill>
              </a:rPr>
              <a:t>и </a:t>
            </a:r>
            <a:r>
              <a:rPr lang="ru-RU" b="1" dirty="0" err="1" smtClean="0">
                <a:solidFill>
                  <a:srgbClr val="800000"/>
                </a:solidFill>
              </a:rPr>
              <a:t>Г.Б.Тюнину</a:t>
            </a:r>
            <a:r>
              <a:rPr lang="ru-RU" b="1" dirty="0" smtClean="0">
                <a:solidFill>
                  <a:srgbClr val="800000"/>
                </a:solidFill>
              </a:rPr>
              <a:t>, </a:t>
            </a:r>
            <a:r>
              <a:rPr lang="ru-RU" b="1" dirty="0" err="1" smtClean="0">
                <a:solidFill>
                  <a:srgbClr val="800000"/>
                </a:solidFill>
              </a:rPr>
              <a:t>О.Табакова</a:t>
            </a:r>
            <a:r>
              <a:rPr lang="ru-RU" b="1" dirty="0" smtClean="0">
                <a:solidFill>
                  <a:srgbClr val="800000"/>
                </a:solidFill>
              </a:rPr>
              <a:t>.</a:t>
            </a:r>
            <a:endParaRPr lang="ru-RU" b="1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  <p:pic>
        <p:nvPicPr>
          <p:cNvPr id="29698" name="Picture 2" descr="clip_image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88840"/>
            <a:ext cx="2592288" cy="24055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0192" y="4365104"/>
            <a:ext cx="26642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Евгений Миронов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9700" name="Picture 4" descr="http://upload.wikimedia.org/wikipedia/ru/f/f8/%D0%91%D0%BE%D1%80%D0%B8%D1%81-%D0%90%D0%BD%D0%B4%D1%80%D0%B5%D0%B5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381250" cy="3162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941168"/>
            <a:ext cx="24482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Борис Федорович Андреев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9702" name="Picture 6" descr="http://www.maly.ru/truppa/KayurovY/Kayuro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1821151" cy="23511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1760" y="6211669"/>
            <a:ext cx="18722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Юрий Иванович Каюров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9704" name="Picture 8" descr="http://upload.wikimedia.org/wikipedia/commons/thumb/0/05/Oleg_Yankovsky2.jpg/200px-Oleg_Yankovsk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88840"/>
            <a:ext cx="1905000" cy="26384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27984" y="4581128"/>
            <a:ext cx="18722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Олег Иванович Янковский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9706" name="Picture 10" descr="Олег Табаков на пресс-конферен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97152"/>
            <a:ext cx="2700298" cy="18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6488668"/>
            <a:ext cx="2771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Олег Павлович Табаков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49280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http://saratov-kultura.ru/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005064"/>
            <a:ext cx="4834880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История </a:t>
            </a:r>
            <a:r>
              <a:rPr lang="ru-RU" b="1" dirty="0" smtClean="0">
                <a:solidFill>
                  <a:srgbClr val="800000"/>
                </a:solidFill>
              </a:rPr>
              <a:t>Саратовского театра драмы и Саратовского театра оперы и балета начинается с общей для двух театров даты: 1803 года.</a:t>
            </a:r>
          </a:p>
          <a:p>
            <a:pPr algn="ctr"/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31746" name="Picture 2" descr="http://srv.arriva.ru/files/download/261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13278" cy="5105488"/>
          </a:xfrm>
          <a:prstGeom prst="rect">
            <a:avLst/>
          </a:prstGeom>
          <a:noFill/>
        </p:spPr>
      </p:pic>
      <p:pic>
        <p:nvPicPr>
          <p:cNvPr id="31748" name="Picture 4" descr="http://cs413329.vk.me/v413329742/49e3/wW-Yat7cv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039" y="332656"/>
            <a:ext cx="5156961" cy="350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По состоянию на </a:t>
            </a:r>
            <a:r>
              <a:rPr lang="ru-RU" b="1" dirty="0" smtClean="0">
                <a:solidFill>
                  <a:srgbClr val="800000"/>
                </a:solidFill>
              </a:rPr>
              <a:t>2014 </a:t>
            </a:r>
            <a:r>
              <a:rPr lang="ru-RU" b="1" dirty="0" smtClean="0">
                <a:solidFill>
                  <a:srgbClr val="800000"/>
                </a:solidFill>
              </a:rPr>
              <a:t>год в </a:t>
            </a:r>
            <a:r>
              <a:rPr lang="ru-RU" b="1" dirty="0" smtClean="0">
                <a:solidFill>
                  <a:srgbClr val="800000"/>
                </a:solidFill>
              </a:rPr>
              <a:t>Саратове действуют </a:t>
            </a:r>
            <a:r>
              <a:rPr lang="ru-RU" b="1" dirty="0" smtClean="0">
                <a:solidFill>
                  <a:srgbClr val="800000"/>
                </a:solidFill>
              </a:rPr>
              <a:t>девять театров: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Саратовский </a:t>
            </a:r>
            <a:r>
              <a:rPr lang="ru-RU" dirty="0" smtClean="0">
                <a:solidFill>
                  <a:srgbClr val="800000"/>
                </a:solidFill>
              </a:rPr>
              <a:t>академический театр оперы и балета</a:t>
            </a:r>
            <a:r>
              <a:rPr lang="ru-RU" dirty="0" smtClean="0">
                <a:solidFill>
                  <a:srgbClr val="800000"/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Саратовский государственный академический театр драмы имени И.А. </a:t>
            </a:r>
            <a:r>
              <a:rPr lang="ru-RU" dirty="0" err="1" smtClean="0">
                <a:solidFill>
                  <a:srgbClr val="800000"/>
                </a:solidFill>
              </a:rPr>
              <a:t>Слонова</a:t>
            </a:r>
            <a:r>
              <a:rPr lang="ru-RU" dirty="0" smtClean="0">
                <a:solidFill>
                  <a:srgbClr val="800000"/>
                </a:solidFill>
              </a:rPr>
              <a:t>, </a:t>
            </a:r>
            <a:endParaRPr lang="ru-RU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Саратовский </a:t>
            </a:r>
            <a:r>
              <a:rPr lang="ru-RU" dirty="0" smtClean="0">
                <a:solidFill>
                  <a:srgbClr val="800000"/>
                </a:solidFill>
              </a:rPr>
              <a:t>академический театр юного зрителя имени Ю.П. Киселёва, </a:t>
            </a:r>
            <a:endParaRPr lang="ru-RU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Саратовский </a:t>
            </a:r>
            <a:r>
              <a:rPr lang="ru-RU" dirty="0" smtClean="0">
                <a:solidFill>
                  <a:srgbClr val="800000"/>
                </a:solidFill>
              </a:rPr>
              <a:t>областной театр оперетты </a:t>
            </a:r>
            <a:r>
              <a:rPr lang="ru-RU" i="1" dirty="0" smtClean="0">
                <a:solidFill>
                  <a:srgbClr val="800000"/>
                </a:solidFill>
              </a:rPr>
              <a:t>(театр находится в Энгельсе, но считается </a:t>
            </a:r>
            <a:r>
              <a:rPr lang="ru-RU" i="1" dirty="0" smtClean="0">
                <a:solidFill>
                  <a:srgbClr val="800000"/>
                </a:solidFill>
              </a:rPr>
              <a:t>Саратовским)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Саратовский </a:t>
            </a:r>
            <a:r>
              <a:rPr lang="ru-RU" dirty="0" smtClean="0">
                <a:solidFill>
                  <a:srgbClr val="800000"/>
                </a:solidFill>
              </a:rPr>
              <a:t>театр кукол «Теремок</a:t>
            </a:r>
            <a:r>
              <a:rPr lang="ru-RU" dirty="0" smtClean="0">
                <a:solidFill>
                  <a:srgbClr val="800000"/>
                </a:solidFill>
              </a:rPr>
              <a:t>»,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Саратовский театр русской комедии</a:t>
            </a:r>
            <a:r>
              <a:rPr lang="ru-RU" dirty="0" smtClean="0">
                <a:solidFill>
                  <a:srgbClr val="800000"/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Саратовский муниципальный новый драматический театр «Версия», </a:t>
            </a:r>
            <a:endParaRPr lang="ru-RU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Саратовский </a:t>
            </a:r>
            <a:r>
              <a:rPr lang="ru-RU" dirty="0" smtClean="0">
                <a:solidFill>
                  <a:srgbClr val="800000"/>
                </a:solidFill>
              </a:rPr>
              <a:t>театр «Балаганчик</a:t>
            </a:r>
            <a:r>
              <a:rPr lang="ru-RU" dirty="0" smtClean="0">
                <a:solidFill>
                  <a:srgbClr val="800000"/>
                </a:solidFill>
              </a:rPr>
              <a:t>»,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Театр магии и фокусов «Самокат».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Правила поведения в </a:t>
            </a:r>
            <a:r>
              <a:rPr lang="ru-RU" b="1" dirty="0" smtClean="0">
                <a:solidFill>
                  <a:srgbClr val="800000"/>
                </a:solidFill>
              </a:rPr>
              <a:t>театре 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В помещении театра запрещено проносить газовые баллончики, режущие и колющие предметы, огнестрельное оружие.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Вход в зрительный зал после третьего звонка запрещен.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Все виды видео и фотосъемок проводятся только с разрешения администрации.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Во время спектакля мобильные телефоны должны быть выключены.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В помещении театра запрещено курить. (Федеральный закон Российской Федерации от 23 февраля 2013 г. № 15-ФЗ).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театрального искусства в Саратовском 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7616" y="5872336"/>
            <a:ext cx="3056384" cy="9856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Урок краеведения в 8 классе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800000"/>
                </a:solidFill>
              </a:rPr>
              <a:t>Домашнее задание:</a:t>
            </a:r>
            <a:endParaRPr lang="ru-RU" b="1" u="sng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Приготовить сообщение на тему: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800000"/>
                </a:solidFill>
              </a:rPr>
              <a:t>Звёздный путь известных актеров театра и кино.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(Б.Андреева, </a:t>
            </a:r>
            <a:r>
              <a:rPr lang="ru-RU" dirty="0" err="1" smtClean="0">
                <a:solidFill>
                  <a:srgbClr val="800000"/>
                </a:solidFill>
              </a:rPr>
              <a:t>Ю.Каюрова</a:t>
            </a:r>
            <a:r>
              <a:rPr lang="ru-RU" dirty="0" smtClean="0">
                <a:solidFill>
                  <a:srgbClr val="800000"/>
                </a:solidFill>
              </a:rPr>
              <a:t>, </a:t>
            </a:r>
            <a:r>
              <a:rPr lang="ru-RU" dirty="0" err="1" smtClean="0">
                <a:solidFill>
                  <a:srgbClr val="800000"/>
                </a:solidFill>
              </a:rPr>
              <a:t>Ю.Сагьянца</a:t>
            </a:r>
            <a:r>
              <a:rPr lang="ru-RU" dirty="0" smtClean="0">
                <a:solidFill>
                  <a:srgbClr val="800000"/>
                </a:solidFill>
              </a:rPr>
              <a:t>, Л.Шутовой, А.Михайлова, </a:t>
            </a:r>
            <a:r>
              <a:rPr lang="ru-RU" dirty="0" err="1" smtClean="0">
                <a:solidFill>
                  <a:srgbClr val="800000"/>
                </a:solidFill>
              </a:rPr>
              <a:t>Г.Яцкиной</a:t>
            </a:r>
            <a:r>
              <a:rPr lang="ru-RU" dirty="0" smtClean="0">
                <a:solidFill>
                  <a:srgbClr val="800000"/>
                </a:solidFill>
              </a:rPr>
              <a:t>, О.Янковского и др.)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Саратовского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помещика Гладкова</a:t>
            </a:r>
            <a:endParaRPr lang="ru-RU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12776"/>
            <a:ext cx="7596336" cy="54452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Пензенский </a:t>
            </a:r>
            <a:r>
              <a:rPr lang="ru-RU" dirty="0" smtClean="0">
                <a:solidFill>
                  <a:srgbClr val="800000"/>
                </a:solidFill>
              </a:rPr>
              <a:t>помещик </a:t>
            </a:r>
            <a:r>
              <a:rPr lang="ru-RU" b="1" dirty="0" smtClean="0">
                <a:solidFill>
                  <a:srgbClr val="800000"/>
                </a:solidFill>
              </a:rPr>
              <a:t>Григорий Васильевич Гладков 22 октября 1803 года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открыл </a:t>
            </a:r>
            <a:r>
              <a:rPr lang="ru-RU" dirty="0" smtClean="0">
                <a:solidFill>
                  <a:srgbClr val="800000"/>
                </a:solidFill>
              </a:rPr>
              <a:t>первый общедоступный </a:t>
            </a:r>
            <a:r>
              <a:rPr lang="ru-RU" dirty="0" smtClean="0">
                <a:solidFill>
                  <a:srgbClr val="800000"/>
                </a:solidFill>
              </a:rPr>
              <a:t>театр в Саратове.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Это было </a:t>
            </a:r>
            <a:r>
              <a:rPr lang="ru-RU" b="1" dirty="0" smtClean="0">
                <a:solidFill>
                  <a:srgbClr val="800000"/>
                </a:solidFill>
              </a:rPr>
              <a:t>невысокое </a:t>
            </a:r>
            <a:r>
              <a:rPr lang="ru-RU" b="1" dirty="0" smtClean="0">
                <a:solidFill>
                  <a:srgbClr val="800000"/>
                </a:solidFill>
              </a:rPr>
              <a:t>деревянное здание</a:t>
            </a:r>
            <a:r>
              <a:rPr lang="ru-RU" dirty="0" smtClean="0">
                <a:solidFill>
                  <a:srgbClr val="800000"/>
                </a:solidFill>
              </a:rPr>
              <a:t>, обложенное кирпичом, </a:t>
            </a:r>
            <a:r>
              <a:rPr lang="ru-RU" dirty="0" smtClean="0">
                <a:solidFill>
                  <a:srgbClr val="800000"/>
                </a:solidFill>
              </a:rPr>
              <a:t>которое производило </a:t>
            </a:r>
            <a:r>
              <a:rPr lang="ru-RU" dirty="0" smtClean="0">
                <a:solidFill>
                  <a:srgbClr val="800000"/>
                </a:solidFill>
              </a:rPr>
              <a:t>впечатление каменного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Труппа театра </a:t>
            </a:r>
            <a:r>
              <a:rPr lang="ru-RU" dirty="0" smtClean="0">
                <a:solidFill>
                  <a:srgbClr val="800000"/>
                </a:solidFill>
              </a:rPr>
              <a:t>составляла всего </a:t>
            </a:r>
            <a:r>
              <a:rPr lang="ru-RU" b="1" dirty="0" smtClean="0">
                <a:solidFill>
                  <a:srgbClr val="800000"/>
                </a:solidFill>
              </a:rPr>
              <a:t>12 актеров </a:t>
            </a:r>
            <a:r>
              <a:rPr lang="ru-RU" dirty="0" smtClean="0">
                <a:solidFill>
                  <a:srgbClr val="800000"/>
                </a:solidFill>
              </a:rPr>
              <a:t>основного </a:t>
            </a:r>
            <a:r>
              <a:rPr lang="ru-RU" dirty="0" smtClean="0">
                <a:solidFill>
                  <a:srgbClr val="800000"/>
                </a:solidFill>
              </a:rPr>
              <a:t>состава (крепостные актеры).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800000"/>
                </a:solidFill>
              </a:rPr>
              <a:t>Репертуар</a:t>
            </a:r>
            <a:r>
              <a:rPr lang="ru-RU" dirty="0" smtClean="0">
                <a:solidFill>
                  <a:srgbClr val="800000"/>
                </a:solidFill>
              </a:rPr>
              <a:t> этого первого публичного в Саратове театра был </a:t>
            </a:r>
            <a:r>
              <a:rPr lang="ru-RU" b="1" dirty="0" smtClean="0">
                <a:solidFill>
                  <a:srgbClr val="800000"/>
                </a:solidFill>
              </a:rPr>
              <a:t>разнообразен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Театр по тем временам был достаточно </a:t>
            </a:r>
            <a:r>
              <a:rPr lang="ru-RU" b="1" dirty="0" smtClean="0">
                <a:solidFill>
                  <a:srgbClr val="800000"/>
                </a:solidFill>
              </a:rPr>
              <a:t>передовым</a:t>
            </a:r>
            <a:r>
              <a:rPr lang="ru-RU" dirty="0" smtClean="0">
                <a:solidFill>
                  <a:srgbClr val="800000"/>
                </a:solidFill>
              </a:rPr>
              <a:t>, часто здесь ставились спектакли, которые еще не видели даже столичные зрители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Театр Гладкова просуществовал </a:t>
            </a:r>
            <a:r>
              <a:rPr lang="ru-RU" b="1" dirty="0" smtClean="0">
                <a:solidFill>
                  <a:srgbClr val="800000"/>
                </a:solidFill>
              </a:rPr>
              <a:t>до 1807 года</a:t>
            </a:r>
            <a:r>
              <a:rPr lang="ru-RU" dirty="0" smtClean="0">
                <a:solidFill>
                  <a:srgbClr val="800000"/>
                </a:solidFill>
              </a:rPr>
              <a:t>, в 1811 году здание театра сгорело.</a:t>
            </a:r>
            <a:endParaRPr lang="ru-RU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5362" name="Picture 2" descr="http://img1.liveinternet.ru/images/attach/c/2/72/653/72653742_129059930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080120" cy="771956"/>
          </a:xfrm>
          <a:prstGeom prst="rect">
            <a:avLst/>
          </a:prstGeom>
          <a:noFill/>
        </p:spPr>
      </p:pic>
      <p:pic>
        <p:nvPicPr>
          <p:cNvPr id="15364" name="Picture 4" descr="http://www.itusozluk.com/image/tiyatro_194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1121876" cy="908720"/>
          </a:xfrm>
          <a:prstGeom prst="rect">
            <a:avLst/>
          </a:prstGeom>
          <a:noFill/>
        </p:spPr>
      </p:pic>
      <p:pic>
        <p:nvPicPr>
          <p:cNvPr id="15366" name="Picture 6" descr="http://www.dyf.org.uk/departments/drama/pics/dram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1379363" cy="1196752"/>
          </a:xfrm>
          <a:prstGeom prst="rect">
            <a:avLst/>
          </a:prstGeom>
          <a:noFill/>
        </p:spPr>
      </p:pic>
      <p:pic>
        <p:nvPicPr>
          <p:cNvPr id="15368" name="Picture 8" descr="http://img1.liveinternet.ru/images/attach/c/8/100/492/100492651_5023541_6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97152"/>
            <a:ext cx="1272084" cy="935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А.Д.Панчулидзева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124744"/>
            <a:ext cx="5688632" cy="57332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800000"/>
                </a:solidFill>
              </a:rPr>
              <a:t>Панчулидзев - страстный </a:t>
            </a:r>
            <a:r>
              <a:rPr lang="ru-RU" b="1" u="sng" dirty="0" smtClean="0">
                <a:solidFill>
                  <a:srgbClr val="800000"/>
                </a:solidFill>
              </a:rPr>
              <a:t>театрал. </a:t>
            </a:r>
            <a:endParaRPr lang="ru-RU" b="1" u="sng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Он </a:t>
            </a:r>
            <a:r>
              <a:rPr lang="ru-RU" dirty="0" smtClean="0">
                <a:solidFill>
                  <a:srgbClr val="800000"/>
                </a:solidFill>
              </a:rPr>
              <a:t>имел свой домашний театр и устраивал представления у себя в доме и на </a:t>
            </a:r>
            <a:r>
              <a:rPr lang="ru-RU" dirty="0" smtClean="0">
                <a:solidFill>
                  <a:srgbClr val="800000"/>
                </a:solidFill>
              </a:rPr>
              <a:t>даче. </a:t>
            </a: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На смену «</a:t>
            </a:r>
            <a:r>
              <a:rPr lang="ru-RU" dirty="0" err="1" smtClean="0">
                <a:solidFill>
                  <a:srgbClr val="800000"/>
                </a:solidFill>
              </a:rPr>
              <a:t>гладковскому</a:t>
            </a:r>
            <a:r>
              <a:rPr lang="ru-RU" dirty="0" smtClean="0">
                <a:solidFill>
                  <a:srgbClr val="800000"/>
                </a:solidFill>
              </a:rPr>
              <a:t>» театру в Саратове в 1810 году появился театр губернатора А.Д. Панчулидзева - специальное театральное здание отстроили на новой центральной площади города, переименованной по такому поводу из Хлебной в Театральную.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378904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Алексей Давыдович </a:t>
            </a:r>
            <a:r>
              <a:rPr lang="ru-RU" sz="2400" b="1" dirty="0" smtClean="0">
                <a:solidFill>
                  <a:srgbClr val="800000"/>
                </a:solidFill>
              </a:rPr>
              <a:t>Панчулидзев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с</a:t>
            </a:r>
            <a:r>
              <a:rPr lang="ru-RU" sz="2400" b="1" dirty="0" smtClean="0">
                <a:solidFill>
                  <a:srgbClr val="800000"/>
                </a:solidFill>
              </a:rPr>
              <a:t> 1808г. </a:t>
            </a:r>
            <a:r>
              <a:rPr lang="ru-RU" sz="2400" b="1" dirty="0" smtClean="0">
                <a:solidFill>
                  <a:srgbClr val="800000"/>
                </a:solidFill>
              </a:rPr>
              <a:t>с</a:t>
            </a:r>
            <a:r>
              <a:rPr lang="ru-RU" sz="2400" b="1" dirty="0" smtClean="0">
                <a:solidFill>
                  <a:srgbClr val="800000"/>
                </a:solidFill>
              </a:rPr>
              <a:t>аратовский губернатор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16386" name="Picture 2" descr="http://www.sarepta.ru/sites/default/files/pictures/pages/06092013111/panh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95797" cy="344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Словарная работа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836713"/>
            <a:ext cx="3960440" cy="3456384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i="1" dirty="0" smtClean="0">
                <a:solidFill>
                  <a:srgbClr val="800000"/>
                </a:solidFill>
              </a:rPr>
              <a:t>Партер</a:t>
            </a:r>
            <a:r>
              <a:rPr lang="ru-RU" sz="4400" b="1" i="1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- нижний этаж зрительного зала в театре с местами для публики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АМФИТЕАТР</a:t>
            </a:r>
            <a:r>
              <a:rPr lang="ru-RU" i="1" dirty="0" smtClean="0">
                <a:solidFill>
                  <a:srgbClr val="800000"/>
                </a:solidFill>
              </a:rPr>
              <a:t> — места в зрительном зале, расположенные за партером. </a:t>
            </a:r>
            <a:endParaRPr lang="ru-RU" i="1" dirty="0" smtClean="0">
              <a:solidFill>
                <a:srgbClr val="800000"/>
              </a:solidFill>
            </a:endParaRPr>
          </a:p>
          <a:p>
            <a:endParaRPr lang="ru-RU" i="1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БАЛКОН</a:t>
            </a:r>
            <a:r>
              <a:rPr lang="ru-RU" i="1" dirty="0" smtClean="0">
                <a:solidFill>
                  <a:srgbClr val="800000"/>
                </a:solidFill>
              </a:rPr>
              <a:t> — места в зрительном зале, расположенные над амфитеатром в различных ярусах. </a:t>
            </a:r>
            <a:endParaRPr lang="ru-RU" i="1" dirty="0" smtClean="0">
              <a:solidFill>
                <a:srgbClr val="800000"/>
              </a:solidFill>
            </a:endParaRPr>
          </a:p>
        </p:txBody>
      </p:sp>
      <p:pic>
        <p:nvPicPr>
          <p:cNvPr id="19458" name="Picture 2" descr="http://www.teatr-online.ru/mhat/imagemh/planm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752528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43711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БЕЛЬЭТАЖ</a:t>
            </a:r>
            <a:r>
              <a:rPr lang="ru-RU" i="1" dirty="0" smtClean="0">
                <a:solidFill>
                  <a:srgbClr val="800000"/>
                </a:solidFill>
              </a:rPr>
              <a:t> — первый ярус балконов над партером и амфитеатром в зрительном или концертном зале. </a:t>
            </a:r>
            <a:endParaRPr lang="ru-RU" i="1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БЕНУАР</a:t>
            </a:r>
            <a:r>
              <a:rPr lang="ru-RU" i="1" dirty="0" smtClean="0">
                <a:solidFill>
                  <a:srgbClr val="800000"/>
                </a:solidFill>
              </a:rPr>
              <a:t> — театральные ложи на уровне сцены или несколько ниже по обеим сторонам партера. </a:t>
            </a:r>
            <a:endParaRPr lang="ru-RU" i="1" dirty="0" smtClean="0">
              <a:solidFill>
                <a:srgbClr val="800000"/>
              </a:solidFill>
            </a:endParaRPr>
          </a:p>
          <a:p>
            <a:r>
              <a:rPr lang="ru-RU" b="1" i="1" dirty="0" smtClean="0">
                <a:solidFill>
                  <a:srgbClr val="800000"/>
                </a:solidFill>
              </a:rPr>
              <a:t>ГАЛЕРКА</a:t>
            </a:r>
            <a:r>
              <a:rPr lang="ru-RU" i="1" dirty="0" smtClean="0">
                <a:solidFill>
                  <a:srgbClr val="800000"/>
                </a:solidFill>
              </a:rPr>
              <a:t> — верхний ярус зрительного зала. 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ЛОЖА</a:t>
            </a:r>
            <a:r>
              <a:rPr lang="ru-RU" i="1" dirty="0" smtClean="0">
                <a:solidFill>
                  <a:srgbClr val="800000"/>
                </a:solidFill>
              </a:rPr>
              <a:t> — группа мест в зрительном зале (вокруг партера и на ярусах), отделенная перегородками или барьерами. 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73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А.Д.Панчулидзева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268760"/>
            <a:ext cx="3960440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Первый деревянный театр имел небольшой зал с партером, амфитеатром, двумя ярусами и ложами для начальства. 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Вместимость </a:t>
            </a:r>
            <a:r>
              <a:rPr lang="ru-RU" dirty="0" smtClean="0">
                <a:solidFill>
                  <a:srgbClr val="800000"/>
                </a:solidFill>
              </a:rPr>
              <a:t>зала составляла около 250 человек, сцена </a:t>
            </a:r>
            <a:r>
              <a:rPr lang="ru-RU" dirty="0" smtClean="0">
                <a:solidFill>
                  <a:srgbClr val="800000"/>
                </a:solidFill>
              </a:rPr>
              <a:t>также </a:t>
            </a:r>
            <a:r>
              <a:rPr lang="ru-RU" dirty="0" smtClean="0">
                <a:solidFill>
                  <a:srgbClr val="800000"/>
                </a:solidFill>
              </a:rPr>
              <a:t>была небольшая. 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Помещение </a:t>
            </a:r>
            <a:r>
              <a:rPr lang="ru-RU" dirty="0" smtClean="0">
                <a:solidFill>
                  <a:srgbClr val="800000"/>
                </a:solidFill>
              </a:rPr>
              <a:t>театра освещалось сальными свечами.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39552" y="908720"/>
            <a:ext cx="4320480" cy="1872208"/>
          </a:xfrm>
          <a:prstGeom prst="wedgeEllipseCallout">
            <a:avLst>
              <a:gd name="adj1" fmla="val 7389"/>
              <a:gd name="adj2" fmla="val 6097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20482" name="Picture 2" descr="http://klin-demianovo.ru/wp-content/uploads/2012/02/1037-2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600400" cy="36004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15616" y="1124744"/>
            <a:ext cx="3312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«Здание совсем не походит на храм... Музыка плоха, освещение слабо. Беда поместиться под люстрой: ненавистные сальные свечи окапают вас с головы до ног»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899592" y="3645024"/>
            <a:ext cx="3888432" cy="1872208"/>
          </a:xfrm>
          <a:prstGeom prst="wedgeEllipseCallout">
            <a:avLst>
              <a:gd name="adj1" fmla="val -38570"/>
              <a:gd name="adj2" fmla="val -5478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59632" y="3841595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Это было низенькое деревянное здание в виде старого расплюснутого гриба с крышей, покрытой зеленоватой плесенью»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А.Д.Панчулидзева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968552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В 1859 году ветхий театр сломали, и за один строительный сезон был выстроен новый деревянный театр вместимостью 750 мест. </a:t>
            </a:r>
            <a:endParaRPr lang="ru-RU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30 </a:t>
            </a:r>
            <a:r>
              <a:rPr lang="ru-RU" dirty="0" smtClean="0">
                <a:solidFill>
                  <a:srgbClr val="800000"/>
                </a:solidFill>
              </a:rPr>
              <a:t>августа 1860 года в нем начались представления. </a:t>
            </a:r>
            <a:endParaRPr lang="ru-RU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Просуществовало </a:t>
            </a:r>
            <a:r>
              <a:rPr lang="ru-RU" dirty="0" smtClean="0">
                <a:solidFill>
                  <a:srgbClr val="800000"/>
                </a:solidFill>
              </a:rPr>
              <a:t>новое здание тоже недолго. Через два года, в один из июльских вечеров, оно сгорело.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3968" y="1172652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Есть и театр — он с виду страшен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И мохом древности оброс.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От сотворенья был не крашен,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И ветер ходит в нем насквозь.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780928"/>
            <a:ext cx="3419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2800" dirty="0" smtClean="0">
                <a:solidFill>
                  <a:srgbClr val="800000"/>
                </a:solidFill>
              </a:rPr>
              <a:t>После такой потери было </a:t>
            </a:r>
            <a:r>
              <a:rPr lang="ru-RU" sz="2800" dirty="0" smtClean="0">
                <a:solidFill>
                  <a:srgbClr val="800000"/>
                </a:solidFill>
              </a:rPr>
              <a:t>решено построить безопасное каменное театральное </a:t>
            </a:r>
            <a:r>
              <a:rPr lang="ru-RU" sz="2800" dirty="0" smtClean="0">
                <a:solidFill>
                  <a:srgbClr val="800000"/>
                </a:solidFill>
              </a:rPr>
              <a:t>здание.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ТЕАТР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052736"/>
            <a:ext cx="3131840" cy="30572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Городской театр был выполнен архитекторами </a:t>
            </a:r>
            <a:r>
              <a:rPr lang="ru-RU" sz="2800" dirty="0" err="1" smtClean="0">
                <a:solidFill>
                  <a:srgbClr val="800000"/>
                </a:solidFill>
              </a:rPr>
              <a:t>К.В.Тиденом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и </a:t>
            </a:r>
            <a:r>
              <a:rPr lang="ru-RU" sz="2800" dirty="0" err="1" smtClean="0">
                <a:solidFill>
                  <a:srgbClr val="800000"/>
                </a:solidFill>
              </a:rPr>
              <a:t>А.М.Салько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в стиле классицизма.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22530" name="Picture 2" descr="Городской театр Сара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95138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941168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800000"/>
                </a:solidFill>
              </a:rPr>
              <a:t> Стройка </a:t>
            </a:r>
            <a:r>
              <a:rPr lang="ru-RU" sz="2400" b="1" dirty="0" smtClean="0">
                <a:solidFill>
                  <a:srgbClr val="800000"/>
                </a:solidFill>
              </a:rPr>
              <a:t>шла более чем два </a:t>
            </a:r>
            <a:r>
              <a:rPr lang="ru-RU" sz="2400" b="1" dirty="0" smtClean="0">
                <a:solidFill>
                  <a:srgbClr val="800000"/>
                </a:solidFill>
              </a:rPr>
              <a:t>года.</a:t>
            </a:r>
          </a:p>
          <a:p>
            <a:pPr>
              <a:buFont typeface="Arial" pitchFamily="34" charset="0"/>
              <a:buChar char="•"/>
            </a:pPr>
            <a:endParaRPr lang="ru-RU" sz="2400" b="1" u="sng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800000"/>
                </a:solidFill>
              </a:rPr>
              <a:t> 4 </a:t>
            </a:r>
            <a:r>
              <a:rPr lang="ru-RU" sz="2400" b="1" u="sng" dirty="0" smtClean="0">
                <a:solidFill>
                  <a:srgbClr val="800000"/>
                </a:solidFill>
              </a:rPr>
              <a:t>ноября 1865 года </a:t>
            </a:r>
            <a:r>
              <a:rPr lang="ru-RU" sz="2400" b="1" dirty="0" smtClean="0">
                <a:solidFill>
                  <a:srgbClr val="800000"/>
                </a:solidFill>
              </a:rPr>
              <a:t>состоялось открытие сезона в новом театральном помещении.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4221088"/>
            <a:ext cx="252028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Посетители театра отмечали, что внешне это здание напоминало один из венских театров, а внутри - Московский Малый </a:t>
            </a:r>
            <a:r>
              <a:rPr lang="ru-RU" b="1" dirty="0" smtClean="0">
                <a:solidFill>
                  <a:srgbClr val="800000"/>
                </a:solidFill>
              </a:rPr>
              <a:t>театр.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ГОРОДСКОЙ ТЕАТР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052736"/>
            <a:ext cx="3131840" cy="30572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.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22530" name="Picture 2" descr="Городской театр Сара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20192" cy="2592288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27984" y="1293212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Просуществовал Городской театр почти сто лет.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В конце 1950-х годов театральное здание, старое, но еще достаточно крепкое, было сломано.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Его место заняла современная каменная постройка — новый театр, который можно увидеть на площади сегодня.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pic>
        <p:nvPicPr>
          <p:cNvPr id="23558" name="Picture 6" descr="http://www.saratovmer.ru/files/data/images/O_SARATOVE/dostoprime4atelnosti/d17788f122db51ca260eb705dacb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15053"/>
            <a:ext cx="4536504" cy="27543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237312"/>
            <a:ext cx="435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800000"/>
                </a:solidFill>
              </a:rPr>
              <a:t>Саратовский театр оперы </a:t>
            </a:r>
            <a:r>
              <a:rPr lang="ru-RU" sz="2000" dirty="0" smtClean="0">
                <a:solidFill>
                  <a:srgbClr val="800000"/>
                </a:solidFill>
              </a:rPr>
              <a:t>и балета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00506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В 1890 году в городском театре наряду с драматическими спектаклями прочно обосновалась опера.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1031</Words>
  <Application>Microsoft Office PowerPoint</Application>
  <PresentationFormat>Экран (4:3)</PresentationFormat>
  <Paragraphs>129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Развитие театрального искусства в Саратовском крае</vt:lpstr>
      <vt:lpstr>История Саратовского театра Театр помещика Гладкова</vt:lpstr>
      <vt:lpstr>Театр А.Д.Панчулидзева</vt:lpstr>
      <vt:lpstr>Словарная работа</vt:lpstr>
      <vt:lpstr>Театр А.Д.Панчулидзева</vt:lpstr>
      <vt:lpstr>Театр А.Д.Панчулидзева</vt:lpstr>
      <vt:lpstr>ГОРОДСКОЙ ТЕАТР</vt:lpstr>
      <vt:lpstr>ГОРОДСКОЙ ТЕАТР</vt:lpstr>
      <vt:lpstr>История Народного театра</vt:lpstr>
      <vt:lpstr>История Народного театра</vt:lpstr>
      <vt:lpstr>Иван Артемьевич Слонов  (1882-1945)</vt:lpstr>
      <vt:lpstr>Саратовский драматический театр     им.И.А.Слонова </vt:lpstr>
      <vt:lpstr>Саратовский драматический театр им.А.И.Слонова</vt:lpstr>
      <vt:lpstr>Слайд 15</vt:lpstr>
      <vt:lpstr>Слайд 16</vt:lpstr>
      <vt:lpstr>Слайд 17</vt:lpstr>
      <vt:lpstr>По состоянию на 2014 год в Саратове действуют девять театров: </vt:lpstr>
      <vt:lpstr>Правила поведения в театре  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2014-01-26T13:32:47Z</dcterms:modified>
</cp:coreProperties>
</file>