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65" r:id="rId5"/>
    <p:sldId id="266" r:id="rId6"/>
    <p:sldId id="274" r:id="rId7"/>
    <p:sldId id="267" r:id="rId8"/>
    <p:sldId id="269" r:id="rId9"/>
    <p:sldId id="270" r:id="rId10"/>
    <p:sldId id="272" r:id="rId11"/>
    <p:sldId id="275" r:id="rId12"/>
    <p:sldId id="276" r:id="rId13"/>
    <p:sldId id="277" r:id="rId14"/>
    <p:sldId id="278" r:id="rId15"/>
    <p:sldId id="279" r:id="rId16"/>
    <p:sldId id="28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A824"/>
    <a:srgbClr val="FF0000"/>
    <a:srgbClr val="660066"/>
    <a:srgbClr val="3333FF"/>
    <a:srgbClr val="F2CBB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80FE6B4-7DC5-4EB2-B09E-F46CEA09ECA2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526CFF7-C2AA-4313-A71C-D900E57CD2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FE6B4-7DC5-4EB2-B09E-F46CEA09ECA2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6CFF7-C2AA-4313-A71C-D900E57CD2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80FE6B4-7DC5-4EB2-B09E-F46CEA09ECA2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526CFF7-C2AA-4313-A71C-D900E57CD2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FE6B4-7DC5-4EB2-B09E-F46CEA09ECA2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526CFF7-C2AA-4313-A71C-D900E57CD2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FE6B4-7DC5-4EB2-B09E-F46CEA09ECA2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526CFF7-C2AA-4313-A71C-D900E57CD2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80FE6B4-7DC5-4EB2-B09E-F46CEA09ECA2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526CFF7-C2AA-4313-A71C-D900E57CD2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80FE6B4-7DC5-4EB2-B09E-F46CEA09ECA2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526CFF7-C2AA-4313-A71C-D900E57CD2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FE6B4-7DC5-4EB2-B09E-F46CEA09ECA2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526CFF7-C2AA-4313-A71C-D900E57CD2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FE6B4-7DC5-4EB2-B09E-F46CEA09ECA2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526CFF7-C2AA-4313-A71C-D900E57CD2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FE6B4-7DC5-4EB2-B09E-F46CEA09ECA2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526CFF7-C2AA-4313-A71C-D900E57CD2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80FE6B4-7DC5-4EB2-B09E-F46CEA09ECA2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526CFF7-C2AA-4313-A71C-D900E57CD2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80FE6B4-7DC5-4EB2-B09E-F46CEA09ECA2}" type="datetimeFigureOut">
              <a:rPr lang="ru-RU" smtClean="0"/>
              <a:pPr/>
              <a:t>24.09.2014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526CFF7-C2AA-4313-A71C-D900E57CD27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2571744"/>
            <a:ext cx="7772400" cy="3071834"/>
          </a:xfrm>
        </p:spPr>
        <p:txBody>
          <a:bodyPr>
            <a:noAutofit/>
          </a:bodyPr>
          <a:lstStyle/>
          <a:p>
            <a:pPr algn="ctr"/>
            <a:r>
              <a:rPr lang="ru-RU" sz="1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Николай Васильевич Гоголь</a:t>
            </a:r>
            <a:br>
              <a:rPr lang="ru-RU" sz="1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(1809 — 1852) — </a:t>
            </a:r>
            <a:br>
              <a:rPr lang="ru-RU" sz="1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великий русский писатель.</a:t>
            </a:r>
            <a:r>
              <a:rPr lang="ru-RU" sz="1600" dirty="0">
                <a:solidFill>
                  <a:srgbClr val="F2CBB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solidFill>
                  <a:srgbClr val="F2CBB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srgbClr val="F2CBBC"/>
                </a:solidFill>
                <a:latin typeface="Times New Roman" pitchFamily="18" charset="0"/>
                <a:cs typeface="Times New Roman" pitchFamily="18" charset="0"/>
              </a:rPr>
              <a:t>Происходил из помещичьей семьи среднего достатка: у Гоголей было около 400 душ крепостных и свыше 1000 десятин земли. Предки писателя со стороны отца были потомственными священниками, однако уже дед Афанасий </a:t>
            </a:r>
            <a:r>
              <a:rPr lang="ru-RU" sz="1600" dirty="0" err="1">
                <a:solidFill>
                  <a:srgbClr val="F2CBBC"/>
                </a:solidFill>
                <a:latin typeface="Times New Roman" pitchFamily="18" charset="0"/>
                <a:cs typeface="Times New Roman" pitchFamily="18" charset="0"/>
              </a:rPr>
              <a:t>Демьянович</a:t>
            </a:r>
            <a:r>
              <a:rPr lang="ru-RU" sz="1600" dirty="0">
                <a:solidFill>
                  <a:srgbClr val="F2CBBC"/>
                </a:solidFill>
                <a:latin typeface="Times New Roman" pitchFamily="18" charset="0"/>
                <a:cs typeface="Times New Roman" pitchFamily="18" charset="0"/>
              </a:rPr>
              <a:t> оставил духовное поприще и поступил в </a:t>
            </a:r>
            <a:r>
              <a:rPr lang="ru-RU" sz="1600" dirty="0" err="1">
                <a:solidFill>
                  <a:srgbClr val="F2CBBC"/>
                </a:solidFill>
                <a:latin typeface="Times New Roman" pitchFamily="18" charset="0"/>
                <a:cs typeface="Times New Roman" pitchFamily="18" charset="0"/>
              </a:rPr>
              <a:t>гетмановскую</a:t>
            </a:r>
            <a:r>
              <a:rPr lang="ru-RU" sz="1600" dirty="0">
                <a:solidFill>
                  <a:srgbClr val="F2CBBC"/>
                </a:solidFill>
                <a:latin typeface="Times New Roman" pitchFamily="18" charset="0"/>
                <a:cs typeface="Times New Roman" pitchFamily="18" charset="0"/>
              </a:rPr>
              <a:t> канцелярию; именно он прибавил к своей фамилии Яновский другую Гоголь, что должно было продемонстрировать происхождение рода от известного в украинской истории 17 в. полковника </a:t>
            </a:r>
            <a:r>
              <a:rPr lang="ru-RU" sz="1600" dirty="0" err="1">
                <a:solidFill>
                  <a:srgbClr val="F2CBBC"/>
                </a:solidFill>
                <a:latin typeface="Times New Roman" pitchFamily="18" charset="0"/>
                <a:cs typeface="Times New Roman" pitchFamily="18" charset="0"/>
              </a:rPr>
              <a:t>Евстафия</a:t>
            </a:r>
            <a:r>
              <a:rPr lang="ru-RU" sz="1600" dirty="0">
                <a:solidFill>
                  <a:srgbClr val="F2CBBC"/>
                </a:solidFill>
                <a:latin typeface="Times New Roman" pitchFamily="18" charset="0"/>
                <a:cs typeface="Times New Roman" pitchFamily="18" charset="0"/>
              </a:rPr>
              <a:t> (Остапа) </a:t>
            </a:r>
            <a:r>
              <a:rPr lang="ru-RU" sz="1600" dirty="0" smtClean="0">
                <a:solidFill>
                  <a:srgbClr val="F2CBBC"/>
                </a:solidFill>
                <a:latin typeface="Times New Roman" pitchFamily="18" charset="0"/>
                <a:cs typeface="Times New Roman" pitchFamily="18" charset="0"/>
              </a:rPr>
              <a:t>Гоголя</a:t>
            </a:r>
            <a:endParaRPr lang="ru-RU" sz="1600" dirty="0">
              <a:solidFill>
                <a:srgbClr val="F2CBB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1266" name="Picture 2" descr="http://ngogol.ru/wcmfiles/gogol4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7554" y="0"/>
            <a:ext cx="2714644" cy="25717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Главные герои повести – поручик Пирогов и бедный, талантливый художник Пискарев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http://school.xvatit.com/images/3/39/17-08-3.jpg"/>
          <p:cNvPicPr>
            <a:picLocks noGrp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lc="http://schemas.openxmlformats.org/drawingml/2006/locked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214282" y="1571612"/>
            <a:ext cx="4500594" cy="4857784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26" name="Picture 2" descr="http://upload.wikimedia.org/wikipedia/commons/thumb/7/79/Nevsky_Prospekt_02_(Kardovsky).jpg/200px-Nevsky_Prospekt_02_(Kardovsky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1714488"/>
            <a:ext cx="3643338" cy="4572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Повесть начинается и заканчивается описанием Невского проспекта, олицетворяющего в повести Петербург, т. е.  Невский проспект – это еще один герой повести и герой самый главный.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Невский проспект."/>
          <p:cNvPicPr>
            <a:picLocks noGrp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lc="http://schemas.openxmlformats.org/drawingml/2006/locked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428596" y="1600200"/>
            <a:ext cx="8286808" cy="49006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ПИСКАРЕВ, ПИРОГОВ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8000" dirty="0" smtClean="0">
                <a:blipFill>
                  <a:blip r:embed="rId2"/>
                  <a:tile tx="0" ty="0" sx="100000" sy="100000" flip="none" algn="tl"/>
                </a:blipFill>
                <a:latin typeface="Times New Roman" pitchFamily="18" charset="0"/>
                <a:cs typeface="Times New Roman" pitchFamily="18" charset="0"/>
              </a:rPr>
              <a:t>Случайно ли Гоголь дал героям такие фамилии?</a:t>
            </a:r>
            <a:endParaRPr lang="ru-RU" sz="8000" dirty="0">
              <a:blipFill>
                <a:blip r:embed="rId2"/>
                <a:tile tx="0" ty="0" sx="100000" sy="100000" flip="none" algn="tl"/>
              </a:blip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600200"/>
            <a:ext cx="8551766" cy="4495800"/>
          </a:xfrm>
        </p:spPr>
        <p:txBody>
          <a:bodyPr/>
          <a:lstStyle/>
          <a:p>
            <a:pPr algn="just"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Почему Пискарев «обречен»  погибнуть, а Пирогов «обречен» благополучно жить дальше?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6000" b="1" dirty="0" smtClean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Какова художественная функция снов Пискарева в повести?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Как вы считаете, в чем причина гибели Пискарева?</a:t>
            </a:r>
          </a:p>
          <a:p>
            <a:pPr>
              <a:buNone/>
            </a:pPr>
            <a: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  <a:t>(несоответствие мечты и реальности)</a:t>
            </a:r>
            <a:endParaRPr lang="ru-RU" sz="5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РЕФЛЕКСИЯ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3900" b="1" dirty="0" smtClean="0">
                <a:latin typeface="Times New Roman" pitchFamily="18" charset="0"/>
                <a:cs typeface="Times New Roman" pitchFamily="18" charset="0"/>
              </a:rPr>
              <a:t>Каков Петербург в понимании Гоголя?</a:t>
            </a:r>
          </a:p>
          <a:p>
            <a:endParaRPr lang="ru-RU" dirty="0" smtClean="0"/>
          </a:p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Почему повесть начинается с восхищения Петербургом, а заканчивается словами: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«О, не верьте этому Невскому проспекту! Всё обман, всё мечта, всё не то, что кажется!..Он лжет во всякое время, этот Невский проспект…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«ПЕТЕРБУРГСКИЕ ПОВЕСТИ»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(1835 – 1842)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ru-RU" dirty="0" smtClean="0"/>
              <a:t>                                 </a:t>
            </a:r>
            <a:r>
              <a:rPr lang="ru-RU" sz="4800" b="1" dirty="0" smtClean="0">
                <a:latin typeface="Batang" pitchFamily="18" charset="-127"/>
                <a:ea typeface="Batang" pitchFamily="18" charset="-127"/>
              </a:rPr>
              <a:t>«ПОРТРЕТ»</a:t>
            </a:r>
          </a:p>
          <a:p>
            <a:pPr algn="ctr"/>
            <a:endParaRPr lang="ru-RU" dirty="0"/>
          </a:p>
        </p:txBody>
      </p:sp>
      <p:pic>
        <p:nvPicPr>
          <p:cNvPr id="4" name="Рисунок 3" descr="http://literatura5.narod.ru/gogol_portret1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lc="http://schemas.openxmlformats.org/drawingml/2006/lockedCanvas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1" y="1571612"/>
            <a:ext cx="3500461" cy="50006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://literatura5.narod.ru/gogol_portret.JPG"/>
          <p:cNvPicPr/>
          <p:nvPr/>
        </p:nvPicPr>
        <p:blipFill>
          <a:blip r:embed="rId3" cstate="print">
            <a:extLst>
              <a:ext uri="{28A0092B-C50C-407E-A947-70E740481C1C}">
                <a14:useLocalDpi xmlns="" xmlns:lc="http://schemas.openxmlformats.org/drawingml/2006/lockedCanvas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2" y="2571744"/>
            <a:ext cx="4643469" cy="40005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6000" b="1" dirty="0" smtClean="0">
                <a:latin typeface="Cambria Math" pitchFamily="18" charset="0"/>
                <a:ea typeface="Cambria Math" pitchFamily="18" charset="0"/>
              </a:rPr>
              <a:t>«НОС»</a:t>
            </a:r>
            <a:endParaRPr lang="ru-RU" sz="6000" b="1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4" name="Содержимое 3" descr="http://upload.wikimedia.org/wikipedia/commons/thumb/8/88/%D0%90%D0%BB%D0%B8%D0%BC%D0%BE%D0%B2.%D0%9D%D0%BE%D1%81.jpg/200px-%D0%90%D0%BB%D0%B8%D0%BC%D0%BE%D0%B2.%D0%9D%D0%BE%D1%81.jpg"/>
          <p:cNvPicPr>
            <a:picLocks noGrp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lc="http://schemas.openxmlformats.org/drawingml/2006/locked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285720" y="2071678"/>
            <a:ext cx="2857520" cy="41434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http://s16.radikal.ru/i190/1007/75/3dbdb967b78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8992" y="2071678"/>
            <a:ext cx="5500726" cy="41434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5400" b="1" dirty="0" smtClean="0">
                <a:latin typeface="Batang" pitchFamily="18" charset="-127"/>
                <a:ea typeface="Batang" pitchFamily="18" charset="-127"/>
              </a:rPr>
              <a:t>«ШИНЕЛЬ»</a:t>
            </a:r>
            <a:endParaRPr lang="ru-RU" sz="5400" b="1" dirty="0"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4" name="Содержимое 3" descr="http://boriskustodiev.ru/cms.ashx?req=Image&amp;imageid=69a7533c-43b0-41fb-94db-72bbf002ca2e"/>
          <p:cNvPicPr>
            <a:picLocks noGrp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lc="http://schemas.openxmlformats.org/drawingml/2006/locked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214282" y="1928802"/>
            <a:ext cx="4286280" cy="4500594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30" name="Picture 2" descr="http://www.hrono.info/img/illyustr/gogol_shine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1714488"/>
            <a:ext cx="4286280" cy="4572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Batang" pitchFamily="18" charset="-127"/>
                <a:ea typeface="Batang" pitchFamily="18" charset="-127"/>
              </a:rPr>
              <a:t>«ЗАПИСКИ СУМАСШЕДШЕГО»</a:t>
            </a:r>
            <a:endParaRPr lang="ru-RU" b="1" dirty="0"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4" name="Содержимое 3" descr="http://www.nasledie-rus.ru/img/810000/810708.jpg"/>
          <p:cNvPicPr>
            <a:picLocks noGrp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lc="http://schemas.openxmlformats.org/drawingml/2006/locked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142844" y="1643050"/>
            <a:ext cx="3929090" cy="4786346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54" name="Picture 2" descr="http://upload.wikimedia.org/wikipedia/commons/thumb/b/b1/Poprishchin_by_Repin.jpg/220px-Poprishchin_by_Rep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1714488"/>
            <a:ext cx="4429156" cy="46434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Петербург </a:t>
            </a:r>
            <a:b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Николая Васильевича Гоголя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6"/>
          <p:cNvPicPr>
            <a:picLocks noGrp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lc="http://schemas.openxmlformats.org/drawingml/2006/locked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785786" y="1643050"/>
            <a:ext cx="7643865" cy="4929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lc="http://schemas.openxmlformats.org/drawingml/2006/lockedCanvas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«НЕВСКИЙ ПРОСПЕКТ»</a:t>
            </a:r>
            <a:br>
              <a:rPr lang="ru-RU" sz="4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1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Невский проспект сегодня</a:t>
            </a:r>
            <a:br>
              <a:rPr lang="ru-RU" sz="1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1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Санкт-Петербург</a:t>
            </a:r>
            <a:endParaRPr lang="ru-RU" sz="18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4" name="Содержимое 3" descr="http://www.nemiga.info/peterburg/peterburg/nevsky_prospekt.jpg"/>
          <p:cNvPicPr>
            <a:picLocks noGrp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lc="http://schemas.openxmlformats.org/drawingml/2006/locked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500174"/>
            <a:ext cx="9144000" cy="5357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Невский проспект в 19 веке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http://madeinpiter.ru/wp-content/uploads/2008/12/nevskiy_pr_old.jpg"/>
          <p:cNvPicPr>
            <a:picLocks noGrp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lc="http://schemas.openxmlformats.org/drawingml/2006/locked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500034" y="1571612"/>
            <a:ext cx="8215370" cy="49292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«Нет ничего лучше Невского проспекта, по крайней мере в Петербурге; для него он составляет всё. Невский проспект есть всеобщая коммуникация Петербурга.    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Всемогущий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Невский проспект!»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http://www.hellopiter.ru/images/sdfsdsfrer4477878345.jpg"/>
          <p:cNvPicPr>
            <a:picLocks noGrp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lc="http://schemas.openxmlformats.org/drawingml/2006/locked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357158" y="1600200"/>
            <a:ext cx="8286807" cy="50435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252</TotalTime>
  <Words>204</Words>
  <Application>Microsoft Office PowerPoint</Application>
  <PresentationFormat>Экран (4:3)</PresentationFormat>
  <Paragraphs>22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Обычная</vt:lpstr>
      <vt:lpstr>Николай Васильевич Гоголь  (1809 — 1852) —  великий русский писатель. Происходил из помещичьей семьи среднего достатка: у Гоголей было около 400 душ крепостных и свыше 1000 десятин земли. Предки писателя со стороны отца были потомственными священниками, однако уже дед Афанасий Демьянович оставил духовное поприще и поступил в гетмановскую канцелярию; именно он прибавил к своей фамилии Яновский другую Гоголь, что должно было продемонстрировать происхождение рода от известного в украинской истории 17 в. полковника Евстафия (Остапа) Гоголя</vt:lpstr>
      <vt:lpstr>«ПЕТЕРБУРГСКИЕ ПОВЕСТИ» (1835 – 1842)</vt:lpstr>
      <vt:lpstr>«НОС»</vt:lpstr>
      <vt:lpstr>«ШИНЕЛЬ»</vt:lpstr>
      <vt:lpstr>«ЗАПИСКИ СУМАСШЕДШЕГО»</vt:lpstr>
      <vt:lpstr>Петербург  Николая Васильевича Гоголя</vt:lpstr>
      <vt:lpstr>«НЕВСКИЙ ПРОСПЕКТ» Невский проспект сегодня Санкт-Петербург</vt:lpstr>
      <vt:lpstr>Невский проспект в 19 веке</vt:lpstr>
      <vt:lpstr>«Нет ничего лучше Невского проспекта, по крайней мере в Петербурге; для него он составляет всё. Невский проспект есть всеобщая коммуникация Петербурга.     Всемогущий Невский проспект!»</vt:lpstr>
      <vt:lpstr>Главные герои повести – поручик Пирогов и бедный, талантливый художник Пискарев</vt:lpstr>
      <vt:lpstr>Повесть начинается и заканчивается описанием Невского проспекта, олицетворяющего в повести Петербург, т. е.  Невский проспект – это еще один герой повести и герой самый главный.</vt:lpstr>
      <vt:lpstr>ПИСКАРЕВ, ПИРОГОВ</vt:lpstr>
      <vt:lpstr>Слайд 13</vt:lpstr>
      <vt:lpstr>Слайд 14</vt:lpstr>
      <vt:lpstr>Слайд 15</vt:lpstr>
      <vt:lpstr>РЕФЛЕКСИЯ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Николай Васильевич Гоголь  (1809 — 1852) —  великий русский писатель. Происходил из помещичьей семьи среднего достатка: у Гоголей было около 400 душ крепостных и свыше 1000 десятин земли. Предки писателя со стороны отца были потомственными священниками, однако уже дед Афанасий Демьянович оставил духовное поприще и поступил в гетмановскую канцелярию; именно он прибавил к своей фамилии Яновский другую Гоголь, что должно было продемонстрировать происхождение рода от известного в украинской истории 17 в. полковника Евстафия (Остапа) Гоголя</dc:title>
  <dc:creator>user</dc:creator>
  <cp:lastModifiedBy>user</cp:lastModifiedBy>
  <cp:revision>33</cp:revision>
  <dcterms:created xsi:type="dcterms:W3CDTF">2012-10-04T17:57:50Z</dcterms:created>
  <dcterms:modified xsi:type="dcterms:W3CDTF">2014-09-24T18:19:57Z</dcterms:modified>
</cp:coreProperties>
</file>