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2" r:id="rId24"/>
    <p:sldId id="282" r:id="rId25"/>
    <p:sldId id="279" r:id="rId26"/>
    <p:sldId id="283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51A7A1-8BE9-4609-8427-9FD9E886AB5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483954-49E7-40D8-9084-B619E7BA5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riboedov.net/img/gallery/griboedov_338832930_tonnel.gif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historydoc.edu.ru/attach.asp?a_no=234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riboedov.net/img/gallery/forarticle8-1-2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riboedov.net/img/gallery/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www.griboedov.net/img/gallery/IMG_0042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riboedov.net/img/gallery/p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riboedov.net/img/gallery/griboedov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ig7.de/wp-content/uploads/2009/03/marina_zwetajewa_articleimagelarge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71918"/>
            <a:ext cx="7772400" cy="278608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А.С. Грибоедов</a:t>
            </a:r>
            <a:br>
              <a:rPr lang="ru-RU" sz="4400" dirty="0" smtClean="0"/>
            </a:br>
            <a:r>
              <a:rPr lang="ru-RU" sz="4400" dirty="0" smtClean="0"/>
              <a:t>1795-1829</a:t>
            </a:r>
            <a:br>
              <a:rPr lang="ru-RU" sz="4400" dirty="0" smtClean="0"/>
            </a:br>
            <a:r>
              <a:rPr lang="ru-RU" sz="4400" dirty="0" smtClean="0"/>
              <a:t>Личность и судьба поэта</a:t>
            </a:r>
            <a:endParaRPr lang="ru-RU" sz="4400" dirty="0"/>
          </a:p>
        </p:txBody>
      </p:sp>
      <p:pic>
        <p:nvPicPr>
          <p:cNvPr id="3" name="Рисунок 2" descr="Драматург Грибоедов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285752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Грибоедов в Петербурге.  </a:t>
            </a:r>
            <a:r>
              <a:rPr lang="ru-RU" sz="3200" b="1" dirty="0"/>
              <a:t>Н</a:t>
            </a:r>
            <a:r>
              <a:rPr lang="ru-RU" sz="3200" b="1" dirty="0" smtClean="0"/>
              <a:t>ачало творчества.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 1816 году Грибоедов выходит в отставку и поступает на статскую службу - в Коллегию иностранных дел , (в 1817 туда поступили юные выпускники Царскосельского лицея А.С Пушкин и В.К Кюхельбекер). В первые годы службы главными предметами его интереса становятся литература и театр. Среди близких друзей в это время –поэт и драматург  П.А. </a:t>
            </a:r>
            <a:r>
              <a:rPr lang="ru-RU" dirty="0" err="1" smtClean="0"/>
              <a:t>Катенин</a:t>
            </a:r>
            <a:r>
              <a:rPr lang="ru-RU" dirty="0" smtClean="0"/>
              <a:t>, автор комедий А.А. </a:t>
            </a:r>
            <a:r>
              <a:rPr lang="ru-RU" dirty="0" err="1" smtClean="0"/>
              <a:t>Шаховский</a:t>
            </a:r>
            <a:r>
              <a:rPr lang="ru-RU" dirty="0" smtClean="0"/>
              <a:t>, литератор А.А. </a:t>
            </a:r>
            <a:r>
              <a:rPr lang="ru-RU" dirty="0" err="1" smtClean="0"/>
              <a:t>Шандр</a:t>
            </a:r>
            <a:r>
              <a:rPr lang="ru-RU" dirty="0" smtClean="0"/>
              <a:t>, поэт- переводчик Гомера Н.И </a:t>
            </a:r>
            <a:r>
              <a:rPr lang="ru-RU" dirty="0" err="1" smtClean="0"/>
              <a:t>Гнедич</a:t>
            </a:r>
            <a:r>
              <a:rPr lang="ru-RU" dirty="0" smtClean="0"/>
              <a:t>, актёры и актрисы Е.С Семёнова, А.И Истомина. К этому времени относятся и первые драматические опыты самого Грибоедова. Он обращается к двум наиболее распространённым в тогдашнем театре жанрам: первый - «салонная» комедия из жизни света, второй- комедия, связанная с традициями русского театра 18 века.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143248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П.А. </a:t>
            </a:r>
            <a:r>
              <a:rPr lang="ru-RU" sz="2000" b="1" dirty="0" err="1" smtClean="0"/>
              <a:t>Катенин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314324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А.А. </a:t>
            </a:r>
            <a:r>
              <a:rPr lang="ru-RU" sz="2000" b="1" dirty="0" err="1" smtClean="0"/>
              <a:t>Шаховский</a:t>
            </a:r>
            <a:endParaRPr lang="ru-RU" sz="2000" b="1" dirty="0"/>
          </a:p>
        </p:txBody>
      </p:sp>
      <p:pic>
        <p:nvPicPr>
          <p:cNvPr id="6" name="Рисунок 5" descr="kateni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1458786" cy="1943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950" y="3143248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Н.И </a:t>
            </a:r>
            <a:r>
              <a:rPr lang="ru-RU" sz="2000" b="1" dirty="0" err="1" smtClean="0"/>
              <a:t>Гнедич</a:t>
            </a:r>
            <a:endParaRPr lang="ru-RU" sz="2000" b="1" dirty="0"/>
          </a:p>
        </p:txBody>
      </p:sp>
      <p:pic>
        <p:nvPicPr>
          <p:cNvPr id="9" name="Рисунок 8" descr="attach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214422"/>
            <a:ext cx="1984368" cy="1928826"/>
          </a:xfrm>
          <a:prstGeom prst="rect">
            <a:avLst/>
          </a:prstGeom>
        </p:spPr>
      </p:pic>
      <p:pic>
        <p:nvPicPr>
          <p:cNvPr id="10" name="Рисунок 9" descr=".photo1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214422"/>
            <a:ext cx="1500198" cy="197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000504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К жанру сатирической комедии нравов близка «Своя семья, или замужняя невеста»( 1817 год , совместно с А.А. Шаховским).  А также комедия «Студент» (1817, совместно с П.А. </a:t>
            </a:r>
            <a:r>
              <a:rPr lang="ru-RU" sz="2800" dirty="0" err="1" smtClean="0"/>
              <a:t>Катениным</a:t>
            </a:r>
            <a:r>
              <a:rPr lang="ru-RU" sz="2800" dirty="0"/>
              <a:t>)</a:t>
            </a:r>
          </a:p>
        </p:txBody>
      </p:sp>
      <p:sp>
        <p:nvSpPr>
          <p:cNvPr id="17410" name="AutoShape 2" descr="Картинка 2 из 1337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5814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43636" y="314324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П.А. </a:t>
            </a:r>
            <a:r>
              <a:rPr lang="ru-RU" sz="2400" b="1" dirty="0" err="1" smtClean="0"/>
              <a:t>Катенин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14324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А.А. </a:t>
            </a:r>
            <a:r>
              <a:rPr lang="ru-RU" sz="2400" b="1" dirty="0" err="1" smtClean="0"/>
              <a:t>Шаховский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314324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А.С. Грибоедов</a:t>
            </a:r>
            <a:endParaRPr lang="ru-RU" sz="2400" b="1" dirty="0"/>
          </a:p>
        </p:txBody>
      </p:sp>
      <p:pic>
        <p:nvPicPr>
          <p:cNvPr id="9" name="Рисунок 8" descr="22660-0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42852"/>
            <a:ext cx="2262191" cy="3057014"/>
          </a:xfrm>
          <a:prstGeom prst="rect">
            <a:avLst/>
          </a:prstGeom>
        </p:spPr>
      </p:pic>
      <p:pic>
        <p:nvPicPr>
          <p:cNvPr id="10" name="Рисунок 9" descr="320_321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7" y="142852"/>
            <a:ext cx="2286016" cy="3071834"/>
          </a:xfrm>
          <a:prstGeom prst="rect">
            <a:avLst/>
          </a:prstGeom>
        </p:spPr>
      </p:pic>
      <p:pic>
        <p:nvPicPr>
          <p:cNvPr id="11" name="Рисунок 10" descr="image062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42852"/>
            <a:ext cx="2428892" cy="3070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Персия и Грузия (1818-1823)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3500438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200" dirty="0" smtClean="0"/>
              <a:t>Пребывание Грибоедова в Петербурге оборвалось неожиданно и трагически: 12 ноября 1817 произошла дуэль из -за актрисы А.И. Истоминой между приятелями  Грибоедова, </a:t>
            </a:r>
          </a:p>
          <a:p>
            <a:r>
              <a:rPr lang="ru-RU" sz="2200" dirty="0" smtClean="0"/>
              <a:t>А.П. </a:t>
            </a:r>
            <a:r>
              <a:rPr lang="ru-RU" sz="2200" dirty="0" err="1" smtClean="0"/>
              <a:t>Завадовским</a:t>
            </a:r>
            <a:r>
              <a:rPr lang="ru-RU" sz="2200" dirty="0" smtClean="0"/>
              <a:t>  и В.В. Шереметевым ( так называемая «дуэль четверых»: согласно условиям , должны были стреляться и секунданты - Грибоедов и А.И. Якубович).Шереметев был смертельно ранен, в ходе продолжения поединка на Кавказе </a:t>
            </a:r>
          </a:p>
          <a:p>
            <a:r>
              <a:rPr lang="ru-RU" sz="2200" dirty="0" smtClean="0"/>
              <a:t>(23 октября 1818 года) Грибоедов был ранен Якубовичем в руку.</a:t>
            </a:r>
            <a:endParaRPr lang="ru-RU" sz="2200" dirty="0"/>
          </a:p>
        </p:txBody>
      </p:sp>
      <p:pic>
        <p:nvPicPr>
          <p:cNvPr id="8" name="Рисунок 7" descr="120987631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857232"/>
            <a:ext cx="3524275" cy="2643206"/>
          </a:xfrm>
          <a:prstGeom prst="rect">
            <a:avLst/>
          </a:prstGeom>
        </p:spPr>
      </p:pic>
      <p:pic>
        <p:nvPicPr>
          <p:cNvPr id="9" name="Рисунок 8" descr="0_1aa32_ffec34e6_XL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857232"/>
            <a:ext cx="343140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Пребывание Грибоедова в столице сделалось невыносимым. Он решает круто изменить жизнь: принимает место посла русской дипломатической миссии в Персии («почётной ссылки»,по словам Грибоедова).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28 августа 1818 года покидает Петербург и 4 года (1818-1822) находится при русско-персидской миссии в Тавризе, где много сил им было отдано для  </a:t>
            </a:r>
            <a:r>
              <a:rPr lang="ru-RU" sz="2000" dirty="0" err="1" smtClean="0"/>
              <a:t>вызволения</a:t>
            </a:r>
            <a:r>
              <a:rPr lang="ru-RU" sz="2000" dirty="0" smtClean="0"/>
              <a:t>  русских пленных, захваченных в ходе войны с Персией.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В феврале 1822 года был отозван из Персии в штат  </a:t>
            </a:r>
            <a:r>
              <a:rPr lang="ru-RU" sz="2000" dirty="0" err="1" smtClean="0"/>
              <a:t>главноуправляющего</a:t>
            </a:r>
            <a:r>
              <a:rPr lang="ru-RU" sz="2000" dirty="0" smtClean="0"/>
              <a:t> Грузией генерала А.П. Ермолова, который располагался в Тифлисе (ныне Тбилиси).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</a:t>
            </a:r>
          </a:p>
        </p:txBody>
      </p:sp>
      <p:pic>
        <p:nvPicPr>
          <p:cNvPr id="3" name="Рисунок 2" descr="cab7316ed6af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3571900" cy="2676544"/>
          </a:xfrm>
          <a:prstGeom prst="rect">
            <a:avLst/>
          </a:prstGeom>
        </p:spPr>
      </p:pic>
      <p:pic>
        <p:nvPicPr>
          <p:cNvPr id="4" name="Рисунок 3" descr="bakubin028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428604"/>
            <a:ext cx="371477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В период пребывания в Персии активно занимается поэтическим творчеством: пишет восточную поэму «Странник», стихотворение «Давид», начинает драму «Юность вещего»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 Центральным его произведением  в это время стала комедия «Горе от ума»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В марте 1823 года выехал из Тифлиса в длительный отпуск , не ведая что возвратится сюда лишь в 1825 году.</a:t>
            </a:r>
            <a:endParaRPr lang="ru-RU" sz="2400" dirty="0"/>
          </a:p>
        </p:txBody>
      </p:sp>
      <p:pic>
        <p:nvPicPr>
          <p:cNvPr id="3" name="Рисунок 2" descr="21322798_Tbil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357562"/>
            <a:ext cx="4095779" cy="2857520"/>
          </a:xfrm>
          <a:prstGeom prst="rect">
            <a:avLst/>
          </a:prstGeom>
        </p:spPr>
      </p:pic>
      <p:pic>
        <p:nvPicPr>
          <p:cNvPr id="4" name="Рисунок 3" descr="55962132_1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357562"/>
            <a:ext cx="381002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42852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Москва и Петербург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642918"/>
            <a:ext cx="6143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Возвращение с Востока  открыло </a:t>
            </a:r>
            <a:r>
              <a:rPr lang="ru-RU" sz="2000" dirty="0" err="1" smtClean="0"/>
              <a:t>Грибоедову</a:t>
            </a:r>
            <a:r>
              <a:rPr lang="ru-RU" sz="2000" dirty="0" smtClean="0"/>
              <a:t> новые возможности литературного общения и творчества. Он привёз с Кавказа первые два акта «Горя от ума». В июле 1823 года драматург уезжает из Москвы на два месяца в имение С.Н. Бегичева, где заканчивает третье и четвёртое действия комедии. Расширяются литературные связи Грибоедова:  в Москве он знакомится с П.А. Вяземским, </a:t>
            </a:r>
          </a:p>
          <a:p>
            <a:r>
              <a:rPr lang="ru-RU" sz="2000" dirty="0" smtClean="0"/>
              <a:t>В.Ф. Одоевским, композитором Ф.Н. Верстовским.  Осенью  1823 года Грибоедов совместно с П.А. Вяземским пишет оперу-водевиль  «Кто брат, кто сестра, или Обман за обманом»; произведения Грибоедова печатаются в альманахе В.Ф. Одоевского и В.К. Кюхельбекера «Мнемозина». Литературная известность Грибоедова крепнет и в Петербурге, куда он переезжает в мае 1824 года. Дни, проведённые в столице, укрепляют прежние связи Грибоедова -драматурга  в театральных кругах.</a:t>
            </a:r>
            <a:endParaRPr lang="ru-RU" sz="2000" dirty="0"/>
          </a:p>
        </p:txBody>
      </p:sp>
      <p:pic>
        <p:nvPicPr>
          <p:cNvPr id="4" name="Рисунок 3" descr="nb3895-6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2428892" cy="3714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857628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Срок отпуска Грибоедова заканчивался к началу 1825 года. Ощущение бессмысленности дальнейшего пребывания в столице тоже становилась всё яснее, и летом 1825 года Грибоедов вновь в путешествии: отправляется через Москву и Крым к месту прежней службы на Кавказе.</a:t>
            </a:r>
            <a:endParaRPr lang="ru-RU" sz="2800" dirty="0"/>
          </a:p>
        </p:txBody>
      </p:sp>
      <p:pic>
        <p:nvPicPr>
          <p:cNvPr id="3" name="Рисунок 2" descr="29106-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4429156" cy="3301734"/>
          </a:xfrm>
          <a:prstGeom prst="rect">
            <a:avLst/>
          </a:prstGeom>
        </p:spPr>
      </p:pic>
      <p:sp>
        <p:nvSpPr>
          <p:cNvPr id="12290" name="AutoShape 2" descr="кавказ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Грибоедов и декабристы</a:t>
            </a:r>
          </a:p>
          <a:p>
            <a:pPr algn="ctr"/>
            <a:r>
              <a:rPr lang="ru-RU" sz="2800" b="1" dirty="0" smtClean="0"/>
              <a:t> Следствие  по делу о 14 декабря 1825 в  жизни Грибоедова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5762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1900" dirty="0" smtClean="0"/>
              <a:t>Начиная с учения в  Университетском благородном пансионе и в самом Московском университете Грибоедов близко общается со многими молодыми людьми, ставшими  впоследствии  декабристами . Исследователи насчитали около 25 имён: будущий участник союза спасения и Союза благоденствия Иван Григорьевич </a:t>
            </a:r>
            <a:r>
              <a:rPr lang="ru-RU" sz="1900" dirty="0" err="1" smtClean="0"/>
              <a:t>Бурцов</a:t>
            </a:r>
            <a:r>
              <a:rPr lang="ru-RU" sz="1900" dirty="0" smtClean="0"/>
              <a:t>,  Пётр Григорьевич Каховский, Павел Петрович Каверин,  </a:t>
            </a:r>
            <a:r>
              <a:rPr lang="ru-RU" sz="1900" dirty="0" err="1" smtClean="0"/>
              <a:t>Артамон</a:t>
            </a:r>
            <a:r>
              <a:rPr lang="ru-RU" sz="1900" dirty="0" smtClean="0"/>
              <a:t> Захарович Муравьёв, Никита Муравьёв - будущий автор декабристской конституции, Владимир Федосеевич Раевский… Близкими приятелями были позднее пострадавшие за симпатии к декабристам братья Чаадаевы, Пётр и Михаил.</a:t>
            </a:r>
            <a:endParaRPr lang="ru-RU" sz="1900" dirty="0"/>
          </a:p>
        </p:txBody>
      </p:sp>
      <p:pic>
        <p:nvPicPr>
          <p:cNvPr id="4" name="Рисунок 3" descr="Timm_decembrists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428736"/>
            <a:ext cx="3786214" cy="24610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4331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Среди первых петербургских декабристских организаций была масонская ложа Соединённых друзей (1815), в которую вошёл и Грибоедов. Среди братьев ложи - будущие декабристы: С.Г. Волконский, С.П. Трубецкой,        П.И. Пестель и другие.</a:t>
            </a:r>
          </a:p>
          <a:p>
            <a:r>
              <a:rPr lang="ru-RU" sz="2400" dirty="0" smtClean="0"/>
              <a:t>	По  словам Пушкина,«мятежная наука, броженье молодых умов» никого не оставляли равнодушным.</a:t>
            </a:r>
            <a:endParaRPr lang="ru-RU" sz="2400" dirty="0"/>
          </a:p>
        </p:txBody>
      </p:sp>
      <p:pic>
        <p:nvPicPr>
          <p:cNvPr id="4" name="Рисунок 3" descr="Dekabristy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42852"/>
            <a:ext cx="5214974" cy="35529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2913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600" dirty="0" smtClean="0"/>
              <a:t>В годы пребывания на Кавказе Грибоедов вновь оказался в центре формирования либеральных идей: генерал Ермолов считался вольнодумцем, также здесь служили многие будущие декабристы - А.И Якубович, </a:t>
            </a:r>
          </a:p>
          <a:p>
            <a:pPr algn="just"/>
            <a:r>
              <a:rPr lang="ru-RU" sz="2600" dirty="0" smtClean="0"/>
              <a:t>В.К. Кюхельбекер</a:t>
            </a:r>
            <a:endParaRPr lang="ru-R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364331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Генерал Ермолов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3643314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В.К. Кюхельбекер</a:t>
            </a:r>
            <a:endParaRPr lang="ru-RU" sz="2400" b="1" dirty="0"/>
          </a:p>
        </p:txBody>
      </p:sp>
      <p:pic>
        <p:nvPicPr>
          <p:cNvPr id="5" name="Рисунок 4" descr="523px-Alexei-jermolov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85728"/>
            <a:ext cx="2806833" cy="3214710"/>
          </a:xfrm>
          <a:prstGeom prst="rect">
            <a:avLst/>
          </a:prstGeom>
        </p:spPr>
      </p:pic>
      <p:pic>
        <p:nvPicPr>
          <p:cNvPr id="6" name="Рисунок 5" descr="0042-023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28"/>
            <a:ext cx="2298006" cy="3199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1214422"/>
            <a:ext cx="57150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Ум и дела твои бессмертны в памяти русских, но для чего пережила тебя любовь моя…</a:t>
            </a:r>
          </a:p>
          <a:p>
            <a:endParaRPr lang="ru-RU" sz="2800" i="1" dirty="0" smtClean="0"/>
          </a:p>
          <a:p>
            <a:r>
              <a:rPr lang="ru-RU" dirty="0" smtClean="0"/>
              <a:t>                                       </a:t>
            </a:r>
            <a:r>
              <a:rPr lang="ru-RU" sz="2000" b="1" dirty="0" smtClean="0"/>
              <a:t>Н.А. Грибоедова (Чавчавадзе)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286256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Мне не случалось в жизни…видеть человека, который бы так пламенно, так страстно любил Отечество, как Грибоедов любил Россию.</a:t>
            </a:r>
          </a:p>
          <a:p>
            <a:endParaRPr lang="ru-RU" sz="2400" i="1" dirty="0" smtClean="0"/>
          </a:p>
          <a:p>
            <a:r>
              <a:rPr lang="ru-RU" sz="2400" i="1" dirty="0"/>
              <a:t> </a:t>
            </a:r>
            <a:r>
              <a:rPr lang="ru-RU" sz="2400" i="1" dirty="0" smtClean="0"/>
              <a:t>    </a:t>
            </a:r>
            <a:r>
              <a:rPr lang="ru-RU" sz="2000" b="1" dirty="0" smtClean="0"/>
              <a:t>Из воспоминания современника Грибоедова</a:t>
            </a:r>
            <a:endParaRPr lang="ru-RU" sz="2000" b="1" dirty="0"/>
          </a:p>
        </p:txBody>
      </p:sp>
      <p:pic>
        <p:nvPicPr>
          <p:cNvPr id="5" name="Рисунок 4" descr="Нино Чавчавадзе. Жена Грибоедова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3714752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Нина Чавчавадзе.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Жена поэта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00504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</a:p>
          <a:p>
            <a:pPr algn="just"/>
            <a:r>
              <a:rPr lang="ru-RU" sz="2200" dirty="0" smtClean="0"/>
              <a:t>Общением с К.Ф. Рылеевым, А.А. Бестужевым, родственником и другом А.И. Одоевским было наполнено и второе пребывание драматурга  в Петербурге в 1824-1825 годах. «Горе от ума» переписывалось под диктовку на квартире у Одоевского; комедия вызвала восторг Бестужева; уже тогда бывший декабристом И.И. </a:t>
            </a:r>
            <a:r>
              <a:rPr lang="ru-RU" sz="2200" dirty="0" err="1" smtClean="0"/>
              <a:t>Пущин</a:t>
            </a:r>
            <a:r>
              <a:rPr lang="ru-RU" sz="2200" dirty="0" smtClean="0"/>
              <a:t> отвёз её в Михайловское в подарок Пушкину.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335756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К.Ф. Рылеев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335756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А.А. Бестужев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3357562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А.И. Одоевский </a:t>
            </a:r>
            <a:endParaRPr lang="ru-RU" sz="2400" b="1" dirty="0"/>
          </a:p>
        </p:txBody>
      </p:sp>
      <p:pic>
        <p:nvPicPr>
          <p:cNvPr id="6" name="Рисунок 5" descr="Page_2010-15-04-16-56-3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2090928" cy="3151632"/>
          </a:xfrm>
          <a:prstGeom prst="rect">
            <a:avLst/>
          </a:prstGeom>
        </p:spPr>
      </p:pic>
      <p:pic>
        <p:nvPicPr>
          <p:cNvPr id="7" name="Рисунок 6" descr="bestuzhev-mar_2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14290"/>
            <a:ext cx="2166941" cy="3138969"/>
          </a:xfrm>
          <a:prstGeom prst="rect">
            <a:avLst/>
          </a:prstGeom>
        </p:spPr>
      </p:pic>
      <p:pic>
        <p:nvPicPr>
          <p:cNvPr id="8" name="Рисунок 7" descr="m_26264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14290"/>
            <a:ext cx="2731789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642918"/>
            <a:ext cx="60721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Исследователи спорят о том, насколько близок или далёк был Грибоедов к декабристскому движению. Следственной комиссией на основании показаний С.П. Трубецкого был отдан приказ об аресте Грибоедова, который находился в это время в Тифлисе. 22 января 1826 года приказ был доставлен к Ермолову; друзья Грибоедова сумели изъять и уничтожить все </a:t>
            </a:r>
            <a:r>
              <a:rPr lang="ru-RU" sz="2000" dirty="0" err="1"/>
              <a:t>г</a:t>
            </a:r>
            <a:r>
              <a:rPr lang="ru-RU" sz="2000" dirty="0" err="1" smtClean="0"/>
              <a:t>рибоедовские</a:t>
            </a:r>
            <a:r>
              <a:rPr lang="ru-RU" sz="2000" dirty="0" smtClean="0"/>
              <a:t> бумаги , кроме тетради с «Горем от ума»</a:t>
            </a:r>
          </a:p>
          <a:p>
            <a:pPr algn="just"/>
            <a:r>
              <a:rPr lang="ru-RU" sz="2000" dirty="0" smtClean="0"/>
              <a:t>	11 февраля 1826  года Грибоедов был доставлен в Петербург на гауптвахту Главного штаба, где провёл около 4 месяцев.</a:t>
            </a:r>
          </a:p>
          <a:p>
            <a:pPr algn="just"/>
            <a:r>
              <a:rPr lang="ru-RU" sz="2000" dirty="0" smtClean="0"/>
              <a:t>	Он написал довольно резкое письмо Николаю 1, в котором требовал свободы или осуждения, 25 февраля поэт был оправдан Следственной комиссией, а 14 июня выпущен с «очистительным аттестатом».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85776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С.П. Трубецкой</a:t>
            </a:r>
            <a:endParaRPr lang="ru-RU" sz="2400" b="1" dirty="0"/>
          </a:p>
        </p:txBody>
      </p:sp>
      <p:pic>
        <p:nvPicPr>
          <p:cNvPr id="4" name="Рисунок 3" descr="sptrubeckoy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276544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Верность Грибоедова друзьям своей молодости ярко проявилась уже после 14 декабря по отношению к двоюродному брату, декабристу А.И. Одоевскому. К нему обращено одно из наиболее проникновенных лирических произведений:</a:t>
            </a:r>
          </a:p>
          <a:p>
            <a:r>
              <a:rPr lang="ru-RU" sz="2400" dirty="0" smtClean="0"/>
              <a:t> </a:t>
            </a:r>
          </a:p>
          <a:p>
            <a:pPr algn="ctr"/>
            <a:r>
              <a:rPr lang="ru-RU" sz="2800" b="1" i="1" dirty="0" smtClean="0"/>
              <a:t>Я дружбу пел….Когда струнам касался,</a:t>
            </a:r>
          </a:p>
          <a:p>
            <a:pPr algn="ctr"/>
            <a:r>
              <a:rPr lang="ru-RU" sz="2800" b="1" i="1" dirty="0" smtClean="0"/>
              <a:t>Твой гений над главой моей парил;</a:t>
            </a:r>
          </a:p>
          <a:p>
            <a:pPr algn="ctr"/>
            <a:r>
              <a:rPr lang="ru-RU" sz="2800" b="1" i="1" dirty="0" smtClean="0"/>
              <a:t>В стихах моих, в душе тебя любил,</a:t>
            </a:r>
          </a:p>
          <a:p>
            <a:pPr algn="ctr"/>
            <a:r>
              <a:rPr lang="ru-RU" sz="2800" b="1" i="1" dirty="0" smtClean="0"/>
              <a:t>И призывал, и о тебе терзался!.</a:t>
            </a:r>
          </a:p>
          <a:p>
            <a:pPr algn="ctr"/>
            <a:r>
              <a:rPr lang="ru-RU" sz="2800" b="1" i="1" dirty="0" smtClean="0"/>
              <a:t>О мой Творец! Едва расцветший век</a:t>
            </a:r>
          </a:p>
          <a:p>
            <a:pPr algn="ctr"/>
            <a:r>
              <a:rPr lang="ru-RU" sz="2800" b="1" i="1" dirty="0" smtClean="0"/>
              <a:t>Ужели ты безжалостно пресек?</a:t>
            </a:r>
          </a:p>
          <a:p>
            <a:pPr algn="ctr"/>
            <a:r>
              <a:rPr lang="ru-RU" sz="2800" b="1" i="1" dirty="0" smtClean="0"/>
              <a:t>Допустишь ли,  чтобы его могила</a:t>
            </a:r>
          </a:p>
          <a:p>
            <a:pPr algn="ctr"/>
            <a:r>
              <a:rPr lang="ru-RU" sz="2800" b="1" i="1" dirty="0" smtClean="0"/>
              <a:t>Живого от любви моей закрыла.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Последние годы жизни </a:t>
            </a:r>
          </a:p>
          <a:p>
            <a:pPr algn="ctr"/>
            <a:r>
              <a:rPr lang="ru-RU" sz="3200" b="1" dirty="0" smtClean="0"/>
              <a:t>         (1826-1829)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25689"/>
            <a:ext cx="564357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1900" dirty="0" smtClean="0"/>
              <a:t>Оправданный Следственной комиссией Грибоедов вновь отправляется к месту службы в Тифлис,  где в это время начинается война между России и Персией. Знаток Востока и дипломат, Грибоедов много сделал для подписания 10 февраля 1828 года в местечке </a:t>
            </a:r>
            <a:r>
              <a:rPr lang="ru-RU" sz="1900" dirty="0" err="1" smtClean="0"/>
              <a:t>Туркманчай</a:t>
            </a:r>
            <a:r>
              <a:rPr lang="ru-RU" sz="1900" dirty="0" smtClean="0"/>
              <a:t>  мирного договора, который был  очень выгоден для России.</a:t>
            </a:r>
          </a:p>
          <a:p>
            <a:pPr algn="just"/>
            <a:r>
              <a:rPr lang="ru-RU" sz="1900" dirty="0" smtClean="0"/>
              <a:t>	14 марта 1828 года поэт вновь приезжает в столицу, где получает чин статского советника, орден Святой Анны 2 степени с алмазами, медаль, денежное вознаграждение … Казалось бы,  триумф, однако душа Грибоедова была не спокойна. Он мечтает об отставке, о литературном творчестве. Мотивы вольности и романтизма звучат в стихотворениях «Освобождённый», «Луг шелковый, мирный лес!...»</a:t>
            </a:r>
            <a:endParaRPr lang="ru-RU" sz="1900" dirty="0"/>
          </a:p>
        </p:txBody>
      </p:sp>
      <p:pic>
        <p:nvPicPr>
          <p:cNvPr id="5" name="Рисунок 4" descr="00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571612"/>
            <a:ext cx="318135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5009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С особой силой  - в стихотворении «Прости Отечество», претворявшем  </a:t>
            </a:r>
            <a:r>
              <a:rPr lang="ru-RU" sz="2400" dirty="0" err="1" smtClean="0"/>
              <a:t>Лермонтовскую</a:t>
            </a:r>
            <a:r>
              <a:rPr lang="ru-RU" sz="2400" dirty="0" smtClean="0"/>
              <a:t> «Думу»:</a:t>
            </a:r>
          </a:p>
          <a:p>
            <a:r>
              <a:rPr lang="ru-RU" dirty="0" smtClean="0"/>
              <a:t> </a:t>
            </a:r>
          </a:p>
          <a:p>
            <a:pPr algn="ctr"/>
            <a:r>
              <a:rPr lang="ru-RU" sz="2800" b="1" i="1" dirty="0" smtClean="0"/>
              <a:t>Премудрость! Вот урок её:</a:t>
            </a:r>
          </a:p>
          <a:p>
            <a:pPr algn="ctr"/>
            <a:r>
              <a:rPr lang="ru-RU" sz="2800" b="1" i="1" dirty="0" smtClean="0"/>
              <a:t>Чужих законов несть ярмо,</a:t>
            </a:r>
          </a:p>
          <a:p>
            <a:pPr algn="ctr"/>
            <a:r>
              <a:rPr lang="ru-RU" sz="2800" b="1" i="1" dirty="0" smtClean="0"/>
              <a:t>Свободу схоронить в могилу </a:t>
            </a:r>
          </a:p>
          <a:p>
            <a:pPr algn="ctr"/>
            <a:r>
              <a:rPr lang="ru-RU" sz="2800" b="1" i="1" dirty="0" smtClean="0"/>
              <a:t>И веру в собственную силу,</a:t>
            </a:r>
          </a:p>
          <a:p>
            <a:pPr algn="ctr"/>
            <a:r>
              <a:rPr lang="ru-RU" sz="2800" b="1" i="1" dirty="0" smtClean="0"/>
              <a:t>В отвагу, дружбу, честь, любовь!!!-</a:t>
            </a:r>
          </a:p>
          <a:p>
            <a:pPr algn="ctr"/>
            <a:r>
              <a:rPr lang="ru-RU" sz="2800" b="1" i="1" dirty="0" smtClean="0"/>
              <a:t>Займёмся былью стародавней,</a:t>
            </a:r>
          </a:p>
          <a:p>
            <a:pPr algn="ctr"/>
            <a:r>
              <a:rPr lang="ru-RU" sz="2800" b="1" i="1" dirty="0" smtClean="0"/>
              <a:t>Как люди весело шли в бой,</a:t>
            </a:r>
          </a:p>
          <a:p>
            <a:pPr algn="ctr"/>
            <a:r>
              <a:rPr lang="ru-RU" sz="2800" b="1" i="1" dirty="0" smtClean="0"/>
              <a:t>Когда пленяло их собой</a:t>
            </a:r>
          </a:p>
          <a:p>
            <a:pPr algn="ctr"/>
            <a:r>
              <a:rPr lang="ru-RU" sz="2800" b="1" i="1" dirty="0" smtClean="0"/>
              <a:t>Что так обманчиво и славно!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72348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В это  время Грибоедовым  была задумана историческая трагедия «</a:t>
            </a:r>
            <a:r>
              <a:rPr lang="en-US" sz="2000" dirty="0" smtClean="0"/>
              <a:t>1812</a:t>
            </a:r>
            <a:r>
              <a:rPr lang="ru-RU" sz="2000" dirty="0" smtClean="0"/>
              <a:t>», написана  трагедия «Грузинская ночь», романтическая трагедия «</a:t>
            </a:r>
            <a:r>
              <a:rPr lang="ru-RU" sz="2000" dirty="0" err="1" smtClean="0"/>
              <a:t>Родамист</a:t>
            </a:r>
            <a:r>
              <a:rPr lang="ru-RU" sz="2000" dirty="0" smtClean="0"/>
              <a:t> и </a:t>
            </a:r>
            <a:r>
              <a:rPr lang="ru-RU" sz="2000" dirty="0" err="1" smtClean="0"/>
              <a:t>Зенобия</a:t>
            </a:r>
            <a:r>
              <a:rPr lang="ru-RU" sz="2000" dirty="0" smtClean="0"/>
              <a:t>», которая рассказывала трагическую историю любви и верности юных героев в античные времена на Востоке</a:t>
            </a:r>
          </a:p>
          <a:p>
            <a:pPr algn="just"/>
            <a:r>
              <a:rPr lang="ru-RU" sz="2000" dirty="0" smtClean="0"/>
              <a:t>	25 апреля 1828 года Грибоедов был назначен министром – резидентом (послом) в Персию.</a:t>
            </a:r>
          </a:p>
          <a:p>
            <a:pPr algn="just"/>
            <a:r>
              <a:rPr lang="ru-RU" sz="2000" dirty="0" smtClean="0"/>
              <a:t>	По словам  И.Н. Муравьёва-Карского , «…он заменял там  своим лицом двадцатитысячную русскую армию».  6 июня 1828 года он покинул Петербург, куда ему уже не суждено было вернуться. Все, кто видел его, говорили о «чрезвычайной мрачности» (С.Н. Бегичев) , «странных предчувствиях» (А.С. Пушкин). «Нас там непременно всех прирежут», - сказал Грибоедов. </a:t>
            </a:r>
          </a:p>
          <a:p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4" name="Рисунок 3" descr="Александр Сергеевич Грибоедов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28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амятник Грибоедову А.С.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87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300" dirty="0" smtClean="0"/>
              <a:t>На пути к месту назначения он остановился в Тифлисе; здесь он обвенчался с Ниной Чавчавадзе, юной дочерью грузинского поэта Александра Чавчавадзе, которую он знал и любил ещё ребёнком. Она, «сестра, жена и дочь» для него, стала последним счастьем поэта.</a:t>
            </a:r>
          </a:p>
          <a:p>
            <a:pPr algn="just"/>
            <a:r>
              <a:rPr lang="ru-RU" sz="2300" dirty="0"/>
              <a:t> </a:t>
            </a:r>
            <a:r>
              <a:rPr lang="ru-RU" sz="2300" dirty="0" smtClean="0"/>
              <a:t> 9 сентября он с женой и  её матерью отправился в Персию,  Оставил их в спокойном </a:t>
            </a:r>
            <a:r>
              <a:rPr lang="ru-RU" sz="2300" dirty="0" err="1" smtClean="0"/>
              <a:t>Тавризе</a:t>
            </a:r>
            <a:r>
              <a:rPr lang="ru-RU" sz="2300" dirty="0" smtClean="0"/>
              <a:t>, сам последовал в Тегеран, где ему суждено было прожить около месяца.</a:t>
            </a:r>
            <a:endParaRPr lang="ru-RU" sz="2300" dirty="0"/>
          </a:p>
        </p:txBody>
      </p:sp>
      <p:pic>
        <p:nvPicPr>
          <p:cNvPr id="3" name="Рисунок 2" descr="s640x48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2420244" cy="3357563"/>
          </a:xfrm>
          <a:prstGeom prst="rect">
            <a:avLst/>
          </a:prstGeom>
        </p:spPr>
      </p:pic>
      <p:pic>
        <p:nvPicPr>
          <p:cNvPr id="4" name="Рисунок 3" descr="62459060_1281250203_33747708_Nina_chavchavadze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235031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30 января 1829 года разъярённая толпа фанатиков ворвалась во двор русского посольства и зверски убила всех.</a:t>
            </a:r>
          </a:p>
          <a:p>
            <a:r>
              <a:rPr lang="ru-RU" sz="2000" dirty="0" smtClean="0"/>
              <a:t> 	Через неделю после резни тело Грибоедова было найдено и отправлено в Россию.</a:t>
            </a:r>
          </a:p>
          <a:p>
            <a:r>
              <a:rPr lang="ru-RU" sz="2000" dirty="0" smtClean="0"/>
              <a:t>	По странной власти судьбы повозка с гробом  тела Грибоедова была случайно встречена в Грузии  Пушкиным, путешествовавшим в это время по Кавказу , именно ему суждено  было  произнести последние слова о своём великом современнике:</a:t>
            </a:r>
          </a:p>
          <a:p>
            <a:r>
              <a:rPr lang="ru-RU" sz="2300" b="1" i="1" dirty="0" smtClean="0"/>
              <a:t>«… Как жаль, что Грибоедов не оставил своих записок! Написать его биографию было бы делом его друзей; но замечательные люди исчезают у нас, не оставляя по себе  следов. Мы ленивы и не любопытны…» </a:t>
            </a:r>
            <a:r>
              <a:rPr lang="ru-RU" sz="2000" dirty="0" smtClean="0"/>
              <a:t>(«Путешествие в Арзрум»)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8652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Пушкин встречает арбу с телом </a:t>
            </a:r>
            <a:r>
              <a:rPr lang="ru-RU" sz="2400" b="1" dirty="0" err="1" smtClean="0"/>
              <a:t>Грибоедова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51360917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000504"/>
            <a:ext cx="4214842" cy="237174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8034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700" dirty="0" smtClean="0"/>
              <a:t>Грибоедов был похоронен 17 июля 1829 года в Тифлисе,  по завещанию поэта в монастыре святого Давида; на памятнике была высечена эпитафия , написанная его женой : </a:t>
            </a:r>
          </a:p>
          <a:p>
            <a:pPr algn="just"/>
            <a:r>
              <a:rPr lang="ru-RU" sz="2700" dirty="0"/>
              <a:t> </a:t>
            </a:r>
            <a:r>
              <a:rPr lang="ru-RU" sz="2700" dirty="0" smtClean="0"/>
              <a:t> «Ум и дела твои бессмертны в памяти русских, но для чего пережила тебя любовь моя…»</a:t>
            </a:r>
          </a:p>
          <a:p>
            <a:endParaRPr lang="ru-RU" sz="2800" dirty="0"/>
          </a:p>
        </p:txBody>
      </p:sp>
      <p:pic>
        <p:nvPicPr>
          <p:cNvPr id="3" name="Рисунок 2" descr="800px-Mogila_Griboed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52"/>
            <a:ext cx="7239051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357166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Детство и юность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4000504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А.С. Грибоедов родился 4 января 1795 (по другим данным-1790года) в Москве, в семье Сергея Ивановича и Настасьи Фёдоровны </a:t>
            </a:r>
            <a:r>
              <a:rPr lang="ru-RU" sz="2400" dirty="0" err="1" smtClean="0"/>
              <a:t>Грибоедовых</a:t>
            </a:r>
            <a:r>
              <a:rPr lang="ru-RU" sz="2400" dirty="0" smtClean="0"/>
              <a:t>, не слишком зажиточных дворян. Род  Грибоедовых  был достаточно древним: имена предков писателя встречаются на станицах истории России с 16 века.</a:t>
            </a:r>
            <a:endParaRPr lang="ru-RU" sz="2400" dirty="0"/>
          </a:p>
        </p:txBody>
      </p:sp>
      <p:pic>
        <p:nvPicPr>
          <p:cNvPr id="6" name="Рисунок 5" descr="Грибоедов А.С. в молодости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42984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исатель Грибоедов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142984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876"/>
            <a:ext cx="8786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300" dirty="0" smtClean="0"/>
              <a:t>О детстве Грибоедова сохранилось не много воспоминаний. Первоначальное образование получил в родительском доме. По-видимому ,в 1803 году учился в Московском университетском благородном пансионе - одном из лучших дворянских заведений той поры. Он был призван подготавливать юношей к поступлению в университет, но главное - готовить будущих граждан в выполнению долга перед Отечеством, развивать ум, «воспитывать сердце»</a:t>
            </a:r>
            <a:endParaRPr lang="ru-RU" sz="2300" dirty="0"/>
          </a:p>
        </p:txBody>
      </p:sp>
      <p:pic>
        <p:nvPicPr>
          <p:cNvPr id="3" name="Рисунок 2" descr="andreev1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4290"/>
            <a:ext cx="5214974" cy="342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4500570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Воспитанники пансиона издавали собственные литературные журналы, сборники, играли на сцене  «настоящего театра». Всё это приносило свои плоды: из стен благородного пансиона вышли В.А.Жуковский, братья Андрей и Александр Тургеневы, В.Ф. Одоевский.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364331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В.А.</a:t>
            </a:r>
          </a:p>
          <a:p>
            <a:pPr algn="ctr"/>
            <a:r>
              <a:rPr lang="ru-RU" sz="2400" b="1" dirty="0" smtClean="0"/>
              <a:t>Жуковский</a:t>
            </a:r>
            <a:endParaRPr lang="ru-RU" sz="2400" b="1" dirty="0"/>
          </a:p>
        </p:txBody>
      </p:sp>
      <p:pic>
        <p:nvPicPr>
          <p:cNvPr id="6" name="Рисунок 5" descr="zhukovsky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2333772" cy="2694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286380" y="364331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В.Ф. Одоевский</a:t>
            </a:r>
            <a:endParaRPr lang="ru-RU" sz="2400" b="1" dirty="0"/>
          </a:p>
        </p:txBody>
      </p:sp>
      <p:pic>
        <p:nvPicPr>
          <p:cNvPr id="8" name="Рисунок 7" descr="46637474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571480"/>
            <a:ext cx="2464611" cy="2857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30 января 1806 года Грибоедов поступил на словесное отделение Московского  университета ( в зависимости от разных версий года рождения писателя - в 11 или 13 лет); в то время возраст поступающих не оговаривался, и всё же столь раннее начало обучения свидетельствовало о его больших способностях и ещё –о мистической закономерности в судьбах людей его поколения – быстроте, с которой обречены были они пронестись по земле.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65338"/>
            <a:ext cx="4000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…в одной невероятной скачке</a:t>
            </a:r>
          </a:p>
          <a:p>
            <a:r>
              <a:rPr lang="ru-RU" sz="2000" i="1" dirty="0" smtClean="0"/>
              <a:t>Вы прожили свой краткий век …</a:t>
            </a:r>
          </a:p>
          <a:p>
            <a:pPr algn="r"/>
            <a:r>
              <a:rPr lang="ru-RU" sz="2000" i="1" dirty="0" smtClean="0"/>
              <a:t>                                                                               </a:t>
            </a:r>
            <a:r>
              <a:rPr lang="ru-RU" b="1" dirty="0" smtClean="0"/>
              <a:t>Марина Цветаева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2428868"/>
            <a:ext cx="435768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Люди, родившиеся в России приблизительно между 1785 и 1815 годами, развивались необычайно  рано, проходили свой жизненный путь с быстротой, которую объяснить  отчасти даже и затруднительно.</a:t>
            </a:r>
          </a:p>
          <a:p>
            <a:endParaRPr lang="ru-RU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</a:t>
            </a:r>
            <a:r>
              <a:rPr lang="ru-RU" b="1" dirty="0" smtClean="0"/>
              <a:t>Владислав Ходасевич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514351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Марина Цветаева</a:t>
            </a:r>
            <a:endParaRPr lang="ru-RU" dirty="0"/>
          </a:p>
        </p:txBody>
      </p:sp>
      <p:pic>
        <p:nvPicPr>
          <p:cNvPr id="7" name="Picture 2" descr="Картинка 3 из 101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71744"/>
            <a:ext cx="1785950" cy="2560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58" y="214290"/>
            <a:ext cx="62150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200" dirty="0" smtClean="0"/>
              <a:t>Уже в 1808 юный Грибоедов получает диплом кандидата словесности, однако продолжает слушать лекции на этико-политическом  (т.е. юридическом) и, возможно, физико-математических факультетах. </a:t>
            </a:r>
          </a:p>
          <a:p>
            <a:r>
              <a:rPr lang="ru-RU" sz="2200" dirty="0" smtClean="0"/>
              <a:t>	По воспоминаниям друга Грибоедова С.Н. Бегичева, юный Грибоедов в университетские годы предстаёт «знавшим  уже совершенно французский, немецкий и английский языки и понимавшим свободно в оригинале всех латинских поэтов; в дополнении к этому имел необыкновенную способность к музыке, играл отлично на фортепиано, и, если б посвятил себя только этому искусству,  то, конечно, сделался бы первоклассным артистом»</a:t>
            </a:r>
            <a:endParaRPr lang="ru-RU" sz="2200" dirty="0"/>
          </a:p>
        </p:txBody>
      </p:sp>
      <p:pic>
        <p:nvPicPr>
          <p:cNvPr id="21507" name="Picture 3" descr="C:\Documents and Settings\Юля\Мои документы\Документы\Презентации\Фото\Грибоедов\128187160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278608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В университетские годы начинается литературное творчество.  В 1809 году сочинил пародийную комедию  «Дмитрий </a:t>
            </a:r>
            <a:r>
              <a:rPr lang="ru-RU" sz="2400" dirty="0" err="1" smtClean="0"/>
              <a:t>Дрянской</a:t>
            </a:r>
            <a:r>
              <a:rPr lang="ru-RU" sz="2400" dirty="0" smtClean="0"/>
              <a:t>», сюжет которой составляла ссора и драка русских профессоров с немецкими за место на кафедре.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9058" y="3000372"/>
            <a:ext cx="485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«Конечно, это произведение юношеское, но в нём, однако ж, много юмора и счастливых стихов»</a:t>
            </a:r>
          </a:p>
          <a:p>
            <a:pPr algn="r"/>
            <a:r>
              <a:rPr lang="ru-RU" dirty="0" smtClean="0"/>
              <a:t>                                                                                    </a:t>
            </a:r>
            <a:r>
              <a:rPr lang="ru-RU" sz="2000" b="1" dirty="0" smtClean="0"/>
              <a:t>С.Н. Бегичев</a:t>
            </a:r>
            <a:endParaRPr lang="ru-RU" sz="2000" b="1" dirty="0"/>
          </a:p>
        </p:txBody>
      </p:sp>
      <p:pic>
        <p:nvPicPr>
          <p:cNvPr id="20481" name="Picture 1" descr="C:\Documents and Settings\Юля\Мои документы\Документы\Презентации\Фото\Грибоедов\62459064_1281250229_griboedov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Воинская служба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Война 1812 года прервала университетские занятия Грибоедова:  26 июля 1812 года он вступил добровольцем в формировавшийся Московский гусарский полк, который поступил в резерв , а в 1814 году был переведён к западным границам России в Брест- </a:t>
            </a:r>
            <a:r>
              <a:rPr lang="ru-RU" sz="2000" dirty="0" err="1" smtClean="0"/>
              <a:t>Литовск</a:t>
            </a:r>
            <a:r>
              <a:rPr lang="ru-RU" sz="2000" dirty="0" smtClean="0"/>
              <a:t> (ныне Брест). Здесь знакомится с новыми сослуживцами, и среди них со Степаном Никитичем Бегичевым, который стал его ближайшим другом на всю жизнь.</a:t>
            </a:r>
          </a:p>
          <a:p>
            <a:r>
              <a:rPr lang="ru-RU" sz="2000" dirty="0" smtClean="0"/>
              <a:t>	Принять участие в боевых действиях Грибоедову так  и не удалось, это стало глубокой душевной раной писателя.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	Следы впечатлений о воинской службе и её двойственности позднее отразились в «Горе от ума»  (Скалозуб- Платон </a:t>
            </a:r>
            <a:r>
              <a:rPr lang="ru-RU" sz="2400" b="1" i="1" dirty="0" err="1" smtClean="0"/>
              <a:t>Михайлыч</a:t>
            </a:r>
            <a:r>
              <a:rPr lang="ru-RU" sz="2400" b="1" i="1" dirty="0" smtClean="0"/>
              <a:t>)</a:t>
            </a:r>
            <a:endParaRPr lang="ru-RU" sz="2400" b="1" i="1" dirty="0"/>
          </a:p>
        </p:txBody>
      </p:sp>
      <p:pic>
        <p:nvPicPr>
          <p:cNvPr id="5" name="Рисунок 4" descr="56826829_1269319262_9251684910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429000"/>
            <a:ext cx="3214710" cy="2352096"/>
          </a:xfrm>
          <a:prstGeom prst="rect">
            <a:avLst/>
          </a:prstGeom>
        </p:spPr>
      </p:pic>
      <p:pic>
        <p:nvPicPr>
          <p:cNvPr id="6" name="Рисунок 5" descr="Fire_of_Moscow_1812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3314189" cy="23641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510</TotalTime>
  <Words>308</Words>
  <Application>Microsoft Office PowerPoint</Application>
  <PresentationFormat>Экран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А.С. Грибоедов 1795-1829 Личность и судьба поэта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Грибоедов 1795-1829 Личность и судьба поэта</dc:title>
  <dc:creator>исказиева</dc:creator>
  <cp:lastModifiedBy>Бухгалтерия</cp:lastModifiedBy>
  <cp:revision>73</cp:revision>
  <dcterms:created xsi:type="dcterms:W3CDTF">2011-01-04T09:46:09Z</dcterms:created>
  <dcterms:modified xsi:type="dcterms:W3CDTF">2014-09-20T06:27:31Z</dcterms:modified>
</cp:coreProperties>
</file>