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7" r:id="rId2"/>
    <p:sldId id="256" r:id="rId3"/>
    <p:sldId id="257" r:id="rId4"/>
    <p:sldId id="258" r:id="rId5"/>
    <p:sldId id="275" r:id="rId6"/>
    <p:sldId id="259" r:id="rId7"/>
    <p:sldId id="260" r:id="rId8"/>
    <p:sldId id="261" r:id="rId9"/>
    <p:sldId id="267" r:id="rId10"/>
    <p:sldId id="268" r:id="rId11"/>
    <p:sldId id="262" r:id="rId12"/>
    <p:sldId id="263" r:id="rId13"/>
    <p:sldId id="264" r:id="rId14"/>
    <p:sldId id="265" r:id="rId15"/>
    <p:sldId id="266" r:id="rId16"/>
    <p:sldId id="269" r:id="rId17"/>
    <p:sldId id="276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5AEB5-F1C3-419A-BE8C-D684B27D00C6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32DEE-A643-43F2-9C20-36BEBC7E7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7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2DEE-A643-43F2-9C20-36BEBC7E736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2C90-B754-489A-AC1A-D2EE885082A6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79FB-A364-469C-846C-7DC18B011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2C90-B754-489A-AC1A-D2EE885082A6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79FB-A364-469C-846C-7DC18B011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2C90-B754-489A-AC1A-D2EE885082A6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79FB-A364-469C-846C-7DC18B011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2C90-B754-489A-AC1A-D2EE885082A6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79FB-A364-469C-846C-7DC18B011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2C90-B754-489A-AC1A-D2EE885082A6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79FB-A364-469C-846C-7DC18B011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2C90-B754-489A-AC1A-D2EE885082A6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79FB-A364-469C-846C-7DC18B011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2C90-B754-489A-AC1A-D2EE885082A6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79FB-A364-469C-846C-7DC18B011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2C90-B754-489A-AC1A-D2EE885082A6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79FB-A364-469C-846C-7DC18B011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2C90-B754-489A-AC1A-D2EE885082A6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79FB-A364-469C-846C-7DC18B011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2C90-B754-489A-AC1A-D2EE885082A6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E79FB-A364-469C-846C-7DC18B0118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2C90-B754-489A-AC1A-D2EE885082A6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8E79FB-A364-469C-846C-7DC18B0118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F32C90-B754-489A-AC1A-D2EE885082A6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8E79FB-A364-469C-846C-7DC18B0118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riboedov.net/img/gallery/pic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riboedov.net/img/gallery/0007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riboedov.net/img/gallery/0008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riboedov.net/img/gallery/0005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riboedov.net/img/gallery/0001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riboedov.net/img/gallery/1176383945_91418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riboedov.net/img/gallery/SS500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А.С.Грибоедов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3214686"/>
            <a:ext cx="6918920" cy="17526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«Горе  от  ума»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59352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643050"/>
            <a:ext cx="4786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Проблема столкновения истиной лжи также важна: очень много связано с образами «слова», «говорения», «слушания</a:t>
            </a:r>
            <a:r>
              <a:rPr lang="ru-RU" sz="2000" dirty="0" smtClean="0"/>
              <a:t>»; </a:t>
            </a:r>
            <a:r>
              <a:rPr lang="ru-RU" sz="2000" dirty="0" smtClean="0"/>
              <a:t>это и «значащие» фамилии героев и пространные  монологи.</a:t>
            </a:r>
          </a:p>
          <a:p>
            <a:pPr algn="just"/>
            <a:r>
              <a:rPr lang="ru-RU" sz="2000" dirty="0" smtClean="0"/>
              <a:t>	В  философском, общественном конфликте  - столкновение истинной лжи, двоякое понимание чести и службы, воинского долга и гражданского идеала - это столкновение живого и мертвенного.</a:t>
            </a:r>
            <a:endParaRPr lang="ru-RU" sz="2000" dirty="0"/>
          </a:p>
        </p:txBody>
      </p:sp>
      <p:pic>
        <p:nvPicPr>
          <p:cNvPr id="4" name="Рисунок 3" descr="nb3895-6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214422"/>
            <a:ext cx="2643206" cy="41800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0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Герои комедии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71612"/>
            <a:ext cx="67151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Система персонажей строится на принципе противопоставления Чацкого «прочим характерам». Основа их разделения- идейные позиции героев. В комедии представлены «век нынешний» </a:t>
            </a:r>
            <a:r>
              <a:rPr lang="ru-RU" dirty="0" smtClean="0"/>
              <a:t>(Чацкий</a:t>
            </a:r>
            <a:r>
              <a:rPr lang="ru-RU" dirty="0" smtClean="0"/>
              <a:t>) и «век минувший» (Фамусов и </a:t>
            </a:r>
            <a:r>
              <a:rPr lang="ru-RU" dirty="0" err="1" smtClean="0"/>
              <a:t>фамусовское</a:t>
            </a:r>
            <a:r>
              <a:rPr lang="ru-RU" dirty="0" smtClean="0"/>
              <a:t>  </a:t>
            </a:r>
            <a:r>
              <a:rPr lang="ru-RU" dirty="0" smtClean="0"/>
              <a:t>общество).</a:t>
            </a:r>
          </a:p>
          <a:p>
            <a:pPr algn="just"/>
            <a:r>
              <a:rPr lang="ru-RU" dirty="0" smtClean="0"/>
              <a:t>	Фамусов- барин, но и чиновник.  Его отношение к службе наплевательски спокойное, он хочет лишь  поскорее сбыть «с плеч долой», любит другие занятия:</a:t>
            </a:r>
          </a:p>
          <a:p>
            <a:pPr algn="ctr"/>
            <a:r>
              <a:rPr lang="ru-RU" b="1" i="1" dirty="0" smtClean="0"/>
              <a:t>Куда как чуден создан  свет!</a:t>
            </a:r>
          </a:p>
          <a:p>
            <a:pPr algn="ctr"/>
            <a:r>
              <a:rPr lang="ru-RU" b="1" i="1" dirty="0" smtClean="0"/>
              <a:t>Пофилософствуй, ум вскружится;</a:t>
            </a:r>
          </a:p>
          <a:p>
            <a:pPr algn="ctr"/>
            <a:r>
              <a:rPr lang="ru-RU" b="1" i="1" dirty="0" smtClean="0"/>
              <a:t>То бережёшься, то обед:</a:t>
            </a:r>
          </a:p>
          <a:p>
            <a:pPr algn="ctr"/>
            <a:r>
              <a:rPr lang="ru-RU" b="1" i="1" dirty="0" smtClean="0"/>
              <a:t>Ешь 3 часа, а в три дни не сварится…</a:t>
            </a:r>
          </a:p>
          <a:p>
            <a:pPr algn="just"/>
            <a:r>
              <a:rPr lang="ru-RU" dirty="0" smtClean="0"/>
              <a:t>	Особенности обрисовки Фамусова в том, что все его черты вместе рождают улыбку и невольную симпатию, которые основаны не на уважении к занятиям Фамусова, а на любовании живостью и яркостью его фигуры.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43308" y="714356"/>
            <a:ext cx="5000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 …Обычай мой такой:</a:t>
            </a:r>
          </a:p>
          <a:p>
            <a:r>
              <a:rPr lang="ru-RU" sz="2400" b="1" i="1" dirty="0" smtClean="0"/>
              <a:t>Подписано  -  так с плеч долой»</a:t>
            </a:r>
            <a:endParaRPr lang="ru-RU" sz="2400" b="1" i="1" dirty="0"/>
          </a:p>
        </p:txBody>
      </p:sp>
      <p:pic>
        <p:nvPicPr>
          <p:cNvPr id="5" name="Рисунок 4" descr="Иллюстрация к произведению Грибоедова &quot;Горе от ума&quot;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071678"/>
            <a:ext cx="200026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86644" y="5072074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Фамусов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8619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«Государственный человек», он  видит в службе лишь средство достичь желаемого покоя  - и потому </a:t>
            </a:r>
            <a:r>
              <a:rPr lang="ru-RU" b="1" i="1" dirty="0" smtClean="0"/>
              <a:t>«что дело, что не дело,  подписано  - так с плеч долой»</a:t>
            </a:r>
            <a:r>
              <a:rPr lang="ru-RU" dirty="0" smtClean="0"/>
              <a:t>. </a:t>
            </a:r>
            <a:r>
              <a:rPr lang="ru-RU" b="1" i="1" dirty="0" smtClean="0"/>
              <a:t>«</a:t>
            </a:r>
            <a:r>
              <a:rPr lang="ru-RU" b="1" i="1" dirty="0" err="1" smtClean="0"/>
              <a:t>Англицкого</a:t>
            </a:r>
            <a:r>
              <a:rPr lang="ru-RU" b="1" i="1" dirty="0" smtClean="0"/>
              <a:t> </a:t>
            </a:r>
            <a:r>
              <a:rPr lang="ru-RU" b="1" i="1" dirty="0" smtClean="0"/>
              <a:t>клуба</a:t>
            </a:r>
            <a:r>
              <a:rPr lang="ru-RU" b="1" i="1" dirty="0" smtClean="0"/>
              <a:t>, старинный верный член до гроба»</a:t>
            </a:r>
            <a:r>
              <a:rPr lang="ru-RU" dirty="0" smtClean="0"/>
              <a:t>, он вместе с другими старичками судит обо всём: </a:t>
            </a:r>
            <a:r>
              <a:rPr lang="ru-RU" b="1" i="1" dirty="0" smtClean="0"/>
              <a:t>засудят об делах, что слово- приговор , ведь столбовые все, в ус никого не дуют и о правительстве иной раз так толкуют, что если б кто подслушал их… беда!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В образе Фамусова Грибоедов один из первых создал многогранный характер: он  - заботливый отец и нерадивый чиновник, хлебосольный хозяин и жестокий враг всего передового, добродушный ворчливый старичок - и безжалостный ко всякому,  кто угрожает спокойствию его мира.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328612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Фамусов</a:t>
            </a:r>
            <a:endParaRPr lang="ru-RU" sz="2000" b="1" dirty="0"/>
          </a:p>
        </p:txBody>
      </p:sp>
      <p:pic>
        <p:nvPicPr>
          <p:cNvPr id="6" name="Рисунок 5" descr="011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42852"/>
            <a:ext cx="2357454" cy="32030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1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Молчалин является созданием </a:t>
            </a:r>
            <a:r>
              <a:rPr lang="ru-RU" dirty="0" err="1"/>
              <a:t>ф</a:t>
            </a:r>
            <a:r>
              <a:rPr lang="ru-RU" dirty="0" err="1" smtClean="0"/>
              <a:t>амусовской</a:t>
            </a:r>
            <a:r>
              <a:rPr lang="ru-RU" dirty="0" smtClean="0"/>
              <a:t> </a:t>
            </a:r>
            <a:r>
              <a:rPr lang="ru-RU" dirty="0" smtClean="0"/>
              <a:t>воли :</a:t>
            </a:r>
          </a:p>
          <a:p>
            <a:r>
              <a:rPr lang="ru-RU" b="1" i="1" dirty="0" smtClean="0"/>
              <a:t>Безродного пригрел и ввёл в моё семейство,</a:t>
            </a:r>
          </a:p>
          <a:p>
            <a:r>
              <a:rPr lang="ru-RU" b="1" i="1" dirty="0" smtClean="0"/>
              <a:t>Дал чин асессора  и взял в секретари; </a:t>
            </a:r>
          </a:p>
          <a:p>
            <a:r>
              <a:rPr lang="ru-RU" b="1" i="1" dirty="0" smtClean="0"/>
              <a:t>В Москву переведён через моё  </a:t>
            </a:r>
            <a:r>
              <a:rPr lang="ru-RU" b="1" i="1" dirty="0" err="1" smtClean="0"/>
              <a:t>содейство</a:t>
            </a:r>
            <a:r>
              <a:rPr lang="ru-RU" b="1" i="1" dirty="0" smtClean="0"/>
              <a:t>;</a:t>
            </a:r>
          </a:p>
          <a:p>
            <a:r>
              <a:rPr lang="ru-RU" b="1" i="1" dirty="0" smtClean="0"/>
              <a:t>и будь не я , коптел бы ты в Твери.</a:t>
            </a:r>
          </a:p>
          <a:p>
            <a:pPr algn="just"/>
            <a:r>
              <a:rPr lang="ru-RU" dirty="0" smtClean="0"/>
              <a:t>	Важнейшим открытием   Грибоедова  было то, что именно «</a:t>
            </a:r>
            <a:r>
              <a:rPr lang="ru-RU" dirty="0" err="1" smtClean="0"/>
              <a:t>фамусовы</a:t>
            </a:r>
            <a:r>
              <a:rPr lang="ru-RU" dirty="0" smtClean="0"/>
              <a:t>» создают этот тип людей: тихих, скромных, раболепно услужливых, но при этом  «деловых»,  чтобы выслужиться и получить власть. Молчалин долгое время остаётся в тени , его «забивают « в доме Фамусова: и хозяин- начальник, и Софья - яркая, сильная, </a:t>
            </a:r>
            <a:r>
              <a:rPr lang="ru-RU" dirty="0"/>
              <a:t>в</a:t>
            </a:r>
            <a:r>
              <a:rPr lang="ru-RU" dirty="0" smtClean="0"/>
              <a:t>ластная натура, к тому же дочь начальника. </a:t>
            </a:r>
          </a:p>
          <a:p>
            <a:pPr algn="just"/>
            <a:r>
              <a:rPr lang="ru-RU" dirty="0" smtClean="0"/>
              <a:t>	Истинное лицо </a:t>
            </a:r>
            <a:r>
              <a:rPr lang="ru-RU" dirty="0"/>
              <a:t>М</a:t>
            </a:r>
            <a:r>
              <a:rPr lang="ru-RU" dirty="0" smtClean="0"/>
              <a:t>олчалина раскрывается в момент его объяснения с Чацким. На издёвки Чацкого практически не отвечает,  прикрывается маской скромника, но чем дальше, тем яснее становится, что Молчалин совсем другой, он уже имеет награды, с гордостью говорит о своих талантах, с тончайшим ядом сопереживает Чацкому – </a:t>
            </a:r>
          </a:p>
          <a:p>
            <a:pPr algn="just"/>
            <a:r>
              <a:rPr lang="ru-RU" dirty="0" smtClean="0"/>
              <a:t>	</a:t>
            </a:r>
            <a:r>
              <a:rPr lang="ru-RU" b="1" i="1" dirty="0" smtClean="0"/>
              <a:t>«Вам не дались чины, по службе неуспех?»</a:t>
            </a:r>
            <a:r>
              <a:rPr lang="ru-RU" dirty="0" smtClean="0"/>
              <a:t> -...и начинает давать ему советы: где искать покровительство, какие завести знакомства, что читать и чем заниматься.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214290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 … Он добьется степеней известных:</a:t>
            </a:r>
          </a:p>
          <a:p>
            <a:r>
              <a:rPr lang="ru-RU" sz="2400" b="1" i="1" dirty="0" smtClean="0"/>
              <a:t>    Ведь нынче любят бессловесных.»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929454" y="271462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Молчалин</a:t>
            </a:r>
            <a:endParaRPr lang="ru-RU" sz="2000" b="1" dirty="0"/>
          </a:p>
        </p:txBody>
      </p:sp>
      <p:pic>
        <p:nvPicPr>
          <p:cNvPr id="5" name="Рисунок 4" descr="Иллюстрация к произведению Грибоедова &quot;Горе от ума&quot;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14290"/>
            <a:ext cx="19288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928670"/>
            <a:ext cx="57864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Сущность Молчалина раскрывается в том, как он реализует «завет отца», смысл которого в служении лжи , отсутствии  человеческих связей и привязанностей:</a:t>
            </a:r>
          </a:p>
          <a:p>
            <a:endParaRPr lang="ru-RU" dirty="0" smtClean="0"/>
          </a:p>
          <a:p>
            <a:r>
              <a:rPr lang="ru-RU" b="1" i="1" dirty="0" smtClean="0"/>
              <a:t>Мне завещал отец:</a:t>
            </a:r>
          </a:p>
          <a:p>
            <a:r>
              <a:rPr lang="ru-RU" b="1" i="1" dirty="0" smtClean="0"/>
              <a:t>Во-первых, угождать всем людям без изъятия –</a:t>
            </a:r>
          </a:p>
          <a:p>
            <a:r>
              <a:rPr lang="ru-RU" b="1" i="1" dirty="0" smtClean="0"/>
              <a:t>Хозяину, где  доведётся жить,</a:t>
            </a:r>
          </a:p>
          <a:p>
            <a:r>
              <a:rPr lang="ru-RU" b="1" i="1" dirty="0" smtClean="0"/>
              <a:t>Начальнику,  где  буду  я  служить,</a:t>
            </a:r>
          </a:p>
          <a:p>
            <a:r>
              <a:rPr lang="ru-RU" b="1" i="1" dirty="0" smtClean="0"/>
              <a:t>Слуге его, который чистит платья,</a:t>
            </a:r>
          </a:p>
          <a:p>
            <a:r>
              <a:rPr lang="ru-RU" b="1" i="1" dirty="0" smtClean="0"/>
              <a:t>Швейцару, дворнику, для  </a:t>
            </a:r>
            <a:r>
              <a:rPr lang="ru-RU" b="1" i="1" dirty="0" err="1" smtClean="0"/>
              <a:t>избежанья</a:t>
            </a:r>
            <a:r>
              <a:rPr lang="ru-RU" b="1" i="1" dirty="0" smtClean="0"/>
              <a:t>  зла,</a:t>
            </a:r>
          </a:p>
          <a:p>
            <a:r>
              <a:rPr lang="ru-RU" b="1" i="1" dirty="0" smtClean="0"/>
              <a:t>Собаке дворника, чтоб ласкова была.</a:t>
            </a:r>
          </a:p>
          <a:p>
            <a:endParaRPr lang="ru-RU" dirty="0" smtClean="0"/>
          </a:p>
          <a:p>
            <a:r>
              <a:rPr lang="ru-RU" dirty="0" smtClean="0"/>
              <a:t>	Раболепная угодливость Молчалина не только смешная , но и опасная: он пропагандирует общественный застой и ложь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15140" y="471488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Молчалин</a:t>
            </a:r>
            <a:endParaRPr lang="ru-RU" sz="2000" b="1" dirty="0"/>
          </a:p>
        </p:txBody>
      </p:sp>
      <p:pic>
        <p:nvPicPr>
          <p:cNvPr id="4" name="Рисунок 3" descr="index_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1071546"/>
            <a:ext cx="2192076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394692"/>
            <a:ext cx="61436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портрете Скалозуба просматриваются черты героя любовной комедии: тупой вояка, карикатурная глупость, казарменные шутки - </a:t>
            </a:r>
            <a:r>
              <a:rPr lang="ru-RU" b="1" i="1" dirty="0" smtClean="0"/>
              <a:t>«он слова умного не выговорил сроду…»</a:t>
            </a:r>
            <a:r>
              <a:rPr lang="ru-RU" dirty="0" smtClean="0"/>
              <a:t>, </a:t>
            </a:r>
            <a:r>
              <a:rPr lang="ru-RU" b="1" i="1" dirty="0" smtClean="0"/>
              <a:t>«так сказать, речист, а больно не хитёр…»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Однако Грибоедов не ограничивается примитивной карикатурностью: с образом Скалозуба входит важная тема изменений в облике офицера, которые произошли во время войны 1812 года. Блеск, сила, свобода, творческий порыв более не нужны, их сменил </a:t>
            </a:r>
            <a:r>
              <a:rPr lang="ru-RU" b="1" i="1" dirty="0" smtClean="0"/>
              <a:t>«мундир, один мундир…»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Воинское товарищество сменилось готовностью радоваться несчастью товарищей по оружию ради собственной выгоды: </a:t>
            </a:r>
            <a:r>
              <a:rPr lang="ru-RU" b="1" i="1" dirty="0" smtClean="0"/>
              <a:t>«то старших выключат иных,</a:t>
            </a:r>
          </a:p>
          <a:p>
            <a:pPr algn="just"/>
            <a:r>
              <a:rPr lang="ru-RU" b="1" i="1" dirty="0" smtClean="0"/>
              <a:t>Другие, смотришь, перебиты…»</a:t>
            </a:r>
          </a:p>
          <a:p>
            <a:pPr algn="just"/>
            <a:r>
              <a:rPr lang="ru-RU" b="1" i="1" dirty="0" smtClean="0"/>
              <a:t>«…чтоб чины добыть, есть многие каналы,</a:t>
            </a:r>
          </a:p>
          <a:p>
            <a:pPr algn="just"/>
            <a:r>
              <a:rPr lang="ru-RU" b="1" i="1" dirty="0" smtClean="0"/>
              <a:t>Об них как истинный философ я сужу…»</a:t>
            </a:r>
          </a:p>
          <a:p>
            <a:pPr algn="just"/>
            <a:r>
              <a:rPr lang="ru-RU" dirty="0" smtClean="0"/>
              <a:t>	Красота одухотворённого героизма заменилась «</a:t>
            </a:r>
            <a:r>
              <a:rPr lang="ru-RU" dirty="0" err="1" smtClean="0"/>
              <a:t>прилаженностью</a:t>
            </a:r>
            <a:r>
              <a:rPr lang="ru-RU" dirty="0" smtClean="0"/>
              <a:t>»  мундира, ум и образованность - умением «говорить по-французски». Отсюда недалеко до «проекта» Скалозуба преобразовать Россию: </a:t>
            </a:r>
            <a:r>
              <a:rPr lang="ru-RU" b="1" i="1" dirty="0" smtClean="0"/>
              <a:t>«Там будут лишь учить по-нашему: раз, два; </a:t>
            </a:r>
            <a:r>
              <a:rPr lang="en-US" b="1" i="1" dirty="0" smtClean="0"/>
              <a:t>//</a:t>
            </a:r>
            <a:r>
              <a:rPr lang="ru-RU" b="1" i="1" dirty="0" smtClean="0"/>
              <a:t> А книги сохранят так: для больших оказий»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2976" y="0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 И золотой мешок, и метит в генералы»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478632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Скалозуб</a:t>
            </a:r>
            <a:endParaRPr lang="ru-RU" sz="2000" b="1" dirty="0"/>
          </a:p>
        </p:txBody>
      </p:sp>
      <p:pic>
        <p:nvPicPr>
          <p:cNvPr id="5" name="Рисунок 4" descr="Иллюстрация к произведению Грибоедова &quot;Горе от ума&quot;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24288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142852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 Служить бы рад - прислуживаться тошно»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671691"/>
            <a:ext cx="56435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Чацкий всегда вызывал значительные споры и среди героев комедии и у критиков. Его первое появление встречается противоположными оценками: </a:t>
            </a:r>
            <a:r>
              <a:rPr lang="ru-RU" b="1" i="1" dirty="0" smtClean="0"/>
              <a:t>«Кто так чувствителен и весел, и остёр…» </a:t>
            </a:r>
            <a:r>
              <a:rPr lang="ru-RU" dirty="0" smtClean="0"/>
              <a:t>- </a:t>
            </a:r>
            <a:r>
              <a:rPr lang="ru-RU" b="1" i="1" dirty="0" smtClean="0"/>
              <a:t>«Счастлив там, где люди посмешнее…»</a:t>
            </a:r>
            <a:r>
              <a:rPr lang="ru-RU" dirty="0" smtClean="0"/>
              <a:t>; </a:t>
            </a:r>
            <a:r>
              <a:rPr lang="ru-RU" b="1" i="1" dirty="0" smtClean="0"/>
              <a:t>«Не человек-змея…» </a:t>
            </a:r>
            <a:r>
              <a:rPr lang="ru-RU" dirty="0" smtClean="0"/>
              <a:t>- </a:t>
            </a:r>
            <a:r>
              <a:rPr lang="ru-RU" b="1" i="1" dirty="0" smtClean="0"/>
              <a:t>«Славно пишет, переводит…» </a:t>
            </a:r>
            <a:r>
              <a:rPr lang="ru-RU" dirty="0" smtClean="0"/>
              <a:t>и др.</a:t>
            </a:r>
          </a:p>
          <a:p>
            <a:pPr algn="just"/>
            <a:r>
              <a:rPr lang="ru-RU" dirty="0" smtClean="0"/>
              <a:t>	Позиция Чацкого в отношении проблем современности определяется не желанием разрушать, а желанием любить и быть любимым.</a:t>
            </a:r>
          </a:p>
          <a:p>
            <a:pPr algn="just"/>
            <a:r>
              <a:rPr lang="ru-RU" dirty="0" smtClean="0"/>
              <a:t>	В оценках гражданского долга, службы, крепостничества, образования и воспитания, патриотизма и подражания иностранному Чацкий, в сущности,  лишь против подмены высоких понятий: Отечество, долг, патриотизм, любовь  - жалкой имитацией. Служба для героя не средство возвыситься, а возможность служить: </a:t>
            </a:r>
          </a:p>
          <a:p>
            <a:pPr algn="just"/>
            <a:r>
              <a:rPr lang="ru-RU" dirty="0" smtClean="0"/>
              <a:t> </a:t>
            </a:r>
            <a:r>
              <a:rPr lang="ru-RU" b="1" i="1" dirty="0" smtClean="0"/>
              <a:t>Когда в делах- я от веселей прячусь,</a:t>
            </a:r>
          </a:p>
          <a:p>
            <a:pPr algn="just"/>
            <a:r>
              <a:rPr lang="ru-RU" b="1" i="1" dirty="0" smtClean="0"/>
              <a:t> Когда дурачиться- дурачусь;</a:t>
            </a:r>
          </a:p>
          <a:p>
            <a:pPr algn="just"/>
            <a:r>
              <a:rPr lang="ru-RU" b="1" i="1" dirty="0" smtClean="0"/>
              <a:t>А смешивать два этих ремесла</a:t>
            </a:r>
          </a:p>
          <a:p>
            <a:pPr algn="just"/>
            <a:r>
              <a:rPr lang="ru-RU" b="1" i="1" dirty="0" smtClean="0"/>
              <a:t>Есть тьма охотников: я не из их числа.</a:t>
            </a:r>
          </a:p>
          <a:p>
            <a:r>
              <a:rPr lang="ru-RU" dirty="0" smtClean="0"/>
              <a:t>	</a:t>
            </a:r>
          </a:p>
        </p:txBody>
      </p:sp>
      <p:pic>
        <p:nvPicPr>
          <p:cNvPr id="5" name="Рисунок 4" descr="Иллюстрация к произведению Грибоедова &quot;Горе от ума&quot;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285860"/>
            <a:ext cx="2426982" cy="316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86578" y="4714884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Чацкий</a:t>
            </a:r>
            <a:endParaRPr lang="ru-RU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857628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Чацкий- враг крепостничества, ведь оно раскалывает нацию, отрывает дворянство от </a:t>
            </a:r>
            <a:r>
              <a:rPr lang="ru-RU" sz="2000" b="1" i="1" dirty="0" smtClean="0"/>
              <a:t>«умного, бодрого народа»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	Он патриот, выступает против подражания всему иностранному, удивительно владеет родным языком: </a:t>
            </a:r>
            <a:r>
              <a:rPr lang="ru-RU" sz="2000" b="1" i="1" dirty="0" smtClean="0"/>
              <a:t>«славно пишет, переводит»</a:t>
            </a:r>
            <a:r>
              <a:rPr lang="ru-RU" sz="2000" dirty="0" smtClean="0"/>
              <a:t>, </a:t>
            </a:r>
            <a:r>
              <a:rPr lang="ru-RU" sz="2000" b="1" i="1" dirty="0" smtClean="0"/>
              <a:t>«говорит, как пишет»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	Фигура Чацкого близка автору, это проявляется в его противопоставлении всем «прочим характерам», выведенным в комедии.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7620" y="335756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Чацкий</a:t>
            </a:r>
            <a:endParaRPr lang="ru-RU" sz="2000" b="1" dirty="0"/>
          </a:p>
        </p:txBody>
      </p:sp>
      <p:pic>
        <p:nvPicPr>
          <p:cNvPr id="4" name="Рисунок 3" descr="The_Sorrows_of_the_Spirit,_by_Alexander_Sergeyevich_Griboyedov_(2)_(A)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85728"/>
            <a:ext cx="2109788" cy="30575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5011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</a:t>
            </a:r>
            <a:r>
              <a:rPr lang="ru-RU" sz="2800" b="1" i="1" dirty="0" smtClean="0"/>
              <a:t>«София начертана неясно»</a:t>
            </a:r>
          </a:p>
          <a:p>
            <a:r>
              <a:rPr lang="ru-RU" dirty="0" smtClean="0"/>
              <a:t>                                                                                                                       А.С. Пушкин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928670"/>
            <a:ext cx="61436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Образ этой центральной героини- одна из загадок пьесы: как объяснить, что </a:t>
            </a:r>
            <a:r>
              <a:rPr lang="ru-RU" b="1" i="1" dirty="0" smtClean="0"/>
              <a:t>«девушка сама не глупая предпочитает </a:t>
            </a:r>
            <a:r>
              <a:rPr lang="ru-RU" b="1" i="1" dirty="0" err="1" smtClean="0"/>
              <a:t>дурака</a:t>
            </a:r>
            <a:r>
              <a:rPr lang="ru-RU" b="1" i="1" dirty="0" smtClean="0"/>
              <a:t> умному человеку»</a:t>
            </a:r>
            <a:r>
              <a:rPr lang="ru-RU" dirty="0" smtClean="0"/>
              <a:t>?</a:t>
            </a:r>
          </a:p>
          <a:p>
            <a:pPr algn="just"/>
            <a:r>
              <a:rPr lang="ru-RU" dirty="0" smtClean="0"/>
              <a:t>	Само имя - «София», в переводе  с греческого - «премудрость» - давалось мудрым девушкам, верно любящим, противостоящим пошлости и невежеству. И.А. Гончаров</a:t>
            </a:r>
            <a:r>
              <a:rPr lang="ru-RU" b="1" i="1" dirty="0" smtClean="0"/>
              <a:t>: «В ней есть сильные задатки  недюжинной натуры,   живого ума, страстности и женской  мягкости </a:t>
            </a:r>
            <a:r>
              <a:rPr lang="en-US" b="1" i="1" dirty="0" smtClean="0"/>
              <a:t>&lt;…&gt;</a:t>
            </a:r>
            <a:r>
              <a:rPr lang="ru-RU" b="1" i="1" dirty="0" smtClean="0"/>
              <a:t> не даром любит её Чацкий»</a:t>
            </a:r>
            <a:r>
              <a:rPr lang="ru-RU" dirty="0" smtClean="0"/>
              <a:t>. Но у Грибоедова  « мудрая» Софья обманывается, становится противницей Чацкого и виновницей сплетней о его сумасшествии. Источник этого - желание защитить Молчалина.</a:t>
            </a:r>
          </a:p>
          <a:p>
            <a:pPr algn="just"/>
            <a:r>
              <a:rPr lang="ru-RU" dirty="0" smtClean="0"/>
              <a:t>	Софья выше </a:t>
            </a:r>
            <a:r>
              <a:rPr lang="ru-RU" dirty="0" err="1"/>
              <a:t>ф</a:t>
            </a:r>
            <a:r>
              <a:rPr lang="ru-RU" dirty="0" err="1" smtClean="0"/>
              <a:t>амусовской</a:t>
            </a:r>
            <a:r>
              <a:rPr lang="ru-RU" dirty="0" smtClean="0"/>
              <a:t> </a:t>
            </a:r>
            <a:r>
              <a:rPr lang="ru-RU" dirty="0" smtClean="0"/>
              <a:t>Москвы, хотя и отравлена ею. У нее свой идеал счастья: она отрицает завидного жениха Скалозуба, её не пугает, что избранник «в бедности рождён». Идеал любви Софьи создан на основе любовных романов; нельзя не согласиться с Чацким: </a:t>
            </a:r>
            <a:r>
              <a:rPr lang="ru-RU" b="1" i="1" dirty="0" smtClean="0"/>
              <a:t>«никем, по совести, не дорожит»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00892" y="492919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Софья</a:t>
            </a:r>
            <a:endParaRPr lang="ru-RU" sz="2000" b="1" dirty="0"/>
          </a:p>
        </p:txBody>
      </p:sp>
      <p:pic>
        <p:nvPicPr>
          <p:cNvPr id="5" name="Рисунок 4" descr="Иллюстрация к произведению Грибоедова &quot;Горе от ума&quot;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643050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ocuments and Settings\исказиева\Мои документы\Мои рисунки\Изображение\Изображение 017ии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0437" y="1000108"/>
            <a:ext cx="4429124" cy="5143536"/>
          </a:xfrm>
          <a:prstGeom prst="rect">
            <a:avLst/>
          </a:prstGeom>
          <a:noFill/>
        </p:spPr>
      </p:pic>
      <p:pic>
        <p:nvPicPr>
          <p:cNvPr id="1029" name="Picture 5" descr="D:\Documents and Settings\исказиева\Мои документы\Мои рисунки\Изображение\Изображение 016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14352"/>
            <a:ext cx="4700437" cy="51435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Современный поэт Фёдор Кривин.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1604" y="3286124"/>
            <a:ext cx="75723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«Будущее достойно оценит сию комедию и поставит её в число первых творений народных.»</a:t>
            </a:r>
          </a:p>
          <a:p>
            <a:r>
              <a:rPr lang="ru-RU" dirty="0" smtClean="0"/>
              <a:t>                                                                                         А.А. Бестужев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4500570"/>
            <a:ext cx="75723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«Горе от ума» есть …. галерея живых типов… (в комедии) нет ни одного бледного пятна, ни  одного постороннего, лишнего штриха и звука…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И.А. Гончаров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00166" y="5873115"/>
            <a:ext cx="76438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«Горе от  ума» до сих пор не разгаданное и, может быть, величайшее творение всей нашей литературы…</a:t>
            </a:r>
          </a:p>
          <a:p>
            <a:r>
              <a:rPr lang="ru-RU" dirty="0" smtClean="0"/>
              <a:t> 				                         А. Блок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285749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А.А. Бестужев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86182" y="285749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И.А. Гончаров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29388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А. Блок </a:t>
            </a:r>
            <a:endParaRPr lang="ru-RU" b="1" dirty="0"/>
          </a:p>
        </p:txBody>
      </p:sp>
      <p:pic>
        <p:nvPicPr>
          <p:cNvPr id="13" name="Рисунок 12" descr="image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14356"/>
            <a:ext cx="1857388" cy="2226159"/>
          </a:xfrm>
          <a:prstGeom prst="rect">
            <a:avLst/>
          </a:prstGeom>
        </p:spPr>
      </p:pic>
      <p:pic>
        <p:nvPicPr>
          <p:cNvPr id="14" name="Рисунок 13" descr="0_4af7_22d29b64_XL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5" y="699409"/>
            <a:ext cx="1857388" cy="2224738"/>
          </a:xfrm>
          <a:prstGeom prst="rect">
            <a:avLst/>
          </a:prstGeom>
        </p:spPr>
      </p:pic>
      <p:pic>
        <p:nvPicPr>
          <p:cNvPr id="15" name="Рисунок 14" descr="1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714356"/>
            <a:ext cx="1363588" cy="217409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Художественный метод </a:t>
            </a:r>
            <a:r>
              <a:rPr lang="ru-RU" sz="3200" b="1" dirty="0" err="1" smtClean="0"/>
              <a:t>Грибоедова</a:t>
            </a:r>
            <a:r>
              <a:rPr lang="ru-RU" sz="3200" b="1" dirty="0" smtClean="0"/>
              <a:t>. 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14678" y="1428736"/>
            <a:ext cx="5929322" cy="450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Творческий метод </a:t>
            </a:r>
            <a:r>
              <a:rPr lang="ru-RU" sz="2000" dirty="0" err="1" smtClean="0"/>
              <a:t>Грибоедова</a:t>
            </a:r>
            <a:r>
              <a:rPr lang="ru-RU" sz="2000" dirty="0" smtClean="0"/>
              <a:t> - драматурга определяется взаимодействием нескольких литературных традиций: </a:t>
            </a:r>
          </a:p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Лёгкой любовной комедией классицизма.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Близкой реализму сатирической «комедии нравов».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Лирической сценической поэмой, определявшейся законами романтизма.</a:t>
            </a:r>
          </a:p>
          <a:p>
            <a:pPr marL="342900" indent="-342900"/>
            <a:endParaRPr lang="ru-RU" sz="2000" dirty="0" smtClean="0"/>
          </a:p>
          <a:p>
            <a:pPr marL="342900" indent="-342900"/>
            <a:r>
              <a:rPr lang="ru-RU" sz="2000" b="1" i="1" dirty="0" smtClean="0"/>
              <a:t>	«Я как живу, так и пишу, свободно и свободно»</a:t>
            </a:r>
            <a:r>
              <a:rPr lang="ru-RU" sz="2000" dirty="0" smtClean="0"/>
              <a:t>,- объяснял сам Грибоедов особенность своей манеры в письме к Катенину.</a:t>
            </a:r>
            <a:endParaRPr lang="ru-RU" sz="2000" dirty="0"/>
          </a:p>
        </p:txBody>
      </p:sp>
      <p:pic>
        <p:nvPicPr>
          <p:cNvPr id="4" name="Рисунок 3" descr="22660-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2537478" cy="3429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535782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А.С. Грибоедов</a:t>
            </a:r>
            <a:endParaRPr lang="ru-RU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714752"/>
            <a:ext cx="8643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Большое значение имел реализм комедии. Мы узнаём о жизни дворянской Москвы, Петербурга, провинции;  узнаём как велось воспитание детей, о зарождении вольномыслия в «пансионах, школах, лицеях»; узнаём муки родителей, стремящихся пристроить подросших дочерей, и повседневные заботы мелкого человечка.</a:t>
            </a:r>
          </a:p>
          <a:p>
            <a:pPr algn="just"/>
            <a:r>
              <a:rPr lang="ru-RU" sz="2000" dirty="0" smtClean="0"/>
              <a:t>	Новаторство комедии определяется особым отношением к языку, речевой характеристикой  героев. </a:t>
            </a:r>
          </a:p>
          <a:p>
            <a:pPr algn="just"/>
            <a:r>
              <a:rPr lang="ru-RU" sz="2000" b="1" i="1" dirty="0" smtClean="0"/>
              <a:t>	«О стихах я не говорю- половина войдёт в пословицу»</a:t>
            </a:r>
            <a:r>
              <a:rPr lang="ru-RU" sz="2000" dirty="0" smtClean="0"/>
              <a:t>,-   заметил после первого знакомства с комедией  Пушкин.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0430" y="3286124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А.С. Пушкин</a:t>
            </a:r>
            <a:endParaRPr lang="ru-RU" sz="2000" b="1" dirty="0"/>
          </a:p>
        </p:txBody>
      </p:sp>
      <p:pic>
        <p:nvPicPr>
          <p:cNvPr id="4" name="Рисунок 3" descr="Pushk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42852"/>
            <a:ext cx="2571768" cy="318814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</a:t>
            </a:r>
            <a:r>
              <a:rPr lang="ru-RU" sz="2400" b="1" i="1" dirty="0" smtClean="0"/>
              <a:t>«Человек, который не боялся быть странным»</a:t>
            </a:r>
          </a:p>
          <a:p>
            <a:r>
              <a:rPr lang="ru-RU" dirty="0" smtClean="0"/>
              <a:t>                                                                                                          К.А. Полевой о </a:t>
            </a:r>
            <a:r>
              <a:rPr lang="ru-RU" dirty="0" err="1" smtClean="0"/>
              <a:t>Грибоедове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5723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Хотя </a:t>
            </a:r>
            <a:r>
              <a:rPr lang="ru-RU" dirty="0" err="1" smtClean="0"/>
              <a:t>Грибоедова</a:t>
            </a:r>
            <a:r>
              <a:rPr lang="ru-RU" dirty="0" smtClean="0"/>
              <a:t> многие считают автором одной пьесы, прославившимся благодаря «Горю от ума»,  его творческий путь был тесно связан с литературным развитием России в пушкинскую эпоху.</a:t>
            </a:r>
          </a:p>
          <a:p>
            <a:pPr algn="just"/>
            <a:r>
              <a:rPr lang="ru-RU" dirty="0" smtClean="0"/>
              <a:t>	В пьесе автор затрагивает общественные, философские проблемы - его волнует судьба России в широком смысле слова.</a:t>
            </a:r>
          </a:p>
          <a:p>
            <a:pPr algn="just"/>
            <a:r>
              <a:rPr lang="ru-RU" dirty="0" smtClean="0"/>
              <a:t>	Личность Чацкого оказалась в одном ряду с героями мировой литературы: </a:t>
            </a:r>
          </a:p>
          <a:p>
            <a:pPr algn="just"/>
            <a:r>
              <a:rPr lang="ru-RU" dirty="0" smtClean="0"/>
              <a:t> с Гамлетом и Дон Кихотом; </a:t>
            </a:r>
          </a:p>
          <a:p>
            <a:pPr algn="just"/>
            <a:r>
              <a:rPr lang="ru-RU" dirty="0" err="1" smtClean="0"/>
              <a:t>г</a:t>
            </a:r>
            <a:r>
              <a:rPr lang="ru-RU" dirty="0" err="1" smtClean="0"/>
              <a:t>рибоедовский</a:t>
            </a:r>
            <a:r>
              <a:rPr lang="ru-RU" dirty="0" smtClean="0"/>
              <a:t> </a:t>
            </a:r>
            <a:r>
              <a:rPr lang="ru-RU" dirty="0" smtClean="0"/>
              <a:t>герой предвосхищает «героев времени», выведенных Пушкиным и Лермонтовым,  открывает столкновения отцов и детей, исследованное  Тургеневым. </a:t>
            </a:r>
          </a:p>
          <a:p>
            <a:pPr algn="just"/>
            <a:r>
              <a:rPr lang="ru-RU" dirty="0" smtClean="0"/>
              <a:t>	«Ум» и «горе» Чацкого, судьба живого свободного слова заставляет вновь и вновь искать ответ на главный вопрос: в чём состоит свобода и долг гражданина России?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86182" y="4357694"/>
            <a:ext cx="52149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«Комедия «Горе от ума» есть и картина нравов, и галерея живых типов, и вечно острая, жгучая сатира, и вместе с тем и комедия»</a:t>
            </a:r>
          </a:p>
          <a:p>
            <a:pPr algn="r"/>
            <a:r>
              <a:rPr lang="ru-RU" dirty="0" smtClean="0"/>
              <a:t> 				                                            И.А. Гончаров</a:t>
            </a:r>
            <a:endParaRPr lang="ru-RU" dirty="0"/>
          </a:p>
        </p:txBody>
      </p:sp>
      <p:pic>
        <p:nvPicPr>
          <p:cNvPr id="5" name="Рисунок 4" descr="Могила Грибоедова А.С.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000504"/>
            <a:ext cx="21431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85728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История создания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868" y="1071546"/>
            <a:ext cx="55721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Замысел «Горя  от ума», по свидетельству С.П. Бегичева,  возник в 1816 году в Петербурге. Но чаще всего его относят к пребыванию поэта в Персии  в 1820 году. По свидетельству самого писателя , «Горе от ума»  была задумана как сценическая комедия, особый жанр романтизма,  призванный совместить законы драматургии с законами эпоса и лирики. </a:t>
            </a:r>
          </a:p>
          <a:p>
            <a:r>
              <a:rPr lang="ru-RU" dirty="0" smtClean="0"/>
              <a:t>	Грибоедов не сохранил формы «сценической поэмы», а написал сатирическую «комедию нравов» в стиле реализма. Автору не суждено было увидеть комедию  ни на сцене ,ни  в печати, однако сохранившийся текст комедии можно считать вполне законченным: новаторская, глубоко продуманная композиция, яркий афористичный язык - органично раскрывали личность героев, служили инструментом разрешения серьёзных вопросов современности , волновавших драматурга.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521495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А.С. Грибоедов</a:t>
            </a:r>
            <a:endParaRPr lang="ru-RU" sz="2000" b="1" dirty="0"/>
          </a:p>
        </p:txBody>
      </p:sp>
      <p:pic>
        <p:nvPicPr>
          <p:cNvPr id="5" name="Рисунок 4" descr="62459064_1281250229_griboedov[1]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28575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52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Сюжет и композиция  комедии. Особенности конфликта.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502688"/>
            <a:ext cx="550069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Сам Грибоедов в письме к другу-критику П.А. Катенину  объяснил ее план: «Девушка, сама не глупая, предпочитает </a:t>
            </a:r>
            <a:r>
              <a:rPr lang="ru-RU" dirty="0" err="1" smtClean="0"/>
              <a:t>дурака</a:t>
            </a:r>
            <a:r>
              <a:rPr lang="ru-RU" dirty="0" smtClean="0"/>
              <a:t> умному человеку </a:t>
            </a:r>
            <a:r>
              <a:rPr lang="en-US" dirty="0" smtClean="0"/>
              <a:t> &lt;…&gt;</a:t>
            </a:r>
            <a:r>
              <a:rPr lang="ru-RU" dirty="0" smtClean="0"/>
              <a:t>….и этот человек разумеется в противоречии с обществом его окружающим…»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Так определены обе линии развития событий: с одной стороны, история «предпочтения» одного поклонника другому, с другой - история «противоречия с обществом», фатально неизбежного там, где собралось « 25 глупцов на одного здравомыслящего».</a:t>
            </a:r>
          </a:p>
          <a:p>
            <a:pPr algn="just"/>
            <a:r>
              <a:rPr lang="ru-RU" dirty="0" smtClean="0"/>
              <a:t>	Согласно канонам драматургии классицизма, первый акт посвящался экспозиции , во втором происходила завязка конфликта, в третьем нарастали противоречия , четвертый был кульминацией , в пятом же -наступала развязка. Грибоедов смещает обычные рамки действия</a:t>
            </a:r>
          </a:p>
          <a:p>
            <a:endParaRPr lang="ru-RU" dirty="0" smtClean="0"/>
          </a:p>
          <a:p>
            <a:r>
              <a:rPr lang="ru-RU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0826" y="478632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П.А. </a:t>
            </a:r>
            <a:r>
              <a:rPr lang="ru-RU" sz="2000" b="1" dirty="0" err="1" smtClean="0"/>
              <a:t>Катенин</a:t>
            </a:r>
            <a:endParaRPr lang="ru-RU" sz="2000" b="1" dirty="0"/>
          </a:p>
        </p:txBody>
      </p:sp>
      <p:pic>
        <p:nvPicPr>
          <p:cNvPr id="7" name="Рисунок 6" descr="katenin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571612"/>
            <a:ext cx="2381250" cy="3171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00100" y="3143248"/>
          <a:ext cx="7215239" cy="32154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882863"/>
                <a:gridCol w="1882863"/>
                <a:gridCol w="3449513"/>
              </a:tblGrid>
              <a:tr h="89778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 акт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Разделён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Явления</a:t>
                      </a:r>
                      <a:r>
                        <a:rPr lang="ru-RU" baseline="0" dirty="0" smtClean="0"/>
                        <a:t> 1-экспозиция</a:t>
                      </a:r>
                    </a:p>
                    <a:p>
                      <a:pPr algn="ctr"/>
                      <a:r>
                        <a:rPr lang="ru-RU" baseline="0" dirty="0" smtClean="0"/>
                        <a:t>Явления 7-10 завязка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815168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 акт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Нарастание противоречий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815168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акт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Так же разделён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Явления 1-13 развитие</a:t>
                      </a:r>
                    </a:p>
                    <a:p>
                      <a:pPr algn="ctr"/>
                      <a:r>
                        <a:rPr lang="ru-RU" dirty="0" smtClean="0"/>
                        <a:t>Явления 14-21 кульминация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4722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акт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Развязка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3" name="Рисунок 2" descr="sokolov_3_22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2852"/>
            <a:ext cx="5184576" cy="29981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0430" y="428604"/>
            <a:ext cx="56435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Традиционного пятого акта нет, и эта недосказанность заставляет задуматься.  что станет с героями. Завязкой действия становится внезапное появление Чацкого и его дурные высказывания о Молчалине в присутствии  Софьи. </a:t>
            </a:r>
          </a:p>
          <a:p>
            <a:r>
              <a:rPr lang="ru-RU" dirty="0" smtClean="0"/>
              <a:t>	Во втором действии- развитие конфликта: становится всё яснее , что не только для Фамусова- для всего  этого мира Чацкий не ко двору. Запутывается и любовная интрига. 3 акт становится кульминацией: пред нами предстаёт множество людей , каждый   из  которых олицетворяет  часть силы ему противостоящей. </a:t>
            </a:r>
          </a:p>
          <a:p>
            <a:r>
              <a:rPr lang="ru-RU" dirty="0" smtClean="0"/>
              <a:t>	В центре - столкновение человека и толпы, и брошенное Софьей «Он не в своём уме» подхватывается как желанное. Развязкой становится четвёртое действие, разрубающее любовный узел: Софья убедилась в подлости Молчалина, Чацкий - в её нелюбви.</a:t>
            </a:r>
          </a:p>
          <a:p>
            <a:r>
              <a:rPr lang="ru-RU" dirty="0" smtClean="0"/>
              <a:t>	При любой трактовке финала комедии:  победитель или побеждённый Чацкий?  -  безумный мир ,противостоящий герою,  побеждён.</a:t>
            </a:r>
            <a:endParaRPr lang="ru-RU" dirty="0"/>
          </a:p>
        </p:txBody>
      </p:sp>
      <p:pic>
        <p:nvPicPr>
          <p:cNvPr id="4" name="Рисунок 3" descr="Иллюстрация к произведению Грибоедова &quot;Горе от ума&quot;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31432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5762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Формально соблюдается классический принцип «единства  времени и места»  (действие  происходит в течение суток, в доме московского барина Фамусова), много «говорящих» фамилий: Молчалин, Скалозуб. </a:t>
            </a:r>
            <a:r>
              <a:rPr lang="ru-RU" dirty="0" err="1" smtClean="0"/>
              <a:t>Тугоуховская</a:t>
            </a:r>
            <a:r>
              <a:rPr lang="ru-RU" dirty="0" smtClean="0"/>
              <a:t> , Фамусов(от «</a:t>
            </a:r>
            <a:r>
              <a:rPr lang="ru-RU" dirty="0" err="1" smtClean="0"/>
              <a:t>фама</a:t>
            </a:r>
            <a:r>
              <a:rPr lang="ru-RU" dirty="0" smtClean="0"/>
              <a:t>»-молва), Репетилов(от французского «</a:t>
            </a:r>
            <a:r>
              <a:rPr lang="ru-RU" dirty="0" err="1" smtClean="0"/>
              <a:t>репете</a:t>
            </a:r>
            <a:r>
              <a:rPr lang="ru-RU" dirty="0" smtClean="0"/>
              <a:t>»-повторять</a:t>
            </a:r>
            <a:r>
              <a:rPr lang="ru-RU" dirty="0" smtClean="0"/>
              <a:t>).  </a:t>
            </a:r>
            <a:r>
              <a:rPr lang="ru-RU" dirty="0" smtClean="0"/>
              <a:t>Но это так называемые  сценическое  время и пространство. </a:t>
            </a:r>
          </a:p>
          <a:p>
            <a:r>
              <a:rPr lang="ru-RU" dirty="0" smtClean="0"/>
              <a:t>	В произведении мы узнаём и о «золотом веке» Екатерины, и о нравах при дворе Александра 1, и о событиях 1812 года; в комедии рассказывают </a:t>
            </a:r>
            <a:r>
              <a:rPr lang="ru-RU" dirty="0"/>
              <a:t> </a:t>
            </a:r>
            <a:r>
              <a:rPr lang="ru-RU" dirty="0" smtClean="0"/>
              <a:t>герои не только о Москве, но и о </a:t>
            </a:r>
            <a:r>
              <a:rPr lang="ru-RU" dirty="0"/>
              <a:t>П</a:t>
            </a:r>
            <a:r>
              <a:rPr lang="ru-RU" dirty="0" smtClean="0"/>
              <a:t>етербурге, провинции, деревне… </a:t>
            </a:r>
          </a:p>
          <a:p>
            <a:r>
              <a:rPr lang="ru-RU" dirty="0" smtClean="0"/>
              <a:t>	Таким образом,  Грибоедов передаёт атмосферу  эпохи, и это уже выходит за рамки классицизма.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71604" y="321468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Екатерина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321468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Александр 1</a:t>
            </a:r>
            <a:endParaRPr lang="ru-RU" sz="2000" b="1" dirty="0"/>
          </a:p>
        </p:txBody>
      </p:sp>
      <p:pic>
        <p:nvPicPr>
          <p:cNvPr id="5" name="Рисунок 4" descr="Ekaterina_Parad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42852"/>
            <a:ext cx="2286016" cy="3082453"/>
          </a:xfrm>
          <a:prstGeom prst="rect">
            <a:avLst/>
          </a:prstGeom>
        </p:spPr>
      </p:pic>
      <p:pic>
        <p:nvPicPr>
          <p:cNvPr id="6" name="Рисунок 5" descr="731c031792f0t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14290"/>
            <a:ext cx="2357454" cy="30418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42852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Проблематика комедии.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43306" y="1071546"/>
            <a:ext cx="55006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Круг проблем, поставленных на страницах  «Горя от ума», определён общественными настроениями  в России конца</a:t>
            </a:r>
          </a:p>
          <a:p>
            <a:pPr algn="just"/>
            <a:r>
              <a:rPr lang="ru-RU" dirty="0" smtClean="0"/>
              <a:t>1810- начала 1820гг.</a:t>
            </a:r>
          </a:p>
          <a:p>
            <a:pPr algn="just"/>
            <a:r>
              <a:rPr lang="ru-RU" dirty="0" smtClean="0"/>
              <a:t>	В пьесе сталкиваются различные взгляды на понятие отечества, гражданского долга, службы статской и военной, различные представления об идеале человека, мнения о патриотизме и подражанье иностранному. Герои спорят о путях воспитания, образования, о том , наконец, что же это такое -ум. </a:t>
            </a:r>
          </a:p>
          <a:p>
            <a:pPr algn="just"/>
            <a:r>
              <a:rPr lang="ru-RU" dirty="0" smtClean="0"/>
              <a:t>	Проблема крепостного права очень важна; для Фамусова, </a:t>
            </a:r>
            <a:r>
              <a:rPr lang="ru-RU" dirty="0" err="1" smtClean="0"/>
              <a:t>Хлёстовой</a:t>
            </a:r>
            <a:r>
              <a:rPr lang="ru-RU" dirty="0" smtClean="0"/>
              <a:t>, им подобных нет ничего неестественного: «в работу вас, на поселенье вас…». Чацкий же видит пагубность этой системы для нравственности людей. Образы «Нестора негодяев знатных» или помещика-любителя театра  - символы  жестокости.</a:t>
            </a:r>
          </a:p>
        </p:txBody>
      </p:sp>
      <p:pic>
        <p:nvPicPr>
          <p:cNvPr id="4" name="Рисунок 3" descr="bce303d011c3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857364"/>
            <a:ext cx="2917051" cy="35004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35769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Проблема подражания Европе, утрата национального была предметом горьких размышлений русской сатиры 18 века, в творчестве А. Кантемира, </a:t>
            </a:r>
          </a:p>
          <a:p>
            <a:pPr algn="just"/>
            <a:r>
              <a:rPr lang="ru-RU" dirty="0" smtClean="0"/>
              <a:t>Д.И. Фонвизина, И.А. Крылова  Грибоедов осознаёт её достаточно широко.</a:t>
            </a:r>
          </a:p>
          <a:p>
            <a:pPr algn="just"/>
            <a:r>
              <a:rPr lang="ru-RU" dirty="0" smtClean="0"/>
              <a:t>	Проблематично в пьесе и понятие ума . Противников Чацкого невозможно назвать «глупцами».Когда Софья, размышляя о различиях Чацкого и Молчалина , говорит: «Этакий ли ум семейство осчастливит…», она высказывает мысль , что бывают разные «умы»: «умение жить», приспособиться к «общему мнению», ловкость в обхождении.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371475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А. Кантемир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00430" y="371475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Д.И. Фонвизин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371475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И.А. Крылов</a:t>
            </a:r>
            <a:endParaRPr lang="ru-RU" sz="2000" b="1" dirty="0"/>
          </a:p>
        </p:txBody>
      </p:sp>
      <p:pic>
        <p:nvPicPr>
          <p:cNvPr id="6" name="Рисунок 5" descr="antioh-dimitrievici-cantemir--3674--t-600x600-rw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857232"/>
            <a:ext cx="1977984" cy="26431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nlit-536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857232"/>
            <a:ext cx="1979456" cy="26431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1289221535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857233"/>
            <a:ext cx="2290779" cy="2643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481</TotalTime>
  <Words>276</Words>
  <Application>Microsoft Office PowerPoint</Application>
  <PresentationFormat>Экран (4:3)</PresentationFormat>
  <Paragraphs>155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А.С.Грибоедов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исказиева</dc:creator>
  <cp:lastModifiedBy>Бухгалтерия</cp:lastModifiedBy>
  <cp:revision>63</cp:revision>
  <dcterms:created xsi:type="dcterms:W3CDTF">2011-01-05T08:49:52Z</dcterms:created>
  <dcterms:modified xsi:type="dcterms:W3CDTF">2014-09-20T06:33:59Z</dcterms:modified>
</cp:coreProperties>
</file>