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F81-A3FC-46A3-9D62-89D9E0F1F02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EB3BFE-3E5C-47E3-A2DD-2C9D099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2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F81-A3FC-46A3-9D62-89D9E0F1F02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3BFE-3E5C-47E3-A2DD-2C9D09939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F81-A3FC-46A3-9D62-89D9E0F1F02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3BFE-3E5C-47E3-A2DD-2C9D09939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125F81-A3FC-46A3-9D62-89D9E0F1F02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8EB3BFE-3E5C-47E3-A2DD-2C9D099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2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F81-A3FC-46A3-9D62-89D9E0F1F02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3BFE-3E5C-47E3-A2DD-2C9D099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F81-A3FC-46A3-9D62-89D9E0F1F02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3BFE-3E5C-47E3-A2DD-2C9D099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2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3BFE-3E5C-47E3-A2DD-2C9D099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F81-A3FC-46A3-9D62-89D9E0F1F02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F81-A3FC-46A3-9D62-89D9E0F1F02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3BFE-3E5C-47E3-A2DD-2C9D099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2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F81-A3FC-46A3-9D62-89D9E0F1F02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3BFE-3E5C-47E3-A2DD-2C9D09939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125F81-A3FC-46A3-9D62-89D9E0F1F02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EB3BFE-3E5C-47E3-A2DD-2C9D099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2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F81-A3FC-46A3-9D62-89D9E0F1F02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EB3BFE-3E5C-47E3-A2DD-2C9D099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2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125F81-A3FC-46A3-9D62-89D9E0F1F02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8EB3BFE-3E5C-47E3-A2DD-2C9D099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Tm="25000">
    <p:push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643446"/>
            <a:ext cx="8305800" cy="1571636"/>
          </a:xfrm>
        </p:spPr>
        <p:txBody>
          <a:bodyPr/>
          <a:lstStyle/>
          <a:p>
            <a:r>
              <a:rPr lang="ru-RU" dirty="0" smtClean="0"/>
              <a:t>Ученица </a:t>
            </a:r>
            <a:r>
              <a:rPr lang="ru-RU" dirty="0" smtClean="0"/>
              <a:t>8 А класса </a:t>
            </a:r>
            <a:r>
              <a:rPr lang="ru-RU" dirty="0" err="1" smtClean="0"/>
              <a:t>Ракитская</a:t>
            </a:r>
            <a:r>
              <a:rPr lang="ru-RU" dirty="0" smtClean="0"/>
              <a:t> Ирина </a:t>
            </a:r>
          </a:p>
          <a:p>
            <a:r>
              <a:rPr lang="ru-RU" dirty="0" smtClean="0"/>
              <a:t>Учитель географии Пастухова Н.Е.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по картине И.И. Шишкина «Зима»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5832357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Картина очень интересная. Когда смотришь на неё, передний и задний план сливаются. Вроде бы изображены деревья, но взгляд уходит все вглубь и вглубь картины, натыкаясь на очередные стволы деревьев, мы как бы ищем путь, сквозь этот лесной массив. Кажется, что вы идёте по этому лесу и заранее ищите себе дорогу.</a:t>
            </a:r>
          </a:p>
          <a:p>
            <a:endParaRPr lang="ru-RU" dirty="0" smtClean="0"/>
          </a:p>
          <a:p>
            <a:r>
              <a:rPr lang="ru-RU" dirty="0" smtClean="0"/>
              <a:t>  Итак, наступило время поговорить о переднем плане, хотя и о заднем тоже, ведь, как я уже сказал, они сливаются. Сразу бросаются в глаза стволы старых и поваленных деревьев, которые лежат под белоснежной массой снега. Посмотрев на все это, становится ясно, что здесь не ступала нога человека, нет ни следов, ни каких-либо других признаков. Лишь старые деревья лежат, давая хорошую почву и место для совсем ещё нового и молодого поколения. Видно, как молодые ели пробивались сквозь своих мудрых предшественников, но их тоже завалило снегом, остановив ненадолго рост и развитие молодых деревьев.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3386925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175" y="980728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Впечатляют огромные кучи снега, которые зацепившись, лежат на ветках. Деревьям, наверное, очень тяжело своими могучими ветвями удерживать снег, вот они и стоят, но не прогнулись их стройные стволы, лишь слегка ветви опустились. Это только до поры до времени, вместе с первыми лучами весеннего солнца, деревья расцветут, поднимутся во весь свой рост, раскинул ветви во всю ширь, и будет человек поражаться такой красоте.</a:t>
            </a:r>
          </a:p>
          <a:p>
            <a:endParaRPr lang="ru-RU" dirty="0" smtClean="0"/>
          </a:p>
          <a:p>
            <a:r>
              <a:rPr lang="ru-RU" dirty="0" smtClean="0"/>
              <a:t>  Если честно, то я завидую автору. Вы спросите, почему? Просто потому, что ему удалось побывать в таком необычайно красивом месте, увидеть такую красоту и дать возможность нам увидеть её, сохранив этот образ у себя в голове, а затем умело перенеся его на полотно. Думаю, у Ивана Шишкина получилось это как нельзя лучше, ему удалось поразить нас, с точностью передав всю красоту русских лесов и просторов, которые мы так любим, но, увы, частенько не замечаем.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1329974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116632"/>
            <a:ext cx="2057400" cy="10081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«На севере диком»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53" b="17153"/>
          <a:stretch>
            <a:fillRect/>
          </a:stretch>
        </p:blipFill>
        <p:spPr>
          <a:xfrm>
            <a:off x="395536" y="463034"/>
            <a:ext cx="6019800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0334" y="3244334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1846978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-99392"/>
            <a:ext cx="2057400" cy="12241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«Первый снег»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93" r="1469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8984659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476672"/>
            <a:ext cx="2057400" cy="1066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«Ручей </a:t>
            </a:r>
            <a:r>
              <a:rPr lang="ru-RU" sz="2400" dirty="0"/>
              <a:t>в </a:t>
            </a:r>
            <a:r>
              <a:rPr lang="ru-RU" sz="2400" dirty="0" err="1"/>
              <a:t>Березовом</a:t>
            </a:r>
            <a:r>
              <a:rPr lang="ru-RU" sz="2400" dirty="0"/>
              <a:t> </a:t>
            </a:r>
            <a:r>
              <a:rPr lang="ru-RU" sz="2400" dirty="0" smtClean="0"/>
              <a:t>лесу»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30" r="1173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7932688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332656"/>
            <a:ext cx="2057400" cy="10668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«Перед </a:t>
            </a:r>
            <a:r>
              <a:rPr lang="ru-RU" sz="2400" dirty="0" err="1" smtClean="0"/>
              <a:t>гразой</a:t>
            </a:r>
            <a:r>
              <a:rPr lang="ru-RU" sz="24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2" r="46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811711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17359"/>
            <a:ext cx="2098576" cy="12633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</a:t>
            </a:r>
            <a:r>
              <a:rPr lang="ru-RU" sz="2400" dirty="0" err="1" smtClean="0"/>
              <a:t>Сестрорецкий</a:t>
            </a:r>
            <a:r>
              <a:rPr lang="ru-RU" sz="2400" dirty="0" smtClean="0"/>
              <a:t> бор»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05" r="1320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5405015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444208" y="260648"/>
            <a:ext cx="2170584" cy="1656184"/>
          </a:xfrm>
        </p:spPr>
        <p:txBody>
          <a:bodyPr>
            <a:noAutofit/>
          </a:bodyPr>
          <a:lstStyle/>
          <a:p>
            <a:r>
              <a:rPr lang="ru-RU" sz="2400" dirty="0" smtClean="0"/>
              <a:t>«Лесной пейзаж с цаплями» 1890г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28" r="1272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6216" y="1628800"/>
            <a:ext cx="2057400" cy="4419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3693519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-99392"/>
            <a:ext cx="2057400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«На даче»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11" r="1221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6764972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260648"/>
            <a:ext cx="2057400" cy="1066800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400" dirty="0" smtClean="0"/>
              <a:t>«Золотая осень»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84" r="1638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2831406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404664"/>
            <a:ext cx="3106688" cy="6048672"/>
          </a:xfrm>
        </p:spPr>
        <p:txBody>
          <a:bodyPr>
            <a:normAutofit fontScale="92500"/>
          </a:bodyPr>
          <a:lstStyle/>
          <a:p>
            <a:r>
              <a:rPr lang="ru-RU" dirty="0"/>
              <a:t>Шишкин (Иван Иванович) - один из </a:t>
            </a:r>
            <a:r>
              <a:rPr lang="ru-RU" dirty="0" err="1"/>
              <a:t>даровитейших</a:t>
            </a:r>
            <a:r>
              <a:rPr lang="ru-RU" dirty="0"/>
              <a:t> </a:t>
            </a:r>
            <a:r>
              <a:rPr lang="ru-RU" dirty="0" smtClean="0"/>
              <a:t> русских </a:t>
            </a:r>
            <a:r>
              <a:rPr lang="ru-RU" dirty="0"/>
              <a:t>пейзажистов, живописец, рисовальщик и </a:t>
            </a:r>
            <a:r>
              <a:rPr lang="ru-RU" dirty="0" err="1"/>
              <a:t>гравер</a:t>
            </a:r>
            <a:r>
              <a:rPr lang="ru-RU" dirty="0"/>
              <a:t>-аквафортист, сын купца, родился 13 (25 по нов. стилю - прим. авт. сайта) января в Елабуге (Вятской губ.) в 1832 г., двенадцати лет от роду был </a:t>
            </a:r>
            <a:r>
              <a:rPr lang="ru-RU" dirty="0" err="1"/>
              <a:t>определен</a:t>
            </a:r>
            <a:r>
              <a:rPr lang="ru-RU" dirty="0"/>
              <a:t> в ученики 1-ой казанской гимназии, но, дойдя в ней до 5-го класса, оставил </a:t>
            </a:r>
            <a:r>
              <a:rPr lang="ru-RU" dirty="0" err="1"/>
              <a:t>ее</a:t>
            </a:r>
            <a:r>
              <a:rPr lang="ru-RU" dirty="0"/>
              <a:t> и поступил в московское училище живописи, ваяния и зодчества.</a:t>
            </a:r>
          </a:p>
          <a:p>
            <a:r>
              <a:rPr lang="ru-RU" dirty="0"/>
              <a:t>Окончив курс этого заведения, он с 1857 г. продолжал </a:t>
            </a:r>
            <a:r>
              <a:rPr lang="ru-RU" dirty="0" err="1"/>
              <a:t>свое</a:t>
            </a:r>
            <a:r>
              <a:rPr lang="ru-RU" dirty="0"/>
              <a:t> образование в академии художеств, где числился учеником проф. С. М. </a:t>
            </a:r>
            <a:r>
              <a:rPr lang="ru-RU" dirty="0" err="1"/>
              <a:t>Воробьева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4545210" cy="6145912"/>
          </a:xfrm>
        </p:spPr>
      </p:pic>
    </p:spTree>
    <p:extLst>
      <p:ext uri="{BB962C8B-B14F-4D97-AF65-F5344CB8AC3E}">
        <p14:creationId xmlns:p14="http://schemas.microsoft.com/office/powerpoint/2010/main" xmlns="" val="214999498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188640"/>
            <a:ext cx="2057400" cy="10668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2400" dirty="0" smtClean="0"/>
              <a:t>В </a:t>
            </a:r>
            <a:r>
              <a:rPr lang="ru-RU" sz="2400" dirty="0"/>
              <a:t>лесной </a:t>
            </a:r>
            <a:r>
              <a:rPr lang="ru-RU" sz="2400" dirty="0" smtClean="0"/>
              <a:t>глуши»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85" r="1538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7012271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7826" y="248856"/>
            <a:ext cx="2057400" cy="1066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«Лесное кладбище»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30" r="1803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3353315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«Дубы в старом  Петергофе»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13" r="1421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954430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188640"/>
            <a:ext cx="2057400" cy="1066800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«Сосновый бор»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4" r="125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101726133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«Пруд </a:t>
            </a:r>
            <a:r>
              <a:rPr lang="ru-RU" sz="2400" dirty="0"/>
              <a:t>в старом </a:t>
            </a:r>
            <a:r>
              <a:rPr lang="ru-RU" sz="2400" dirty="0" smtClean="0"/>
              <a:t>парке». </a:t>
            </a:r>
            <a:r>
              <a:rPr lang="ru-RU" sz="2400" dirty="0"/>
              <a:t>1898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15" r="1381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552225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-99392"/>
            <a:ext cx="2057400" cy="1066800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sz="2400" dirty="0"/>
              <a:t>Рожь»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3" r="1297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427950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260648"/>
            <a:ext cx="2129408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«Дубы» </a:t>
            </a:r>
            <a:r>
              <a:rPr lang="ru-RU" sz="2400" dirty="0"/>
              <a:t>(1887)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48" b="1534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49188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260648"/>
            <a:ext cx="2057400" cy="10668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« Дубовая роща»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82" r="938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211083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 </a:t>
            </a:r>
            <a:r>
              <a:rPr lang="ru-RU" sz="3200" dirty="0"/>
              <a:t>Не довольствуясь занятиями в стенах академии, Шишкин в это время усердно рисовал и писал этюды с натуры в окрестностях СПб, и на о-ве Валааме, чрез что приобретал все большее и большее знакомство с </a:t>
            </a:r>
            <a:r>
              <a:rPr lang="ru-RU" sz="3200" dirty="0" err="1"/>
              <a:t>ее</a:t>
            </a:r>
            <a:r>
              <a:rPr lang="ru-RU" sz="3200" dirty="0"/>
              <a:t> формами и уменье точно передавать </a:t>
            </a:r>
            <a:r>
              <a:rPr lang="ru-RU" sz="3200" dirty="0" err="1"/>
              <a:t>ее</a:t>
            </a:r>
            <a:r>
              <a:rPr lang="ru-RU" sz="3200" dirty="0"/>
              <a:t> карандашом и кистью. Уже в первый год пребывания его в академии были присуждены ему две малые серебряные медали за классный рисунок и за вид в окрестностях СПб.</a:t>
            </a:r>
          </a:p>
          <a:p>
            <a:r>
              <a:rPr lang="ru-RU" sz="3200" dirty="0"/>
              <a:t>В 1858 г. он получил большую серебряную медаль за вид на Валааме, в 1859 г. - малую золотую медаль за пейзаж из окрестностей СПб. и, наконец, в 1860 г. - большую золотую медаль за два вида местности </a:t>
            </a:r>
            <a:r>
              <a:rPr lang="ru-RU" sz="3200" dirty="0" err="1"/>
              <a:t>Кукко</a:t>
            </a:r>
            <a:r>
              <a:rPr lang="ru-RU" sz="3200" dirty="0"/>
              <a:t>, на Валааме. Приобретя, вместе с этою последнею наградою, право на поездку за границу в качестве пенсионера академии, он отправился в 1861 г. в Мюнхен, посещал там мастерские известных художников, между прочим мастерские </a:t>
            </a:r>
            <a:r>
              <a:rPr lang="ru-RU" sz="3200" dirty="0" err="1"/>
              <a:t>Бено</a:t>
            </a:r>
            <a:r>
              <a:rPr lang="ru-RU" sz="3200" dirty="0"/>
              <a:t> и Франца Адамов, пользовавшихся большою популярностью, а затем, в 1863 г., перебрался в Цюрих, где, под руководством проф. </a:t>
            </a:r>
            <a:r>
              <a:rPr lang="ru-RU" sz="3200" dirty="0" err="1"/>
              <a:t>Коллера</a:t>
            </a:r>
            <a:r>
              <a:rPr lang="ru-RU" sz="3200" dirty="0"/>
              <a:t>, считавшегося тогда одним из лучших изобразителей животных, срисовывал и писал последних с натуры. В Цюрихе Шишкин попробовал впервые гравировать крепкою </a:t>
            </a:r>
            <a:r>
              <a:rPr lang="ru-RU" sz="3200" dirty="0" err="1"/>
              <a:t>водкою</a:t>
            </a:r>
            <a:r>
              <a:rPr lang="ru-RU" sz="3200" dirty="0"/>
              <a:t>. Отсюда он сделал экскурсию в Женеву с целью ознакомиться с работами </a:t>
            </a:r>
            <a:r>
              <a:rPr lang="ru-RU" sz="3200" dirty="0" err="1"/>
              <a:t>Диде</a:t>
            </a:r>
            <a:r>
              <a:rPr lang="ru-RU" sz="3200" dirty="0"/>
              <a:t> и Калама, а потом переехал в Дюссельдорф и написал там по заказу Н. Быкова "Вид в окрестностях этого города" - картину, которая, будучи прислана в СПб., доставила художнику звание академика.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544616" cy="792088"/>
          </a:xfrm>
        </p:spPr>
        <p:txBody>
          <a:bodyPr/>
          <a:lstStyle/>
          <a:p>
            <a:r>
              <a:rPr lang="ru-RU" dirty="0" smtClean="0"/>
              <a:t>Биография художника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8374928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04664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границею, помимо живописи, он много занимался рисунками пером; произведения его в этом роде приводили в удивление иностранцев, и некоторые были помещены в </a:t>
            </a:r>
            <a:r>
              <a:rPr lang="ru-RU" dirty="0" err="1" smtClean="0"/>
              <a:t>дюссельдорфском</a:t>
            </a:r>
            <a:r>
              <a:rPr lang="ru-RU" dirty="0" smtClean="0"/>
              <a:t> музее рядом с рисунками первоклассных европейских мастеров. Затосковав по отечеству, Шишкин, в 1866 г., возвратился в СПб. до истечения срока своего </a:t>
            </a:r>
            <a:r>
              <a:rPr lang="ru-RU" dirty="0" err="1" smtClean="0"/>
              <a:t>пенсионерства</a:t>
            </a:r>
            <a:r>
              <a:rPr lang="ru-RU" dirty="0" smtClean="0"/>
              <a:t>. С той поры он нередко предпринимал путешествия с художественного целью по России, почти ежегодно выставлял свои произведения сначала в академии, а потом, после того, как учредилось товарищество передвижных выставок, на этих выставках производил рисунки пером, и с 1870 г., примкнув к образовавшемуся в СПб. кружку аквафортистов, принялся снова за гравирование крепкою </a:t>
            </a:r>
            <a:r>
              <a:rPr lang="ru-RU" dirty="0" err="1" smtClean="0"/>
              <a:t>водкою</a:t>
            </a:r>
            <a:r>
              <a:rPr lang="ru-RU" dirty="0" smtClean="0"/>
              <a:t>, которое уже не покидал до конца своей жизни, посвящая ему почти столько же времени, сколько и живописи.</a:t>
            </a:r>
          </a:p>
          <a:p>
            <a:r>
              <a:rPr lang="ru-RU" dirty="0" smtClean="0"/>
              <a:t>Все эти работы с каждым годом увеличивали за ним репутацию одного из лучших русских живописцев пейзажа и бесподобного, в </a:t>
            </a:r>
            <a:r>
              <a:rPr lang="ru-RU" dirty="0" err="1" smtClean="0"/>
              <a:t>своем</a:t>
            </a:r>
            <a:r>
              <a:rPr lang="ru-RU" dirty="0" smtClean="0"/>
              <a:t> роде, аквафортиста. В 1873 г. академия возвела его в звание профессора за </a:t>
            </a:r>
            <a:r>
              <a:rPr lang="ru-RU" dirty="0" err="1" smtClean="0"/>
              <a:t>приобретенную</a:t>
            </a:r>
            <a:r>
              <a:rPr lang="ru-RU" dirty="0" smtClean="0"/>
              <a:t> ею мастерскую картину "Лесная глушь".</a:t>
            </a:r>
          </a:p>
          <a:p>
            <a:r>
              <a:rPr lang="ru-RU" dirty="0" smtClean="0"/>
              <a:t>После вступления в действие нового устава академии, в 1892 г. Шишкин был </a:t>
            </a:r>
            <a:r>
              <a:rPr lang="ru-RU" dirty="0" err="1" smtClean="0"/>
              <a:t>приглашен</a:t>
            </a:r>
            <a:r>
              <a:rPr lang="ru-RU" dirty="0" smtClean="0"/>
              <a:t> руководить </a:t>
            </a:r>
            <a:r>
              <a:rPr lang="ru-RU" dirty="0" err="1" smtClean="0"/>
              <a:t>ее</a:t>
            </a:r>
            <a:r>
              <a:rPr lang="ru-RU" dirty="0" smtClean="0"/>
              <a:t> учебной пейзажной мастерской, но, по различным обстоятельствам, исполнял эту должность недолго. Он умер скоропостижно, 8 марта 1898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2599054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021" y="-387424"/>
            <a:ext cx="903649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Во всех своих произведениях он является удивительным знатоком растительных форм, воспроизводящим их с тонким пониманием как общего характера, так и мельчайших отличительных черт всякой породы деревьев, кустов и трав. Брался ли он за изображение соснового или елового леса, отдельные сосны и ели, точно так же, как и их совокупность, получали у него свою истинную физиономию, без всяких прикрас или убавок, - тот вид и с теми частностями, которые вполне объясняются и обусловливаются почвою и климатом, где художник заставлял их расти. Изображал ли он дубы или </a:t>
            </a:r>
            <a:r>
              <a:rPr lang="ru-RU" dirty="0" err="1" smtClean="0"/>
              <a:t>березы</a:t>
            </a:r>
            <a:r>
              <a:rPr lang="ru-RU" dirty="0" smtClean="0"/>
              <a:t>, они принимали у него донельзя правдивые формы в листве, ветвях, стволах, кореньях и во всех подробностях. Самая местность под деревьями - камни, песок или глина, неровности почвы, поросшие папоротниками и другими лесными травами, сухие листья, хворост, валежник и пр. - получала в картинах и рисунках Шишкина вид совершенной действительности. Но эта реалистичность нередко вредила его пейзажам: во многих из них она заслоняла собою общее настроение, сообщала им характер картин, задуманных не с целью возбуждать в зрителе то или другое чувство, а случайных, хотя и превосходных этюдов.</a:t>
            </a:r>
          </a:p>
          <a:p>
            <a:r>
              <a:rPr lang="ru-RU" dirty="0" smtClean="0"/>
              <a:t>Должно также заметить, что с Шишкиным повторилось то, что бывает почти со всяким особенно сильным рисовальщиком: наука форм далась ему в ущерб для колорита, который, не будучи у него слабым и не гармоничным, все-таки не стоит на одном уровне с мастерским рисунком. Поэтому талант Шишкина иногда гораздо ярче выказывается в одноцветных рисунках и офортах, чем в таких работах, в которых он пользовался многими красками. Картины и рисунки его столь многочисленны, что указание даже на важнейшие из них заняло бы слишком много места; особенно много разошлось их между любителями искусства после устроенной в 1891 г. ретроспективной выставки работ художника за сорок лет его деятельности и распродажи после его смерти того, что осталось в его мастерской.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8751061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20" y="404664"/>
            <a:ext cx="9036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Достаточно будет упомянуть о Шишкинских произведениях, находящихся в публичных коллекциях. Всего богаче ими московская Третьяковская галерея. В ней имеются картины: "Рубка леса", "Полдень в окрестности Москвы", "Сосновый лес", "Горелый лес", "Рожь", "Дебри", "Пасека", "Еловый лес" и "Утро в сосновом лесу", и, кроме того, семнадцать мастерских рисунков. Музей </a:t>
            </a:r>
            <a:r>
              <a:rPr lang="ru-RU" dirty="0" err="1" smtClean="0"/>
              <a:t>имп</a:t>
            </a:r>
            <a:r>
              <a:rPr lang="ru-RU" dirty="0" smtClean="0"/>
              <a:t>. Александра III владеет картинами: "Корабельная роща", "Полянка с соснами", "Лесная глушь" и "Поляна", пятью этюдами и двумя рисунками. В московский публичный музей недавно поступили, по завещанию К. </a:t>
            </a:r>
            <a:r>
              <a:rPr lang="ru-RU" dirty="0" err="1" smtClean="0"/>
              <a:t>Солдатенкова</a:t>
            </a:r>
            <a:r>
              <a:rPr lang="ru-RU" dirty="0" smtClean="0"/>
              <a:t>, картина "Вид в окрестностях Москвы" и один рисунок.</a:t>
            </a:r>
          </a:p>
          <a:p>
            <a:r>
              <a:rPr lang="ru-RU" dirty="0" smtClean="0"/>
              <a:t>Всех исполненных Шишкиным офортов Д. </a:t>
            </a:r>
            <a:r>
              <a:rPr lang="ru-RU" dirty="0" err="1" smtClean="0"/>
              <a:t>Ровинский</a:t>
            </a:r>
            <a:r>
              <a:rPr lang="ru-RU" dirty="0" smtClean="0"/>
              <a:t> насчитывает до сотни; он указывает, сверх того, на 68 оригинальных литографий и на 15 цинкографических опытов этого мастера.</a:t>
            </a:r>
          </a:p>
          <a:p>
            <a:r>
              <a:rPr lang="ru-RU" dirty="0" smtClean="0"/>
              <a:t>А. </a:t>
            </a:r>
            <a:r>
              <a:rPr lang="ru-RU" dirty="0" err="1" smtClean="0"/>
              <a:t>Беггров</a:t>
            </a:r>
            <a:r>
              <a:rPr lang="ru-RU" dirty="0" smtClean="0"/>
              <a:t>, в 1884 - 85 гг., издал в двух сериях сборник 24-х фототипических снимков с угольных рисунков, исполненных для него Шишкиным. В 1886 г. сам художник выпустил в свет альбом своих избранных гравюр в числе 25-ти.</a:t>
            </a:r>
          </a:p>
          <a:p>
            <a:r>
              <a:rPr lang="ru-RU" dirty="0" smtClean="0"/>
              <a:t>Впоследствии оттиски с досок, служивших для этого альбома, подправленных и несколько переделанных, были изданы, с </a:t>
            </a:r>
            <a:r>
              <a:rPr lang="ru-RU" dirty="0" err="1" smtClean="0"/>
              <a:t>прибавкою</a:t>
            </a:r>
            <a:r>
              <a:rPr lang="ru-RU" dirty="0" smtClean="0"/>
              <a:t>  нескольких других офортов, в виде нового альбома г. Марксом. - Ср. Ф. Булгаков, "Альбом русской живописи. Картины и рисунки И. И. Шишкина. " (СПб.,. 1892); А. Пальчиков, "Перечень печатных листов И. И. Шишкина." (СПб., 1885) и Д. </a:t>
            </a:r>
            <a:r>
              <a:rPr lang="ru-RU" dirty="0" err="1" smtClean="0"/>
              <a:t>Ровинский</a:t>
            </a:r>
            <a:r>
              <a:rPr lang="ru-RU" dirty="0" smtClean="0"/>
              <a:t>, "Подробный словарь русских </a:t>
            </a:r>
            <a:r>
              <a:rPr lang="ru-RU" dirty="0" err="1" smtClean="0"/>
              <a:t>граверов</a:t>
            </a:r>
            <a:r>
              <a:rPr lang="ru-RU" dirty="0" smtClean="0"/>
              <a:t> XVI - XIX вв." (т. II, СПб., 1885)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8539986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983622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Картины И.И. Шишкина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Утро в сосновом лесу (Медведи)</a:t>
            </a:r>
          </a:p>
          <a:p>
            <a:r>
              <a:rPr lang="ru-RU" dirty="0" smtClean="0"/>
              <a:t> Дубы</a:t>
            </a:r>
          </a:p>
          <a:p>
            <a:r>
              <a:rPr lang="ru-RU" dirty="0" smtClean="0"/>
              <a:t> Корабельная роща</a:t>
            </a:r>
          </a:p>
          <a:p>
            <a:r>
              <a:rPr lang="ru-RU" dirty="0" smtClean="0"/>
              <a:t> Дубы в старом Петергофе</a:t>
            </a:r>
          </a:p>
          <a:p>
            <a:r>
              <a:rPr lang="ru-RU" dirty="0" smtClean="0"/>
              <a:t> Золотая осень</a:t>
            </a:r>
          </a:p>
          <a:p>
            <a:r>
              <a:rPr lang="ru-RU" dirty="0" smtClean="0"/>
              <a:t> Папоротники в лесу</a:t>
            </a:r>
          </a:p>
          <a:p>
            <a:r>
              <a:rPr lang="ru-RU" dirty="0" smtClean="0"/>
              <a:t> Лесное кладбище</a:t>
            </a:r>
          </a:p>
          <a:p>
            <a:r>
              <a:rPr lang="ru-RU" dirty="0" smtClean="0"/>
              <a:t> На севере диком. На мотив стихотворения М. Ю. Лермонтова "Сосна"</a:t>
            </a:r>
          </a:p>
          <a:p>
            <a:r>
              <a:rPr lang="ru-RU" dirty="0" smtClean="0"/>
              <a:t> Дубы</a:t>
            </a:r>
          </a:p>
          <a:p>
            <a:r>
              <a:rPr lang="ru-RU" dirty="0" smtClean="0"/>
              <a:t> Дубовая роща</a:t>
            </a:r>
          </a:p>
          <a:p>
            <a:r>
              <a:rPr lang="ru-RU" dirty="0" smtClean="0"/>
              <a:t> Сосновый бор. Мачтовый лес в вятской губернии</a:t>
            </a:r>
          </a:p>
          <a:p>
            <a:r>
              <a:rPr lang="ru-RU" dirty="0" smtClean="0"/>
              <a:t> Дубки</a:t>
            </a:r>
          </a:p>
          <a:p>
            <a:r>
              <a:rPr lang="ru-RU" dirty="0" smtClean="0"/>
              <a:t> Зима</a:t>
            </a:r>
          </a:p>
          <a:p>
            <a:r>
              <a:rPr lang="ru-RU" dirty="0" smtClean="0"/>
              <a:t> Лес вечером</a:t>
            </a:r>
          </a:p>
          <a:p>
            <a:r>
              <a:rPr lang="ru-RU" dirty="0" smtClean="0"/>
              <a:t> Рожь</a:t>
            </a:r>
          </a:p>
          <a:p>
            <a:r>
              <a:rPr lang="ru-RU" dirty="0" smtClean="0"/>
              <a:t> Лесные дали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6134359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260648"/>
            <a:ext cx="2057400" cy="1080120"/>
          </a:xfrm>
        </p:spPr>
        <p:txBody>
          <a:bodyPr/>
          <a:lstStyle/>
          <a:p>
            <a:r>
              <a:rPr lang="ru-RU" sz="2000" dirty="0" smtClean="0"/>
              <a:t>Картина И.И Шишкина «Зима»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50691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Картина И. И. Шишкина «Зима» написана в 1890 году. Это был отдельный этап в творчестве уже зрелого пейзажиста. В этот период жизни художник обратился к теме, которая раньше его не занимала, - к изображению зимнего оцепенения природы.</a:t>
            </a:r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85" r="16885"/>
          <a:stretch>
            <a:fillRect/>
          </a:stretch>
        </p:blipFill>
        <p:spPr>
          <a:xfrm>
            <a:off x="107503" y="134063"/>
            <a:ext cx="6521589" cy="6175257"/>
          </a:xfrm>
        </p:spPr>
      </p:pic>
    </p:spTree>
    <p:extLst>
      <p:ext uri="{BB962C8B-B14F-4D97-AF65-F5344CB8AC3E}">
        <p14:creationId xmlns:p14="http://schemas.microsoft.com/office/powerpoint/2010/main" xmlns="" val="277188252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-94456"/>
            <a:ext cx="4176464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картине «Зима»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97" y="1124744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Вероятно, виной этому был поиск художником новых сюжетов и </a:t>
            </a:r>
            <a:r>
              <a:rPr lang="ru-RU" dirty="0" err="1" smtClean="0"/>
              <a:t>приемов</a:t>
            </a:r>
            <a:r>
              <a:rPr lang="ru-RU" dirty="0" smtClean="0"/>
              <a:t> письма. В полотне «Зима» живописец решает сложную задачу – передачу едва заметных движений природы с помощью оттенков белого цвета.</a:t>
            </a:r>
          </a:p>
          <a:p>
            <a:r>
              <a:rPr lang="ru-RU" dirty="0" smtClean="0"/>
              <a:t>Зимний лес скован морозом, он застыл и как будто окаменел. С большим вниманием разработан передний план с несколькими столетними соснами. Их мощные стволы темнеют на фоне ярко-белого снега. Шишкин изумительно схватывает и </a:t>
            </a:r>
            <a:r>
              <a:rPr lang="ru-RU" dirty="0" err="1" smtClean="0"/>
              <a:t>передает</a:t>
            </a:r>
            <a:r>
              <a:rPr lang="ru-RU" dirty="0" smtClean="0"/>
              <a:t> спокойную величавость лесных исполинов. Справа – непроходимая стена мрачного леса. Все вокруг погружено в тень. Но вот редкий луч солнца проникает в царство снега и освещает полянку, окрашивая </a:t>
            </a:r>
            <a:r>
              <a:rPr lang="ru-RU" dirty="0" err="1" smtClean="0"/>
              <a:t>ее</a:t>
            </a:r>
            <a:r>
              <a:rPr lang="ru-RU" dirty="0" smtClean="0"/>
              <a:t> розовато-золотистым цветом.</a:t>
            </a:r>
          </a:p>
          <a:p>
            <a:r>
              <a:rPr lang="ru-RU" dirty="0" smtClean="0"/>
              <a:t>Мастерски рисует художник безмятежный зимний покой. Ничто не нарушает тишины этого удивительно красивого дня. И даже птица на ветке кажется не живой, а какой-то хрустальной.</a:t>
            </a:r>
          </a:p>
          <a:p>
            <a:r>
              <a:rPr lang="ru-RU" dirty="0" smtClean="0"/>
              <a:t>С помощью выразительных художественных </a:t>
            </a:r>
            <a:r>
              <a:rPr lang="ru-RU" dirty="0" err="1" smtClean="0"/>
              <a:t>приемов</a:t>
            </a:r>
            <a:r>
              <a:rPr lang="ru-RU" dirty="0" smtClean="0"/>
              <a:t> Шишкин добивается создания монументального собирательного образа зимнего леса. Картина «Зима» исполнена эпического звучания и относится к самым замечательным произведениям великого художника.                                                     Редкий в творчестве Шишкина зимний пейзаж. Как всегда, художник, работая с натуры, сделал много эскизов зимнего леса.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415200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183</TotalTime>
  <Words>1989</Words>
  <Application>Microsoft Office PowerPoint</Application>
  <PresentationFormat>Экран (4:3)</PresentationFormat>
  <Paragraphs>66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Презентация по картине И.И. Шишкина «Зима»</vt:lpstr>
      <vt:lpstr>Слайд 2</vt:lpstr>
      <vt:lpstr>Биография художника </vt:lpstr>
      <vt:lpstr>Слайд 4</vt:lpstr>
      <vt:lpstr>Слайд 5</vt:lpstr>
      <vt:lpstr>Слайд 6</vt:lpstr>
      <vt:lpstr>Слайд 7</vt:lpstr>
      <vt:lpstr>Картина И.И Шишкина «Зима»</vt:lpstr>
      <vt:lpstr>О картине «Зима»</vt:lpstr>
      <vt:lpstr>Слайд 10</vt:lpstr>
      <vt:lpstr>Слайд 11</vt:lpstr>
      <vt:lpstr> «На севере диком»</vt:lpstr>
      <vt:lpstr>«Первый снег»</vt:lpstr>
      <vt:lpstr>«Ручей в Березовом лесу»</vt:lpstr>
      <vt:lpstr>«Перед гразой» </vt:lpstr>
      <vt:lpstr>«Сестрорецкий бор»</vt:lpstr>
      <vt:lpstr>«Лесной пейзаж с цаплями» 1890г</vt:lpstr>
      <vt:lpstr>«На даче»</vt:lpstr>
      <vt:lpstr> «Золотая осень»</vt:lpstr>
      <vt:lpstr>«В лесной глуши»</vt:lpstr>
      <vt:lpstr>«Лесное кладбище»</vt:lpstr>
      <vt:lpstr>«Дубы в старом  Петергофе»</vt:lpstr>
      <vt:lpstr> «Сосновый бор»</vt:lpstr>
      <vt:lpstr>«Пруд в старом парке». 1898</vt:lpstr>
      <vt:lpstr>«Рожь»</vt:lpstr>
      <vt:lpstr> «Дубы» (1887)</vt:lpstr>
      <vt:lpstr> « Дубовая роща»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картине И.И. Шишкина «Зима»</dc:title>
  <dc:creator>2012</dc:creator>
  <cp:lastModifiedBy>Лана</cp:lastModifiedBy>
  <cp:revision>14</cp:revision>
  <dcterms:created xsi:type="dcterms:W3CDTF">2012-05-06T09:12:19Z</dcterms:created>
  <dcterms:modified xsi:type="dcterms:W3CDTF">2014-02-11T08:47:37Z</dcterms:modified>
</cp:coreProperties>
</file>