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IMG_02022014_195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90" y="836712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нижегородской </a:t>
            </a:r>
            <a:r>
              <a:rPr lang="ru-RU" dirty="0" smtClean="0"/>
              <a:t>губернии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2000" dirty="0" smtClean="0"/>
              <a:t>Милюткина   г. М.</a:t>
            </a:r>
            <a:br>
              <a:rPr lang="ru-RU" sz="2000" dirty="0" smtClean="0"/>
            </a:br>
            <a:r>
              <a:rPr lang="ru-RU" sz="2000" dirty="0" smtClean="0"/>
              <a:t>учитель  истории  </a:t>
            </a:r>
            <a:r>
              <a:rPr lang="ru-RU" sz="2000" dirty="0" err="1" smtClean="0"/>
              <a:t>мбоу</a:t>
            </a:r>
            <a:r>
              <a:rPr lang="ru-RU" sz="2000" dirty="0" smtClean="0"/>
              <a:t> 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 94  г. Н. </a:t>
            </a:r>
            <a:r>
              <a:rPr lang="ru-RU" sz="2000" dirty="0" err="1" smtClean="0"/>
              <a:t>новгород</a:t>
            </a:r>
            <a:r>
              <a:rPr lang="ru-RU" sz="2000" smtClean="0"/>
              <a:t> </a:t>
            </a:r>
            <a:r>
              <a:rPr lang="ru-RU" sz="2000"/>
              <a:t/>
            </a:r>
            <a:br>
              <a:rPr lang="ru-RU" sz="2000"/>
            </a:br>
            <a:r>
              <a:rPr lang="ru-RU" sz="2000" smtClean="0"/>
              <a:t>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7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силу своего расположения на слиянии двух судоходных рек губернский город Нижний Новгород играл важную роль в транзитной торговле. Нижегородское купечество производило «знатный торг» со многими городами. В Нижнем Новгороде сосредотачивалась хлебная торговля (купцы С. Лошкарев, Н. </a:t>
            </a:r>
            <a:r>
              <a:rPr lang="ru-RU" dirty="0" err="1"/>
              <a:t>Извольский</a:t>
            </a:r>
            <a:r>
              <a:rPr lang="ru-RU" dirty="0"/>
              <a:t>, И. Брызгалов и др.), здесь же располагалась контора богатейших солепромышленников Строгановых.</a:t>
            </a:r>
          </a:p>
        </p:txBody>
      </p:sp>
      <p:pic>
        <p:nvPicPr>
          <p:cNvPr id="3074" name="Picture 2" descr="C:\Users\Гал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08004"/>
            <a:ext cx="2995824" cy="20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а\Desktop\iGLQ0SW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34828"/>
            <a:ext cx="1800200" cy="20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алина\Desktop\38431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94877"/>
            <a:ext cx="1944216" cy="23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7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Еще в XVII веке в устье реки </a:t>
            </a:r>
            <a:r>
              <a:rPr lang="ru-RU" dirty="0" err="1"/>
              <a:t>Керженец</a:t>
            </a:r>
            <a:r>
              <a:rPr lang="ru-RU" dirty="0"/>
              <a:t>, у стен </a:t>
            </a:r>
            <a:r>
              <a:rPr lang="ru-RU" dirty="0" err="1"/>
              <a:t>Макарьевского</a:t>
            </a:r>
            <a:r>
              <a:rPr lang="ru-RU" dirty="0"/>
              <a:t> </a:t>
            </a:r>
            <a:r>
              <a:rPr lang="ru-RU" dirty="0" err="1"/>
              <a:t>Желтоводского</a:t>
            </a:r>
            <a:r>
              <a:rPr lang="ru-RU" dirty="0"/>
              <a:t> монастыря, благодаря активизации поволжской торговли возникло крупнейшее летнее торжище России. На </a:t>
            </a:r>
            <a:r>
              <a:rPr lang="ru-RU" dirty="0" err="1"/>
              <a:t>Макарьевскую</a:t>
            </a:r>
            <a:r>
              <a:rPr lang="ru-RU" dirty="0"/>
              <a:t> ярмарку по «Великому Волжскому пути» съезжались крупные московские, ярославские, казанские купцы, торговцы из Европы и Средней Азии, Персии и Закавказья. Особое значение приобрели торговые связи с Астраханью. В XVIII в. </a:t>
            </a:r>
            <a:r>
              <a:rPr lang="ru-RU" dirty="0" err="1"/>
              <a:t>Макарьевская</a:t>
            </a:r>
            <a:r>
              <a:rPr lang="ru-RU" dirty="0"/>
              <a:t> ярмарка стала одним из центров торговли, где встречались российские и европейские товаров с восточными, в том числе и китайскими товарами. В итоге ярмарка стала ключевым фактором роста торгово-экономического потенциала Нижегородской губернии. В 1817 году ее перенесли от стен </a:t>
            </a:r>
            <a:r>
              <a:rPr lang="ru-RU" dirty="0" err="1"/>
              <a:t>Макарьевского</a:t>
            </a:r>
            <a:r>
              <a:rPr lang="ru-RU" dirty="0"/>
              <a:t> монастыря в Нижний Новгород. Деятельность ярмарки превратила некогда захолустный прибрежный район города в центр торговли и сделала Нижний Новгород и всю губернию знаменитыми не только на всю Россию, но и за ее пределами. Годовой оборот ярмарки стабилизировался к концу XIX в. в пределах 160-180 млн. рублей; ежегодно через ярмарку проходило порядка 2 млн. человек (при том, что население губернского города тогда не достигало и 100 тыс. человек).</a:t>
            </a:r>
          </a:p>
        </p:txBody>
      </p:sp>
      <p:pic>
        <p:nvPicPr>
          <p:cNvPr id="4099" name="Picture 3" descr="C:\Users\Галина\Desktop\73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8364"/>
            <a:ext cx="3960440" cy="20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272_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8364"/>
            <a:ext cx="2952328" cy="20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2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01608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итоге к концу ХIХ века Нижегородская губерния стала ведущим торгово-промышленным районом Поволжья. Крупнейшее предприятие региона – акционерное общество </a:t>
            </a:r>
            <a:r>
              <a:rPr lang="ru-RU" dirty="0" err="1"/>
              <a:t>Сормовских</a:t>
            </a:r>
            <a:r>
              <a:rPr lang="ru-RU" dirty="0"/>
              <a:t> заводов, с самого своего создания (1849 г.) имевшее большое значение для обороны страны, стало к этому времени одним из наиболее значительных в России. По размерам доходов от производства заводу не было равных во всем Центральном промышленном районе России, а по выпуску валовой продукции он в отдельные годы даже превосходил Путиловский завод в Петербурге. Бурное развитие и лидирующее положение губернии определило выбор Нижнего Новгорода в качестве места проведения XVI Всероссийской промышленной и художественной выставки 1896г. Этой выставке суждено было стать одной из самых значительных выставок XIX столетия в мире и самой грандиозной выставкой в истории России. Выставка, организованная по инициативе министра финансов </a:t>
            </a:r>
            <a:r>
              <a:rPr lang="ru-RU" dirty="0" err="1"/>
              <a:t>С.Ю.Витте</a:t>
            </a:r>
            <a:r>
              <a:rPr lang="ru-RU" dirty="0"/>
              <a:t> и успешно проведенная благодаря умелым действиям тогдашнего нижегородского губернатора </a:t>
            </a:r>
            <a:r>
              <a:rPr lang="ru-RU" dirty="0" err="1"/>
              <a:t>Н.М.Баранова</a:t>
            </a:r>
            <a:r>
              <a:rPr lang="ru-RU" dirty="0"/>
              <a:t>, позволила подвести итоги развития экономики всей страны, продемонстрировать достижения российской промышленности с целью установления новых экономических связей.</a:t>
            </a:r>
          </a:p>
        </p:txBody>
      </p:sp>
      <p:pic>
        <p:nvPicPr>
          <p:cNvPr id="5122" name="Picture 2" descr="C:\Users\Галина\Desktop\iEI227R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855"/>
            <a:ext cx="1656184" cy="18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8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протяжении XX века Нижегородский регион (в 1936-1990 гг. – Горьковская область) оставался одним из крупнейших экономических центров страны. Наряду с уже существовавшими крупными предприятиями металлообработки и машиностроения возводятся новые индустриальные гиганты - Горьковский автомобильный завод (ГАЗ), Павловский автобусный завод (ПАЗ); успешно развиваются заводы «Двигатель революции», «Красная Этна» и многие другие. Особо следует сказать об автогиганте - Горьковском автомобильном заводе («ГАЗ»), которым гордилась вся страна. Решение о строительстве в Нижнем Новгороде крупного предприятия по производству легковых, лёгких грузовых автомобилей и микроавтобусов было принято правительством в 1929 г., а уже с декабря 1932 г. на автозаводе началась сборка легкового автомобиля среднего класса ГАЗ-А. Первые автомобили моделей ГАЗ-А и ГАЗ-АА изготавливались по чертежам американской фирмы «Форд», но позднее появились и первые отечественные разработки, по качеству не уступавшие иностранным. В годы Великой Отечественной войны 1941-1945 гг. предприятие было целиком переориентировано на выпуск военной техники. </a:t>
            </a:r>
          </a:p>
        </p:txBody>
      </p:sp>
    </p:spTree>
    <p:extLst>
      <p:ext uri="{BB962C8B-B14F-4D97-AF65-F5344CB8AC3E}">
        <p14:creationId xmlns:p14="http://schemas.microsoft.com/office/powerpoint/2010/main" val="385121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359229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итоге благодаря продуманному планированию и трудовому героизму всего населения в регионе возник полный спектр выпуска продукции – от производства электроэнергии до станкостроения и точного машиностроения. Это в полной мере проявилось в годы военных испытаний. В период Великой Отечественной войны практически весь экономический потенциал региона работал на оборону страны. В 1941-1945 гг. военкоматами Горьковской области было мобилизовано на фронт 822 тысячи горьковчан, из которых порядка 300 тыс. не вернулись с полей сражений. На территории области было сформировано 79 воинских частей и соединений, среди которых стрелковые дивизии, танковые бригады и корпуса, особый </a:t>
            </a:r>
            <a:r>
              <a:rPr lang="ru-RU" dirty="0" err="1"/>
              <a:t>Горьковско</a:t>
            </a:r>
            <a:r>
              <a:rPr lang="ru-RU" dirty="0"/>
              <a:t>-Варшавский дивизион бронепоездов. Уже с первых дней войны все промышленные предприятия г. Горького и Горьковской области переключились на производство оборонной продукции. За четыре года войны промышленность г. Горького и области дала фронту: танков, самоходок, бронемашин – 38 318 (37,0% общесоюзного производства), самолетов – 16 324 (11,3%), орудий – 101 673 (23,9%), подводных лодок - 22 (43.1%). Горьковская область снабжала фронт самым необходимым: оружием, бронетехникой, боеприпасами, средствами радиосвязи, продовольствием и, что немаловажно, донорской кровью, спасшей жизни сотням тысяч бойцов.</a:t>
            </a:r>
          </a:p>
        </p:txBody>
      </p:sp>
      <p:pic>
        <p:nvPicPr>
          <p:cNvPr id="6146" name="Picture 2" descr="C:\Users\Галина\Desktop\iMKYZ6J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5015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алина\Desktop\i9W5I68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96" y="4842179"/>
            <a:ext cx="1905000" cy="14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алина\Desktop\i1O0912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2179"/>
            <a:ext cx="2143125" cy="14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Галина\Desktop\га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42179"/>
            <a:ext cx="1905000" cy="14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послевоенные годы в Горьковской области активно развиваются научные центры и конструкторские бюро, а тяжелая промышленность области снова выходит на лидирующие позиции в стране. Возникают и успешно работают принципиально новые предприятия, обслуживающие атомную энергетику. Подлинным научным сердцем региона стал научно-исследовательский центр в </a:t>
            </a:r>
            <a:r>
              <a:rPr lang="ru-RU" dirty="0" err="1"/>
              <a:t>г.Саров</a:t>
            </a:r>
            <a:r>
              <a:rPr lang="ru-RU" dirty="0"/>
              <a:t> (Арзамас-16), где был создан ядерный щит России. В постсоветское время, несмотря на ощутимый спад промышленного развития страны, в Нижнем Новгороде была возрождена Нижегородская ярмарка, получившая значение центра торгово-экономического и культурного обмена нашей области с другими субъектами Российской Федерации и зарубежными странами, что позволило увеличить приток в область иностранных инвестиций.</a:t>
            </a:r>
          </a:p>
        </p:txBody>
      </p:sp>
    </p:spTree>
    <p:extLst>
      <p:ext uri="{BB962C8B-B14F-4D97-AF65-F5344CB8AC3E}">
        <p14:creationId xmlns:p14="http://schemas.microsoft.com/office/powerpoint/2010/main" val="26192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Рассказ об истории Нижегородской области будет неполон, если ограничиваться только ее экономическим развитием. Издревле наш край был значительным центром российской культуры и духовности: религиозная философия, литературное творчество, живопись и музыка, театральное искусство, архитектурно-строительная и инженерная мысль нижегородцев известны далеко за пределами области. Обо всех выдающихся творческих личностях рассказать невозможно, но даже краткий перечень имен и отдельные исторические зарисовки впечатляют.</a:t>
            </a:r>
          </a:p>
        </p:txBody>
      </p:sp>
    </p:spTree>
    <p:extLst>
      <p:ext uri="{BB962C8B-B14F-4D97-AF65-F5344CB8AC3E}">
        <p14:creationId xmlns:p14="http://schemas.microsoft.com/office/powerpoint/2010/main" val="23846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 Нижним Новгородом связано имя выдающегося механика-самоучки Ивана Петровича Кулибина (1735-1818). Сын небогатого торговца, он с самых ранних лет проявил особый интерес к механике, изобретательству. Пятнадцатилетним подростком он поразил сограждан тем, что починил часы - куранты Рождественской (Строгановской) церкви со сложным, замысловатым устройством. Юный Кулибин приобрел славу необыкновенно умелого часовщика. Он ремонтировал часы знатных и богатых нижегородцев, изготовлял новые. Свои силы в изобретательстве Кулибин попробовал и на часах, и на других механизмах. Он сумел решить весьма сложную техническую задачу, изготовив часы-яйцо, которые не только отсчитывали время, но также наигрывали музыкальную мелодию и, кроме того, показывали «театральное действо»: в корпусе открывалась дверца, за которой двигались крошечные фигурки. Летом 1767 г. он преподнес свои изобретения прибывшей в Нижний Новгород Екатерине II. Императрица была поражена искусством нижегородца и пригласила его в столицу, где он был назначен главным механиком мастерских Российской Академии наук. Известны его изобретения из разных областей техники: </a:t>
            </a:r>
            <a:r>
              <a:rPr lang="ru-RU" dirty="0" err="1"/>
              <a:t>одноарочный</a:t>
            </a:r>
            <a:r>
              <a:rPr lang="ru-RU" dirty="0"/>
              <a:t> мост и бездымный фейерверк, фонарь, в полтысячи раз усиливающий свет лампы и самоходное судно. Многие изобретения нижегородского механика, опередившего во многом свое время, получили признание у будущих поколений.</a:t>
            </a:r>
          </a:p>
        </p:txBody>
      </p:sp>
      <p:pic>
        <p:nvPicPr>
          <p:cNvPr id="7170" name="Picture 2" descr="C:\Users\Галина\Desktop\iNQJRQL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74227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алина\Desktop\iGNEZF8F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74227"/>
            <a:ext cx="1847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Галина\Desktop\i6ADYCK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52198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Галина\Desktop\iKT6BW3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74227"/>
            <a:ext cx="1857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Галина\Desktop\iV3AHLQ4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74227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464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последнее десятилетие XVIII в. в Нижнем Новгороде возникает литературный кружок. Среди членов кружка был, в частности, и переводчик Савва Сергиевский. Он перевел на русский язык (с французского перевода) трагедию Шекспира «Король Ричард III». «Жизнь и смерть Ричарда III, короля английского» - под таким названием трагедия вышла в 1787 г. Это было первое отдельное издание Шекспира на 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11068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0160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Членом нижегородского кружка литераторов стал позднее и ректор Нижегородской семинарии </a:t>
            </a:r>
            <a:r>
              <a:rPr lang="ru-RU" dirty="0" err="1"/>
              <a:t>Дамаскин</a:t>
            </a:r>
            <a:r>
              <a:rPr lang="ru-RU" dirty="0"/>
              <a:t> (в миру </a:t>
            </a:r>
            <a:r>
              <a:rPr lang="ru-RU" dirty="0" err="1"/>
              <a:t>Д.Семенов</a:t>
            </a:r>
            <a:r>
              <a:rPr lang="ru-RU" dirty="0"/>
              <a:t>-Руднев Дмитрий) (1737-1795), человек широко образованный, большой любитель и знаток литературы. </a:t>
            </a:r>
            <a:r>
              <a:rPr lang="ru-RU" dirty="0" smtClean="0"/>
              <a:t>Занимаясь </a:t>
            </a:r>
            <a:r>
              <a:rPr lang="ru-RU" dirty="0"/>
              <a:t>в Нижнем описанием прочитанных книг, он первый в России подготовил библиографический труд «Библиотека российская, или Сведения о всех книгах в России с начала типографии на свет вышедших» и явился, таким образом, первым русским библиографом. По поручению Екатерины II </a:t>
            </a:r>
            <a:r>
              <a:rPr lang="ru-RU" dirty="0" err="1"/>
              <a:t>Дамаскин</a:t>
            </a:r>
            <a:r>
              <a:rPr lang="ru-RU" dirty="0"/>
              <a:t> составил уникальный пятиязычный «Словарь языков разных народов, в Нижегородской епархии обитающих, именно: Россиян, Татар, Чувашей, Мордвы и Черемис...». И поныне этот труд, сохранившийся в подлиннике в Центральном архиве Нижегородской области, остается бесценным источником для ученых-лингвистов.</a:t>
            </a:r>
          </a:p>
        </p:txBody>
      </p:sp>
      <p:pic>
        <p:nvPicPr>
          <p:cNvPr id="8194" name="Picture 2" descr="C:\Users\Галина\Desktop\preview_3014538_2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51791"/>
            <a:ext cx="1362968" cy="19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алина\Desktop\006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6" y="4941755"/>
            <a:ext cx="1829991" cy="1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Нижегородская губерния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2014 году исполняется 300 лет со времени создания Нижегородской губернии. Именно тогда наш регион, объединяющий русские земли Волго-Окского междуречья с городами Нижний Новгород, Арзамас и Балахна, по воле императора Петра Великого впервые обрел административную самостоятельность, став полноправным субъектом державы Российской. Прошедшие с тех пор три столетия подтвердили правильность этого государственного решения и позволили всесторонне раскрыть экономический и духовный потенциал Нижегородского региона, вписавшего славные страницы в историю России. Нынешний юбилей дает возможность вновь вспомнить «труды и дни» нижегородцев, сохраненные архивными документами и народной памятью.</a:t>
            </a:r>
          </a:p>
        </p:txBody>
      </p:sp>
    </p:spTree>
    <p:extLst>
      <p:ext uri="{BB962C8B-B14F-4D97-AF65-F5344CB8AC3E}">
        <p14:creationId xmlns:p14="http://schemas.microsoft.com/office/powerpoint/2010/main" val="177807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085584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Интересно, что в 1767 г., путешествуя по Волге и посетив Нижний Новгород, императрица Екатерина II отозвалась о нем так. «Город сей ситуацией прекрасен, строением же мерзок…». В этом была доля правды: строились нижегородцы до 1770 г. без всякого плана. Нижний в то время насчитывал всего лишь десятка два каменных домов, остальные дома горожан были деревянными. К тому же в 1768 г. пожар уничтожил значительную часть построек. Вскоре после этого архитектору А.В. </a:t>
            </a:r>
            <a:r>
              <a:rPr lang="ru-RU" dirty="0" err="1"/>
              <a:t>Квасову</a:t>
            </a:r>
            <a:r>
              <a:rPr lang="ru-RU" dirty="0"/>
              <a:t> поручили составить первый проект планировки города, который императрица утвердила в 1770 г. Кремль рассматривался как центральная часть города. С наружной стороны его, у ворот Дмитриевской башни, была создана площадь, от которой лучами расходились прямые улицы. Этот первый генеральный план Нижнего Новгорода существенно продвинул вперед архитектурную мысль России, и сегодня город сохранил эту схему разбивки улиц.</a:t>
            </a:r>
          </a:p>
        </p:txBody>
      </p:sp>
      <p:pic>
        <p:nvPicPr>
          <p:cNvPr id="11266" name="Picture 2" descr="C:\Users\Евгений\Desktop\IMG_02022014_202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9145"/>
            <a:ext cx="2592288" cy="20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Знаменательным событием в культурной жизни Нижнего Новгорода стало открытие в 1798 г. публичного театра. До этого театральные представления устраивались от случая к случаю, когда помещики привозили в город из своих поместий крепостных актеров. Одна из лучших крепостных трупп была у князя Н. Г. Шаховского в его поместье, в </a:t>
            </a:r>
            <a:r>
              <a:rPr lang="ru-RU" dirty="0" err="1"/>
              <a:t>Ардатовском</a:t>
            </a:r>
            <a:r>
              <a:rPr lang="ru-RU" dirty="0"/>
              <a:t> уезде. В 1798 г. князь переезжает на постоянное жительство в Нижний и привозит свою крепостную труппу. С этого события берет начало история театрального искусства в Нижегородской области.</a:t>
            </a:r>
          </a:p>
        </p:txBody>
      </p:sp>
      <p:pic>
        <p:nvPicPr>
          <p:cNvPr id="9218" name="Picture 2" descr="C:\Users\Галина\Desktop\iUEB3M8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37444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алина\Desktop\i889HRN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15841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8" y="52251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Патриотизм нижегородцев неоднократно проявлялся на протяжении столетий. Так было и в период Отечественной войны 1812 года. Наши земляки сформировали ополчение, состоявшее из 1-го конного и 5-ти пеших полков общей численностью 12 462 человека. На содержание ополчения население губернии добровольно пожертвовало весьма крупную по тем временам сумму – 1 090 000 рублей. Воины-нижегородцы, отличившиеся на полях сражений, за мужество и героизм были отмечены орденами и </a:t>
            </a:r>
            <a:r>
              <a:rPr lang="ru-RU" dirty="0" smtClean="0"/>
              <a:t>медалями. В </a:t>
            </a:r>
            <a:r>
              <a:rPr lang="ru-RU" dirty="0"/>
              <a:t>связи с военными действиями в 1812 году в Нижний Новгород и Нижегородскую губернию были эвакуированы из Москвы видные деятели культуры, в том числе писатель и историк Н.М. Карамзин (автор «Истории государства Российского»), поэт К.Ф. Батюшков и др. В Нижний были эвакуированы и некоторые московские учреждения (почтамт, университет, московские департаменты Правительствующего Сената).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3960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XIX веке общероссийскую известность и признание получили два нижегородца: великий математик Николай Иванович Лобачевский, создатель неэвклидовой геометрии и ректор Казанского университета с 1827 по 1846 гг., а также выдающийся композитор, пианист и дирижер </a:t>
            </a:r>
            <a:r>
              <a:rPr lang="ru-RU" dirty="0" err="1"/>
              <a:t>Милий</a:t>
            </a:r>
            <a:r>
              <a:rPr lang="ru-RU" dirty="0"/>
              <a:t> Алексеевич Балакирев, ставший главой и признанным руководителем творческого объединения русских композиторов, получившее название «Могучая кучка». А несколько ранее, в 1830 г., в селе Болдино Нижегородской губернии, в своем родовом имении великий поэт А.С. Пушкин, вдохновленный болдинской осенью, написал циклы «Маленькие трагедии» и «Повести Белкина», а также большое количество стихов, ставших классикой русской поэзии.</a:t>
            </a:r>
          </a:p>
        </p:txBody>
      </p:sp>
      <p:pic>
        <p:nvPicPr>
          <p:cNvPr id="10242" name="Picture 2" descr="C:\Users\Галина\Desktop\iYZGRU1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97780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алина\Desktop\iO1SLHY7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18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Галина\Desktop\i7544TZ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838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XX век вошел в историю как век политических потрясений и преобразований. Революции 1905 и 1917 гг. преобразовали Россию, которая из империи становится в итоге федеративной республикой. В революционных событиях большую роль играли политические деятели-нижегородцы, в том числе </a:t>
            </a:r>
            <a:r>
              <a:rPr lang="ru-RU" dirty="0" err="1"/>
              <a:t>Н.А.Семашко</a:t>
            </a:r>
            <a:r>
              <a:rPr lang="ru-RU" dirty="0"/>
              <a:t>, </a:t>
            </a:r>
            <a:r>
              <a:rPr lang="ru-RU" dirty="0" err="1"/>
              <a:t>Я.М.Свердлов</a:t>
            </a:r>
            <a:r>
              <a:rPr lang="ru-RU" dirty="0"/>
              <a:t>. Примечательно, что почти все политические лидеры государства так или иначе оказались связаны с Нижним Новгородом, занимая здесь различные руководящие должности в 1920-1930-е гг. Но подлинным властителем дум тогдашнего общества был нижегородец </a:t>
            </a:r>
            <a:r>
              <a:rPr lang="ru-RU" dirty="0" err="1"/>
              <a:t>А.М.Пешков</a:t>
            </a:r>
            <a:r>
              <a:rPr lang="ru-RU" dirty="0"/>
              <a:t> (</a:t>
            </a:r>
            <a:r>
              <a:rPr lang="ru-RU" dirty="0" err="1"/>
              <a:t>М.Горький</a:t>
            </a:r>
            <a:r>
              <a:rPr lang="ru-RU" dirty="0"/>
              <a:t>) – великий писатель, публицист и общественный деятель, книги которого вышли в свет многомиллионными тиражами и переведены на десятки языков народов мира.</a:t>
            </a:r>
          </a:p>
        </p:txBody>
      </p:sp>
      <p:pic>
        <p:nvPicPr>
          <p:cNvPr id="11266" name="Picture 2" descr="C:\Users\Галина\Desktop\iLIUG5Z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61428"/>
            <a:ext cx="1446312" cy="19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алина\Desktop\iCFKG85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76825"/>
            <a:ext cx="1905000" cy="16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алина\Desktop\iMI4M0F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87" y="5076825"/>
            <a:ext cx="2419350" cy="16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Использованные электронные ресурсы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www. </a:t>
            </a:r>
            <a:r>
              <a:rPr lang="en-US" dirty="0" err="1" smtClean="0"/>
              <a:t>archiv</a:t>
            </a:r>
            <a:r>
              <a:rPr lang="en-US" dirty="0" smtClean="0"/>
              <a:t>. </a:t>
            </a:r>
            <a:r>
              <a:rPr lang="en-US" dirty="0" err="1"/>
              <a:t>n</a:t>
            </a:r>
            <a:r>
              <a:rPr lang="en-US" dirty="0" err="1" smtClean="0"/>
              <a:t>nov</a:t>
            </a:r>
            <a:r>
              <a:rPr lang="en-US" dirty="0" smtClean="0"/>
              <a:t>. </a:t>
            </a:r>
            <a:r>
              <a:rPr lang="en-US" dirty="0" err="1"/>
              <a:t>r</a:t>
            </a:r>
            <a:r>
              <a:rPr lang="en-US" dirty="0" err="1" smtClean="0"/>
              <a:t>u</a:t>
            </a:r>
            <a:r>
              <a:rPr lang="en-US" dirty="0" smtClean="0"/>
              <a:t> – </a:t>
            </a:r>
            <a:r>
              <a:rPr lang="ru-RU" dirty="0" smtClean="0"/>
              <a:t>Государственная архивная служба Нижегородской области. Историческая информация.</a:t>
            </a:r>
            <a:br>
              <a:rPr lang="ru-RU" dirty="0" smtClean="0"/>
            </a:br>
            <a:r>
              <a:rPr lang="en-US" dirty="0"/>
              <a:t>i</a:t>
            </a:r>
            <a:r>
              <a:rPr lang="en-US" dirty="0" smtClean="0"/>
              <a:t>mages. </a:t>
            </a:r>
            <a:r>
              <a:rPr lang="en-US" dirty="0" err="1"/>
              <a:t>y</a:t>
            </a:r>
            <a:r>
              <a:rPr lang="en-US" dirty="0" err="1" smtClean="0"/>
              <a:t>andex</a:t>
            </a:r>
            <a:r>
              <a:rPr lang="en-US" dirty="0" smtClean="0"/>
              <a:t>. </a:t>
            </a:r>
            <a:r>
              <a:rPr lang="en-US" dirty="0" err="1" smtClean="0"/>
              <a:t>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 </a:t>
            </a:r>
            <a:r>
              <a:rPr lang="en-US" dirty="0" err="1" smtClean="0"/>
              <a:t>yarmarka</a:t>
            </a:r>
            <a:r>
              <a:rPr lang="en-US" dirty="0" smtClean="0"/>
              <a:t>. </a:t>
            </a:r>
            <a:r>
              <a:rPr lang="en-US" smtClean="0"/>
              <a:t>ru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5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Среди великих преобразований, проведенных в России по инициативе императора Петра I, реформа административно-территориального устройства страны по праву считается одной из важнейших. К началу XVIII в. Россия представляла собой конгломерат разновеликих уездов, подчиненных непосредственно столице. Территория уездов исторически сложилась в далекой древности и ни в коей мере не соответствовала изменившимся экономическим условиям, путям сообщения, сети поселений, так что управлять этим конгломератом стало просто невозможно. Вот почему государь-реформатор принимает единственно верное решение: вместо уездов создаются крупные регионы, получившие название «губернии» (от латинского «управление»).</a:t>
            </a:r>
          </a:p>
        </p:txBody>
      </p:sp>
      <p:pic>
        <p:nvPicPr>
          <p:cNvPr id="2050" name="Picture 2" descr="C:\Users\Евгений\Desktop\IMG_02022014_195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70934"/>
            <a:ext cx="1872208" cy="23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1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Первый этап реформы, начавшейся в 1708 году, оказался неудачным: первоначально созданные восемь губерний, огромные по площади, плохо управлялись, так как связь губернских центров с отдаленными окраинами была слишком слаба, а средства сообщения весьма несовершенны. К 1714 году было решено выделить из самой большой Казанской губернии самостоятельную Нижегородскую губернию. Об этом по велению Петра I был принят указ, подписанный четырьмя сенаторами 26 января по старому стилю (6 февраля по новому стилю; разница в стилях для XVIII века – «плюс 11 дней»). В состав губернии вошли: Нижний Новгород и другие крупные центры Волго-Окского междуречья - Балахна, Арзамас, </a:t>
            </a:r>
            <a:r>
              <a:rPr lang="ru-RU" dirty="0" err="1"/>
              <a:t>Курмыш</a:t>
            </a:r>
            <a:r>
              <a:rPr lang="ru-RU" dirty="0"/>
              <a:t>, Василь (ныне - Васильсурск), а также города Юрьевец, Ядрин. Алатырь, Муром, Гороховец, низовья рек </a:t>
            </a:r>
            <a:r>
              <a:rPr lang="ru-RU" dirty="0" err="1"/>
              <a:t>Керженца</a:t>
            </a:r>
            <a:r>
              <a:rPr lang="ru-RU" dirty="0"/>
              <a:t> и Ветлуги.</a:t>
            </a:r>
          </a:p>
        </p:txBody>
      </p:sp>
      <p:pic>
        <p:nvPicPr>
          <p:cNvPr id="3074" name="Picture 2" descr="C:\Users\Евгений\Desktop\IMG_02022014_2029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857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5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Органы управления, созданные тогда же для новой губернии, опирались на предшествующий опыт (впрочем, творчески переработанный с учетом общеевропейской практики). Во главе региона стоял губернатор, поставленный под верховный надзор Сената, а фактически контролировавшийся непосредственно государем. Губернатор управлял регионом с помощью советников – </a:t>
            </a:r>
            <a:r>
              <a:rPr lang="ru-RU" dirty="0" err="1"/>
              <a:t>ландратов</a:t>
            </a:r>
            <a:r>
              <a:rPr lang="ru-RU" dirty="0"/>
              <a:t>, </a:t>
            </a:r>
            <a:r>
              <a:rPr lang="ru-RU" dirty="0" err="1"/>
              <a:t>избиравшихся</a:t>
            </a:r>
            <a:r>
              <a:rPr lang="ru-RU" dirty="0"/>
              <a:t> местным дворянством; число </a:t>
            </a:r>
            <a:r>
              <a:rPr lang="ru-RU" dirty="0" err="1"/>
              <a:t>ландратов</a:t>
            </a:r>
            <a:r>
              <a:rPr lang="ru-RU" dirty="0"/>
              <a:t> колебалось от 8 до 12. При губернаторе также состояли </a:t>
            </a:r>
            <a:r>
              <a:rPr lang="ru-RU" dirty="0" err="1"/>
              <a:t>ландрихтеры</a:t>
            </a:r>
            <a:r>
              <a:rPr lang="ru-RU" dirty="0"/>
              <a:t> (для суда по земельным делам), </a:t>
            </a:r>
            <a:r>
              <a:rPr lang="ru-RU" dirty="0" err="1"/>
              <a:t>обер</a:t>
            </a:r>
            <a:r>
              <a:rPr lang="ru-RU" dirty="0"/>
              <a:t>-коменданты и коменданты (по делам военным). Губерния делилась на провинции, во главе которых стояли земские комиссары. Кстати, терминология, немецкая по происхождению, заимствованная из недавно присоединенных прибалтийских земель, в российской «глубинке» приживалась плохо: провинции по-прежнему именовали уездами, земских комиссаров – воеводами... Но в итоге названия «губерния» и «губернатор» сохранились до наших дней.</a:t>
            </a:r>
          </a:p>
        </p:txBody>
      </p:sp>
      <p:pic>
        <p:nvPicPr>
          <p:cNvPr id="4098" name="Picture 2" descr="C:\Users\Евгений\Desktop\IMG_02022014_202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28516"/>
            <a:ext cx="2376264" cy="19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8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Примечательно, что реформирование и в те времена зачастую происходило методом «проб и ошибок». В 1717 году Нижегородская губерния была упразднена, территории вновь вернулись в Казанскую губернию, но уже через два года указом Петра I от 29 мая 1719 года губерния с центром в Нижнем Новгороде вновь была воссоздана. В правление Екатерины II было создано несколько меньшее по размерам Нижегородское наместничество, территориальное устройство которого учитывало происходившие в XVIII в. изменения в расселении и путях сообщения. В 1797 году наместничество вновь получает название «Нижегородская губерния», но теперь в ее составе – лишь 11 уездов: Нижегородский, </a:t>
            </a:r>
            <a:r>
              <a:rPr lang="ru-RU" dirty="0" err="1"/>
              <a:t>Ардатовский</a:t>
            </a:r>
            <a:r>
              <a:rPr lang="ru-RU" dirty="0"/>
              <a:t>, </a:t>
            </a:r>
            <a:r>
              <a:rPr lang="ru-RU" dirty="0" err="1"/>
              <a:t>Арзамасский</a:t>
            </a:r>
            <a:r>
              <a:rPr lang="ru-RU" dirty="0"/>
              <a:t>, </a:t>
            </a:r>
            <a:r>
              <a:rPr lang="ru-RU" dirty="0" err="1"/>
              <a:t>Балахнинский</a:t>
            </a:r>
            <a:r>
              <a:rPr lang="ru-RU" dirty="0"/>
              <a:t>, </a:t>
            </a:r>
            <a:r>
              <a:rPr lang="ru-RU" dirty="0" err="1"/>
              <a:t>Васильский</a:t>
            </a:r>
            <a:r>
              <a:rPr lang="ru-RU" dirty="0"/>
              <a:t>, </a:t>
            </a:r>
            <a:r>
              <a:rPr lang="ru-RU" dirty="0" err="1"/>
              <a:t>Горбатовский</a:t>
            </a:r>
            <a:r>
              <a:rPr lang="ru-RU" dirty="0"/>
              <a:t>, </a:t>
            </a:r>
            <a:r>
              <a:rPr lang="ru-RU" dirty="0" err="1"/>
              <a:t>Княгининский</a:t>
            </a:r>
            <a:r>
              <a:rPr lang="ru-RU" dirty="0"/>
              <a:t>, </a:t>
            </a:r>
            <a:r>
              <a:rPr lang="ru-RU" dirty="0" err="1"/>
              <a:t>Лукояновский</a:t>
            </a:r>
            <a:r>
              <a:rPr lang="ru-RU" dirty="0"/>
              <a:t>, </a:t>
            </a:r>
            <a:r>
              <a:rPr lang="ru-RU" dirty="0" err="1"/>
              <a:t>Макарьевский</a:t>
            </a:r>
            <a:r>
              <a:rPr lang="ru-RU" dirty="0"/>
              <a:t>, Семеновский, </a:t>
            </a:r>
            <a:r>
              <a:rPr lang="ru-RU" dirty="0" err="1"/>
              <a:t>Сергачский</a:t>
            </a:r>
            <a:r>
              <a:rPr lang="ru-RU" dirty="0"/>
              <a:t>. Уезды делились на 252 волости. Это административно-территориальное деление не изменялось до 1917 года. Вплоть до 1920-х гг. не изменялась и территория, близкая к современным границам области (кроме северных районов).</a:t>
            </a:r>
          </a:p>
        </p:txBody>
      </p:sp>
    </p:spTree>
    <p:extLst>
      <p:ext uri="{BB962C8B-B14F-4D97-AF65-F5344CB8AC3E}">
        <p14:creationId xmlns:p14="http://schemas.microsoft.com/office/powerpoint/2010/main" val="375302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ПЕРВЫЙ ГУБЕРНАТОР ДАЛ ПРИКАЗ: "МОСТ СЖЕЧЬ!"</a:t>
            </a:r>
            <a:endParaRPr lang="ru-RU" dirty="0"/>
          </a:p>
          <a:p>
            <a:r>
              <a:rPr lang="ru-RU" b="1" dirty="0"/>
              <a:t>Андрей Петрович Измайлов (1714)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Степан Иванович Путятин (1714-1718)</a:t>
            </a:r>
            <a:r>
              <a:rPr lang="ru-RU" dirty="0"/>
              <a:t> </a:t>
            </a:r>
          </a:p>
          <a:p>
            <a:r>
              <a:rPr lang="ru-RU" i="1" dirty="0"/>
              <a:t>"1714 г. </a:t>
            </a:r>
            <a:r>
              <a:rPr lang="ru-RU" i="1" dirty="0" err="1"/>
              <a:t>генваря</a:t>
            </a:r>
            <a:r>
              <a:rPr lang="ru-RU" i="1" dirty="0"/>
              <a:t> в 26 день Великий Государь Царь и великий князь Петр Алексеевич всея </a:t>
            </a:r>
            <a:r>
              <a:rPr lang="ru-RU" i="1" dirty="0" err="1"/>
              <a:t>Великия</a:t>
            </a:r>
            <a:r>
              <a:rPr lang="ru-RU" i="1" dirty="0"/>
              <a:t> и </a:t>
            </a:r>
            <a:r>
              <a:rPr lang="ru-RU" i="1" dirty="0" err="1"/>
              <a:t>Малыя</a:t>
            </a:r>
            <a:r>
              <a:rPr lang="ru-RU" i="1" dirty="0"/>
              <a:t> и </a:t>
            </a:r>
            <a:r>
              <a:rPr lang="ru-RU" i="1" dirty="0" err="1"/>
              <a:t>Белыя</a:t>
            </a:r>
            <a:r>
              <a:rPr lang="ru-RU" i="1" dirty="0"/>
              <a:t> </a:t>
            </a:r>
            <a:r>
              <a:rPr lang="ru-RU" i="1" dirty="0" err="1"/>
              <a:t>Росии</a:t>
            </a:r>
            <a:r>
              <a:rPr lang="ru-RU" i="1" dirty="0"/>
              <a:t> самодержец указал: Нижегородской губернии быть особо. В ней </a:t>
            </a:r>
            <a:r>
              <a:rPr lang="ru-RU" i="1" dirty="0" err="1"/>
              <a:t>городы</a:t>
            </a:r>
            <a:r>
              <a:rPr lang="ru-RU" i="1" dirty="0"/>
              <a:t>: Нижний, </a:t>
            </a:r>
            <a:r>
              <a:rPr lang="ru-RU" i="1" dirty="0" err="1"/>
              <a:t>Алатарь</a:t>
            </a:r>
            <a:r>
              <a:rPr lang="ru-RU" i="1" dirty="0"/>
              <a:t>, Балахна, Муром, Арзамас, Гороховец, Юрьев Поволжской, </a:t>
            </a:r>
            <a:r>
              <a:rPr lang="ru-RU" i="1" dirty="0" err="1"/>
              <a:t>Курмыш</a:t>
            </a:r>
            <a:r>
              <a:rPr lang="ru-RU" i="1" dirty="0"/>
              <a:t>, Василь, Ядрин. Губернатору быть Андрею Петрову сыну Измайлову, и о том к нему Андрею, а для ведома Казанскому губернатору, послать Великого Государя указы. А что в той Нижегородской губернии порознь по городам дворового числа, и окладных, и неокладных, табельных и сверх табеля других прибылых доходов, о том в канцелярию Сената прислать известие. </a:t>
            </a:r>
            <a:endParaRPr lang="ru-RU" dirty="0"/>
          </a:p>
          <a:p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Князь Яков Долгорукой </a:t>
            </a:r>
            <a:br>
              <a:rPr lang="ru-RU" i="1" dirty="0"/>
            </a:br>
            <a:r>
              <a:rPr lang="ru-RU" i="1" dirty="0"/>
              <a:t>Граф Иван Мусин-Пушкин </a:t>
            </a:r>
            <a:br>
              <a:rPr lang="ru-RU" i="1" dirty="0"/>
            </a:br>
            <a:r>
              <a:rPr lang="ru-RU" i="1" dirty="0"/>
              <a:t>Тихон Стрешнев </a:t>
            </a:r>
            <a:br>
              <a:rPr lang="ru-RU" i="1" dirty="0"/>
            </a:br>
            <a:r>
              <a:rPr lang="ru-RU" i="1" dirty="0" err="1"/>
              <a:t>Михайла</a:t>
            </a:r>
            <a:r>
              <a:rPr lang="ru-RU" i="1" dirty="0"/>
              <a:t> Самарин".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Галина\Desktop\67179500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67" y="4581128"/>
            <a:ext cx="1515139" cy="18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История нашего региона весьма интересна и поучительна. Создание губернии привело в XVIII веке к бурному развитию хозяйства: распахиваются новые земли, устанавливается общественное разделение труда, развивается товарно-денежное хозяйство. Одним из наиболее известных промыслов было производство поташа – химиката, употребляемого в стекольном производстве, мыловарении, красильном деле, изготовлении пороха. В большом количестве его производили в </a:t>
            </a:r>
            <a:r>
              <a:rPr lang="ru-RU" dirty="0" err="1"/>
              <a:t>Арзамасском</a:t>
            </a:r>
            <a:r>
              <a:rPr lang="ru-RU" dirty="0"/>
              <a:t> уезде, а потом через Архангельск вывозили за границу. Соляным промыслом славилась Балахна, в которой также получило развитие деревянное судостроение. В </a:t>
            </a:r>
            <a:r>
              <a:rPr lang="ru-RU" dirty="0" err="1"/>
              <a:t>Лыскове</a:t>
            </a:r>
            <a:r>
              <a:rPr lang="ru-RU" dirty="0"/>
              <a:t> жили искусные кузнецы, плотники, горшечники, портные. Далеко за пределы края выходила слава о павловских литейщиках и оружейниках. Кожевенным промыслом занимались жители села </a:t>
            </a:r>
            <a:r>
              <a:rPr lang="ru-RU" dirty="0" err="1"/>
              <a:t>Богородское</a:t>
            </a:r>
            <a:r>
              <a:rPr lang="ru-RU" dirty="0"/>
              <a:t> с прилегающими деревнями. В Городецкой волости возник большой якорный завод, а около Воротынца - чугунный и железный заводы. Самым крупным промышленным центром края стал губернский город Нижний Новгород. Это был центр канатного производства, судостроения, металлообработки. Мастера-судостроители участвовали в подготовке волжского флота для перевозки артиллерии и боеприпасов в Азов. Металлисты отливали колокола и якоря, изготовляли ружейные замки. Здесь были созданы и успешно работали кирпичный, гончарный, стальной, а также кожевенные, солодовенные, пивоваренные заводы, фабрика парусных полотен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2050" name="Picture 2" descr="C:\Users\Галин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20" y="4600728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esktop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22" y="4581525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алина\Desktop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72" y="4600728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алина\Desktop\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18" y="4600728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алина\Desktop\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60473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Галина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2" y="5857769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Галина\Desktop\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5860473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Галина\Desktop\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57769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Галина\Desktop\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07808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9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Все перечисленные производства в Нижегородской губернии развивались и оставались </a:t>
            </a:r>
            <a:r>
              <a:rPr lang="ru-RU" dirty="0" err="1"/>
              <a:t>конкурентноспособными</a:t>
            </a:r>
            <a:r>
              <a:rPr lang="ru-RU" dirty="0"/>
              <a:t> и позднее. В XIX в. к ним добавилось акционерное общество </a:t>
            </a:r>
            <a:r>
              <a:rPr lang="ru-RU" dirty="0" err="1"/>
              <a:t>Сормовских</a:t>
            </a:r>
            <a:r>
              <a:rPr lang="ru-RU" dirty="0"/>
              <a:t> заводов (основано в 1849 г., специализировалось на машиностроении), металлургические заводы в Выксе, судостроительные предприятия на Бору. На рубеже XIX-XX вв., наряду с традиционными отраслями промышленности, начинает развиваться химическое производство, отличавшееся </a:t>
            </a:r>
            <a:r>
              <a:rPr lang="ru-RU" dirty="0" err="1"/>
              <a:t>наукоемкостью</a:t>
            </a:r>
            <a:r>
              <a:rPr lang="ru-RU" dirty="0"/>
              <a:t>: именно тогда в Нижнем Новгороде и пригородах создаются нефтеперегонные заводы, имевшие собственные опытно-экспериментальные лаборатории. Сохранившиеся архивные документы показывают, как из небольших кустарных «фабрик» в короткие сроки вырастали крупные промышленные предприятия, на которых трудились сотни рабочих.</a:t>
            </a:r>
          </a:p>
        </p:txBody>
      </p:sp>
      <p:pic>
        <p:nvPicPr>
          <p:cNvPr id="6146" name="Picture 2" descr="C:\Users\Евгений\Desktop\IMG_02022014_2029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0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2926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История нижегородской губернии                      Милюткина   г. М. учитель  истории  мбоу  сош  94  г. Н. новгород                                     </vt:lpstr>
      <vt:lpstr>Нижегородская губерния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электронные ресурсы:  www. archiv. nnov. ru – Государственная архивная служба Нижегородской области. Историческая информация. images. yandex. ru www. yarmarka. ru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Нижний Новгород</dc:title>
  <dc:creator>Админ</dc:creator>
  <cp:lastModifiedBy>Галина</cp:lastModifiedBy>
  <cp:revision>19</cp:revision>
  <dcterms:created xsi:type="dcterms:W3CDTF">2014-02-02T17:08:43Z</dcterms:created>
  <dcterms:modified xsi:type="dcterms:W3CDTF">2014-02-03T16:08:08Z</dcterms:modified>
</cp:coreProperties>
</file>