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465" autoAdjust="0"/>
  </p:normalViewPr>
  <p:slideViewPr>
    <p:cSldViewPr>
      <p:cViewPr varScale="1">
        <p:scale>
          <a:sx n="81" d="100"/>
          <a:sy n="81" d="100"/>
        </p:scale>
        <p:origin x="-186" y="-1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235AF9D-5E3D-43D4-80AE-0D1F17E86E27}" type="datetimeFigureOut">
              <a:rPr lang="ru-RU" smtClean="0"/>
              <a:pPr/>
              <a:t>27.02.2010</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26B9A3D-0C31-49D9-A801-F36275AE87B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235AF9D-5E3D-43D4-80AE-0D1F17E86E27}" type="datetimeFigureOut">
              <a:rPr lang="ru-RU" smtClean="0"/>
              <a:pPr/>
              <a:t>27.02.2010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6B9A3D-0C31-49D9-A801-F36275AE87B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F235AF9D-5E3D-43D4-80AE-0D1F17E86E27}" type="datetimeFigureOut">
              <a:rPr lang="ru-RU" smtClean="0"/>
              <a:pPr/>
              <a:t>27.02.2010</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26B9A3D-0C31-49D9-A801-F36275AE87B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235AF9D-5E3D-43D4-80AE-0D1F17E86E27}" type="datetimeFigureOut">
              <a:rPr lang="ru-RU" smtClean="0"/>
              <a:pPr/>
              <a:t>27.02.2010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6B9A3D-0C31-49D9-A801-F36275AE87B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235AF9D-5E3D-43D4-80AE-0D1F17E86E27}" type="datetimeFigureOut">
              <a:rPr lang="ru-RU" smtClean="0"/>
              <a:pPr/>
              <a:t>27.02.2010</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226B9A3D-0C31-49D9-A801-F36275AE87B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235AF9D-5E3D-43D4-80AE-0D1F17E86E27}" type="datetimeFigureOut">
              <a:rPr lang="ru-RU" smtClean="0"/>
              <a:pPr/>
              <a:t>27.02.2010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6B9A3D-0C31-49D9-A801-F36275AE87B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235AF9D-5E3D-43D4-80AE-0D1F17E86E27}" type="datetimeFigureOut">
              <a:rPr lang="ru-RU" smtClean="0"/>
              <a:pPr/>
              <a:t>27.02.2010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26B9A3D-0C31-49D9-A801-F36275AE87B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235AF9D-5E3D-43D4-80AE-0D1F17E86E27}" type="datetimeFigureOut">
              <a:rPr lang="ru-RU" smtClean="0"/>
              <a:pPr/>
              <a:t>27.02.2010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26B9A3D-0C31-49D9-A801-F36275AE87B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F235AF9D-5E3D-43D4-80AE-0D1F17E86E27}" type="datetimeFigureOut">
              <a:rPr lang="ru-RU" smtClean="0"/>
              <a:pPr/>
              <a:t>27.02.2010</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226B9A3D-0C31-49D9-A801-F36275AE87B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235AF9D-5E3D-43D4-80AE-0D1F17E86E27}" type="datetimeFigureOut">
              <a:rPr lang="ru-RU" smtClean="0"/>
              <a:pPr/>
              <a:t>27.02.2010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6B9A3D-0C31-49D9-A801-F36275AE87B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F235AF9D-5E3D-43D4-80AE-0D1F17E86E27}" type="datetimeFigureOut">
              <a:rPr lang="ru-RU" smtClean="0"/>
              <a:pPr/>
              <a:t>27.02.2010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6B9A3D-0C31-49D9-A801-F36275AE87B6}"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235AF9D-5E3D-43D4-80AE-0D1F17E86E27}" type="datetimeFigureOut">
              <a:rPr lang="ru-RU" smtClean="0"/>
              <a:pPr/>
              <a:t>27.02.2010</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26B9A3D-0C31-49D9-A801-F36275AE87B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ru.wikipedia.org/wiki/%D0%A4%D0%B0%D0%B9%D0%BB:Evenk.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ethnomuseum.ru/gallery24/381/648_632.ht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ethnomuseum.ru/gallery24/381/651_632.htm" TargetMode="External"/><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hyperlink" Target="http://ru.wikipedia.org/wiki/%D0%A4%D0%B0%D0%B9%D0%BB:Evenk_shaman_costume.jpg" TargetMode="External"/><Relationship Id="rId4" Type="http://schemas.openxmlformats.org/officeDocument/2006/relationships/hyperlink" Target="http://ru.wikipedia.org/wiki/%D0%A8%D0%B0%D0%BC%D0%B0%D0%BD%D0%B8%D0%B7%D0%BC"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ru.wikipedia.org/wiki/%D0%94%D1%83%D0%BA%D1%82%D1%8D%D0%BC%D0%B8" TargetMode="External"/><Relationship Id="rId2" Type="http://schemas.openxmlformats.org/officeDocument/2006/relationships/hyperlink" Target="http://ru.wikipedia.org/wiki/%D0%A1%D0%B5%D0%B2%D0%B5%D1%80%D0%BD%D0%B0%D1%8F_%D0%BA%D1%83%D1%85%D0%BD%D1%8F" TargetMode="Externa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hyperlink" Target="http://images.yandex.ru/search?p=1&amp;text=%D1%8D%D0%B2%D0%B5%D0%BD%D0%BA%D0%B8&amp;spsite=www.liveinternet.ru&amp;img_url=stud.ibi.spb.ru/172/khamzhu/img/evenki.jpg&amp;rpt=simag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images.yandex.ru/search?p=3&amp;text=%D1%8D%D0%B2%D0%B5%D0%BD%D0%BA%D0%B8&amp;spsite=baikal-media.com&amp;img_url=ethnoblog.ru/ethnophoto/resource/evenkysky_ansambl.jpg&amp;rpt=simage"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ethnomuseum.ru/gallery24/381/652_632.htm"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hyperlink" Target="http://ru.wikipedia.org/w/index.php?title=%D0%91%D0%BE%D0%BC%D0%B1%D0%BE%D0%B3%D0%BE%D1%80&amp;action=edit&amp;redlink=1" TargetMode="External"/><Relationship Id="rId3" Type="http://schemas.openxmlformats.org/officeDocument/2006/relationships/hyperlink" Target="http://ru.wikipedia.org/wiki/%D0%9D%D0%B5%D0%BC%D1%82%D1%83%D1%88%D0%BA%D0%B8%D0%BD,_%D0%90%D0%BB%D0%B8%D1%82%D0%B5%D1%82_%D0%9D%D0%B8%D0%BA%D0%BE%D0%BB%D0%B0%D0%B5%D0%B2%D0%B8%D1%87" TargetMode="External"/><Relationship Id="rId7" Type="http://schemas.openxmlformats.org/officeDocument/2006/relationships/hyperlink" Target="http://ru.wikipedia.org/wiki/%D0%97%D0%B8%D0%BC%D0%BD%D0%B8%D0%B5_%D0%9E%D0%BB%D0%B8%D0%BC%D0%BF%D0%B8%D0%B9%D1%81%D0%BA%D0%B8%D0%B5_%D0%B8%D0%B3%D1%80%D1%8B_2006" TargetMode="External"/><Relationship Id="rId12" Type="http://schemas.openxmlformats.org/officeDocument/2006/relationships/hyperlink" Target="http://ru.wikipedia.org/wiki/%D0%9C%D1%83%D0%BA%D0%B4%D0%B5%D0%BD" TargetMode="External"/><Relationship Id="rId2" Type="http://schemas.openxmlformats.org/officeDocument/2006/relationships/hyperlink" Target="http://ru.wikipedia.org/wiki/%D0%9E%D1%91%D0%B3%D0%B8%D1%80,_%D0%9D%D0%B8%D0%BA%D0%BE%D0%BB%D0%B0%D0%B9_%D0%9A%D0%BE%D0%BD%D1%81%D1%82%D0%B0%D0%BD%D1%82%D0%B8%D0%BD%D0%BE%D0%B2%D0%B8%D1%87" TargetMode="External"/><Relationship Id="rId1" Type="http://schemas.openxmlformats.org/officeDocument/2006/relationships/slideLayout" Target="../slideLayouts/slideLayout6.xml"/><Relationship Id="rId6" Type="http://schemas.openxmlformats.org/officeDocument/2006/relationships/hyperlink" Target="http://ru.wikipedia.org/wiki/%D0%97%D0%B8%D0%BC%D0%BD%D0%B8%D0%B5_%D0%9E%D0%BB%D0%B8%D0%BC%D0%BF%D0%B8%D0%B9%D1%81%D0%BA%D0%B8%D0%B5_%D0%B8%D0%B3%D1%80%D1%8B_2002" TargetMode="External"/><Relationship Id="rId11" Type="http://schemas.openxmlformats.org/officeDocument/2006/relationships/hyperlink" Target="http://ru.wikipedia.org/wiki/%D0%90%D0%B9%D1%81%D0%B8%D0%BD%D1%8C%D0%B3%D0%B8%D0%BE%D1%80%D0%BE_%D0%90%D0%B1%D0%B0%D1%85%D0%B0%D0%B9" TargetMode="External"/><Relationship Id="rId5" Type="http://schemas.openxmlformats.org/officeDocument/2006/relationships/hyperlink" Target="http://ru.wikipedia.org/wiki/%D0%97%D0%B8%D0%BC%D0%BD%D0%B8%D0%B5_%D0%9E%D0%BB%D0%B8%D0%BC%D0%BF%D0%B8%D0%B9%D1%81%D0%BA%D0%B8%D0%B5_%D0%B8%D0%B3%D1%80%D1%8B_1998" TargetMode="External"/><Relationship Id="rId10" Type="http://schemas.openxmlformats.org/officeDocument/2006/relationships/hyperlink" Target="http://ru.wikipedia.org/wiki/%D0%94%D0%B8%D0%BD%D0%B0%D1%81%D1%82%D0%B8%D1%8F_%D0%A6%D0%B8%D0%BD" TargetMode="External"/><Relationship Id="rId4" Type="http://schemas.openxmlformats.org/officeDocument/2006/relationships/hyperlink" Target="http://ru.wikipedia.org/wiki/%D0%A7%D0%B5%D0%BF%D0%B0%D0%BB%D0%BE%D0%B2%D0%B0_%D0%AE%D0%BB%D0%B8%D1%8F_%D0%90%D0%BD%D0%B0%D1%82%D0%BE%D0%BB%D1%8C%D0%B5%D0%B2%D0%BD%D0%B0" TargetMode="External"/><Relationship Id="rId9" Type="http://schemas.openxmlformats.org/officeDocument/2006/relationships/hyperlink" Target="http://ru.wikipedia.org/wiki/%D0%9C%D0%B0%D0%BD%D1%8C%D1%87%D0%B6%D1%83%D1%80%D1%8B"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yandex.ru/search?p=2&amp;text=%D1%8D%D0%B2%D0%B5%D0%BD%D0%BA%D0%B8&amp;spsite=fake-001-6442740.ru&amp;img_url=www.yakutiatravel.com/images/photo/Babushka.jpg&amp;rpt=simage"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ru.wikipedia.org/wiki/%D0%A4%D0%B0%D0%B9%D0%BB:Evenkshome.jp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ethnomuseum.ru/gallery24/381/646_632.htm" TargetMode="Externa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hyperlink" Target="http://www.ethnomuseum.ru/gallery24/381/649_632.ht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ethnomuseum.ru/gallery24/381/647_632.ht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ethnomuseum.ru/gallery24/381/650_632.htm"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ethnomuseum.ru/gallery24/381/645_632.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a:xfrm>
            <a:off x="3354442" y="4929198"/>
            <a:ext cx="5114778" cy="1714512"/>
          </a:xfrm>
        </p:spPr>
        <p:txBody>
          <a:bodyPr>
            <a:normAutofit/>
          </a:bodyPr>
          <a:lstStyle/>
          <a:p>
            <a:pPr algn="ctr"/>
            <a:r>
              <a:rPr lang="ru-RU" sz="6000" dirty="0" smtClean="0"/>
              <a:t>Эвенки</a:t>
            </a:r>
            <a:endParaRPr lang="ru-RU" sz="6000" dirty="0"/>
          </a:p>
        </p:txBody>
      </p:sp>
      <p:pic>
        <p:nvPicPr>
          <p:cNvPr id="4" name="Рисунок 3" descr="Evenk.jpg">
            <a:hlinkClick r:id="rId2"/>
          </p:cNvPr>
          <p:cNvPicPr/>
          <p:nvPr/>
        </p:nvPicPr>
        <p:blipFill>
          <a:blip r:embed="rId3"/>
          <a:srcRect/>
          <a:stretch>
            <a:fillRect/>
          </a:stretch>
        </p:blipFill>
        <p:spPr bwMode="auto">
          <a:xfrm>
            <a:off x="3357554" y="571480"/>
            <a:ext cx="5143536" cy="41434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Дети. Эвенки">
            <a:hlinkClick r:id="rId2"/>
          </p:cNvPr>
          <p:cNvPicPr/>
          <p:nvPr/>
        </p:nvPicPr>
        <p:blipFill>
          <a:blip r:embed="rId3"/>
          <a:srcRect/>
          <a:stretch>
            <a:fillRect/>
          </a:stretch>
        </p:blipFill>
        <p:spPr bwMode="auto">
          <a:xfrm>
            <a:off x="214282" y="285728"/>
            <a:ext cx="3857652" cy="6143668"/>
          </a:xfrm>
          <a:prstGeom prst="rect">
            <a:avLst/>
          </a:prstGeom>
          <a:noFill/>
          <a:ln w="9525">
            <a:noFill/>
            <a:miter lim="800000"/>
            <a:headEnd/>
            <a:tailEnd/>
          </a:ln>
        </p:spPr>
      </p:pic>
      <p:sp>
        <p:nvSpPr>
          <p:cNvPr id="5" name="Прямоугольник 4"/>
          <p:cNvSpPr/>
          <p:nvPr/>
        </p:nvSpPr>
        <p:spPr>
          <a:xfrm>
            <a:off x="4143372" y="357166"/>
            <a:ext cx="4000528" cy="5355312"/>
          </a:xfrm>
          <a:prstGeom prst="rect">
            <a:avLst/>
          </a:prstGeom>
        </p:spPr>
        <p:txBody>
          <a:bodyPr wrap="square">
            <a:spAutoFit/>
          </a:bodyPr>
          <a:lstStyle/>
          <a:p>
            <a:r>
              <a:rPr lang="ru-RU" dirty="0"/>
              <a:t> Во время перекочевок детей перевозили в специально приспособленной для этого колыбели, удобной при кочевом образе жизни. Она представляла собой два соединенных под углом короба из луба. Такую колыбель днем использовали в сидячем положении, а на ночь раскладывали. Ее можно было поставить на землю, подвесить на треногу или сук, привязать к вьючному седлу оленя, перенести за плечом. В семье обычно было от 3 до 7 детей. Колыбель, в которой выросло много детей, входила в приданое невесты. К колыбели подвешивали обереги в виде зубов оленят, монеты, когти животных.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Семья шамана. Эвенки">
            <a:hlinkClick r:id="rId2"/>
          </p:cNvPr>
          <p:cNvPicPr/>
          <p:nvPr/>
        </p:nvPicPr>
        <p:blipFill>
          <a:blip r:embed="rId3"/>
          <a:srcRect/>
          <a:stretch>
            <a:fillRect/>
          </a:stretch>
        </p:blipFill>
        <p:spPr bwMode="auto">
          <a:xfrm>
            <a:off x="3428992" y="2571744"/>
            <a:ext cx="4714908" cy="3786214"/>
          </a:xfrm>
          <a:prstGeom prst="rect">
            <a:avLst/>
          </a:prstGeom>
          <a:noFill/>
          <a:ln w="9525">
            <a:noFill/>
            <a:miter lim="800000"/>
            <a:headEnd/>
            <a:tailEnd/>
          </a:ln>
        </p:spPr>
      </p:pic>
      <p:sp>
        <p:nvSpPr>
          <p:cNvPr id="23553" name="Rectangle 1"/>
          <p:cNvSpPr>
            <a:spLocks noChangeArrowheads="1"/>
          </p:cNvSpPr>
          <p:nvPr/>
        </p:nvSpPr>
        <p:spPr bwMode="auto">
          <a:xfrm>
            <a:off x="1" y="0"/>
            <a:ext cx="807246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Традиционные верования — </a:t>
            </a:r>
            <a:r>
              <a:rPr kumimoji="0" lang="ru-RU" sz="40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hlinkClick r:id="rId4" tooltip="Шаманизм"/>
              </a:rPr>
              <a:t>шаманизм</a:t>
            </a:r>
            <a:r>
              <a:rPr kumimoji="0" lang="ru-RU" sz="40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a:t>
            </a:r>
            <a:endParaRPr kumimoji="0" lang="ru-RU" sz="4000" b="0" i="0" u="none" strike="noStrike" cap="none" normalizeH="0" baseline="0" dirty="0" smtClean="0">
              <a:ln>
                <a:noFill/>
              </a:ln>
              <a:solidFill>
                <a:srgbClr val="FF0000"/>
              </a:solidFill>
              <a:effectLst/>
              <a:latin typeface="Arial" pitchFamily="34" charset="0"/>
            </a:endParaRPr>
          </a:p>
        </p:txBody>
      </p:sp>
      <p:pic>
        <p:nvPicPr>
          <p:cNvPr id="4" name="Рисунок 3" descr="http://upload.wikimedia.org/wikipedia/commons/thumb/1/16/Evenk_shaman_costume.jpg/250px-Evenk_shaman_costume.jpg">
            <a:hlinkClick r:id="rId5"/>
          </p:cNvPr>
          <p:cNvPicPr/>
          <p:nvPr/>
        </p:nvPicPr>
        <p:blipFill>
          <a:blip r:embed="rId6"/>
          <a:srcRect/>
          <a:stretch>
            <a:fillRect/>
          </a:stretch>
        </p:blipFill>
        <p:spPr bwMode="auto">
          <a:xfrm>
            <a:off x="214282" y="2571744"/>
            <a:ext cx="3000396" cy="37862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214290"/>
            <a:ext cx="771527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Традиционная кухня —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2" tooltip="Северная кухня"/>
              </a:rPr>
              <a:t>северная</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содержащая много мяса, рыбы и оленьего молока. Деликатесное блюдо — </a:t>
            </a:r>
            <a:r>
              <a:rPr kumimoji="0" lang="ru-RU" sz="2000" b="0" i="0"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hlinkClick r:id="rId3" tooltip="Дуктэми"/>
              </a:rPr>
              <a:t>дуктэми</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подаваемое по торжественным случаям, содержит не только мясо рыбы, но и костную муку.</a:t>
            </a:r>
            <a:endParaRPr kumimoji="0" lang="ru-RU" sz="2000" b="0" i="0" u="none" strike="noStrike" cap="none" normalizeH="0" baseline="0" dirty="0" smtClean="0">
              <a:ln>
                <a:noFill/>
              </a:ln>
              <a:solidFill>
                <a:schemeClr val="tx1"/>
              </a:solidFill>
              <a:effectLst/>
              <a:latin typeface="Arial" pitchFamily="34" charset="0"/>
            </a:endParaRPr>
          </a:p>
        </p:txBody>
      </p:sp>
      <p:pic>
        <p:nvPicPr>
          <p:cNvPr id="3" name="Рисунок 2" descr="http://im4-tub.yandex.net/i?id=167468326&amp;tov=4&amp;n=3">
            <a:hlinkClick r:id="rId4" tgtFrame="_blank"/>
          </p:cNvPr>
          <p:cNvPicPr/>
          <p:nvPr/>
        </p:nvPicPr>
        <p:blipFill>
          <a:blip r:embed="rId5"/>
          <a:srcRect/>
          <a:stretch>
            <a:fillRect/>
          </a:stretch>
        </p:blipFill>
        <p:spPr bwMode="auto">
          <a:xfrm>
            <a:off x="571472" y="1643050"/>
            <a:ext cx="7143799" cy="50006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4071942"/>
            <a:ext cx="764383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605847"/>
                </a:solidFill>
                <a:effectLst/>
                <a:latin typeface="Arial" pitchFamily="34" charset="0"/>
                <a:ea typeface="Times New Roman" pitchFamily="18" charset="0"/>
                <a:cs typeface="Arial" pitchFamily="34" charset="0"/>
              </a:rPr>
              <a:t>У эвенков и эвенов были распространены охотничьи обряды и обычаи: "</a:t>
            </a:r>
            <a:r>
              <a:rPr kumimoji="0" lang="ru-RU" sz="1600" b="0" i="0" u="none" strike="noStrike" cap="none" normalizeH="0" baseline="0" dirty="0" err="1" smtClean="0">
                <a:ln>
                  <a:noFill/>
                </a:ln>
                <a:solidFill>
                  <a:srgbClr val="605847"/>
                </a:solidFill>
                <a:effectLst/>
                <a:latin typeface="Arial" pitchFamily="34" charset="0"/>
                <a:ea typeface="Times New Roman" pitchFamily="18" charset="0"/>
                <a:cs typeface="Arial" pitchFamily="34" charset="0"/>
              </a:rPr>
              <a:t>шинкэлавун</a:t>
            </a:r>
            <a:r>
              <a:rPr kumimoji="0" lang="ru-RU" sz="1600" b="0" i="0" u="none" strike="noStrike" cap="none" normalizeH="0" baseline="0" dirty="0" smtClean="0">
                <a:ln>
                  <a:noFill/>
                </a:ln>
                <a:solidFill>
                  <a:srgbClr val="605847"/>
                </a:solidFill>
                <a:effectLst/>
                <a:latin typeface="Arial" pitchFamily="34" charset="0"/>
                <a:ea typeface="Times New Roman" pitchFamily="18" charset="0"/>
                <a:cs typeface="Arial" pitchFamily="34" charset="0"/>
              </a:rPr>
              <a:t>" - обряд добывания охотничьей удачи; новогодний праздник "</a:t>
            </a:r>
            <a:r>
              <a:rPr kumimoji="0" lang="ru-RU" sz="1600" b="0" i="0" u="none" strike="noStrike" cap="none" normalizeH="0" baseline="0" dirty="0" err="1" smtClean="0">
                <a:ln>
                  <a:noFill/>
                </a:ln>
                <a:solidFill>
                  <a:srgbClr val="605847"/>
                </a:solidFill>
                <a:effectLst/>
                <a:latin typeface="Arial" pitchFamily="34" charset="0"/>
                <a:ea typeface="Times New Roman" pitchFamily="18" charset="0"/>
                <a:cs typeface="Arial" pitchFamily="34" charset="0"/>
              </a:rPr>
              <a:t>икэнипкэ</a:t>
            </a:r>
            <a:r>
              <a:rPr kumimoji="0" lang="ru-RU" sz="1600" b="0" i="0" u="none" strike="noStrike" cap="none" normalizeH="0" baseline="0" dirty="0" smtClean="0">
                <a:ln>
                  <a:noFill/>
                </a:ln>
                <a:solidFill>
                  <a:srgbClr val="605847"/>
                </a:solidFill>
                <a:effectLst/>
                <a:latin typeface="Arial" pitchFamily="34" charset="0"/>
                <a:ea typeface="Times New Roman" pitchFamily="18" charset="0"/>
                <a:cs typeface="Arial" pitchFamily="34" charset="0"/>
              </a:rPr>
              <a:t>", сопровождавшийся мистерией погони за "космическим оленем", воспроизводивший космогонический миф о творении Вселенной. </a:t>
            </a:r>
            <a:br>
              <a:rPr kumimoji="0" lang="ru-RU" sz="1600" b="0" i="0" u="none" strike="noStrike" cap="none" normalizeH="0" baseline="0" dirty="0" smtClean="0">
                <a:ln>
                  <a:noFill/>
                </a:ln>
                <a:solidFill>
                  <a:srgbClr val="605847"/>
                </a:solidFill>
                <a:effectLst/>
                <a:latin typeface="Arial" pitchFamily="34" charset="0"/>
                <a:ea typeface="Times New Roman" pitchFamily="18" charset="0"/>
                <a:cs typeface="Arial" pitchFamily="34" charset="0"/>
              </a:rPr>
            </a:br>
            <a:r>
              <a:rPr kumimoji="0" lang="ru-RU" sz="1600" b="0" i="0" u="none" strike="noStrike" cap="none" normalizeH="0" baseline="0" dirty="0" smtClean="0">
                <a:ln>
                  <a:noFill/>
                </a:ln>
                <a:solidFill>
                  <a:srgbClr val="605847"/>
                </a:solidFill>
                <a:effectLst/>
                <a:latin typeface="Arial" pitchFamily="34" charset="0"/>
                <a:ea typeface="Times New Roman" pitchFamily="18" charset="0"/>
                <a:cs typeface="Arial" pitchFamily="34" charset="0"/>
              </a:rPr>
              <a:t>Они почитали духов-хозяев природы, особенно тайги, горы, воды, неба, священных скал с петроглифами, где предки тунгусов запечатлели свои мифы и обряды, персонажей верований, шаманские камлания - полеты к божествам с лечебной, промысловой целью, для предсказаний, связи с предками. Многие из этих обычаев и обрядов живы и по сей день.</a:t>
            </a:r>
            <a:endParaRPr kumimoji="0" lang="ru-RU" sz="1600" b="0" i="0" u="none" strike="noStrike" cap="none" normalizeH="0" baseline="0" dirty="0" smtClean="0">
              <a:ln>
                <a:noFill/>
              </a:ln>
              <a:solidFill>
                <a:schemeClr val="tx1"/>
              </a:solidFill>
              <a:effectLst/>
              <a:latin typeface="Arial" pitchFamily="34" charset="0"/>
            </a:endParaRPr>
          </a:p>
        </p:txBody>
      </p:sp>
      <p:pic>
        <p:nvPicPr>
          <p:cNvPr id="3" name="Рисунок 2" descr="http://im2-tub.yandex.net/i?id=194981287&amp;tov=2&amp;n=3">
            <a:hlinkClick r:id="rId2" tgtFrame="_blank"/>
          </p:cNvPr>
          <p:cNvPicPr/>
          <p:nvPr/>
        </p:nvPicPr>
        <p:blipFill>
          <a:blip r:embed="rId3"/>
          <a:srcRect/>
          <a:stretch>
            <a:fillRect/>
          </a:stretch>
        </p:blipFill>
        <p:spPr bwMode="auto">
          <a:xfrm>
            <a:off x="928663" y="714356"/>
            <a:ext cx="5857916" cy="32147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Нащечники. Эвенки">
            <a:hlinkClick r:id="rId2"/>
          </p:cNvPr>
          <p:cNvPicPr/>
          <p:nvPr/>
        </p:nvPicPr>
        <p:blipFill>
          <a:blip r:embed="rId3"/>
          <a:srcRect/>
          <a:stretch>
            <a:fillRect/>
          </a:stretch>
        </p:blipFill>
        <p:spPr bwMode="auto">
          <a:xfrm>
            <a:off x="4286248" y="714356"/>
            <a:ext cx="3714776" cy="5857916"/>
          </a:xfrm>
          <a:prstGeom prst="rect">
            <a:avLst/>
          </a:prstGeom>
          <a:noFill/>
          <a:ln w="9525">
            <a:noFill/>
            <a:miter lim="800000"/>
            <a:headEnd/>
            <a:tailEnd/>
          </a:ln>
        </p:spPr>
      </p:pic>
      <p:sp>
        <p:nvSpPr>
          <p:cNvPr id="27649" name="Rectangle 1"/>
          <p:cNvSpPr>
            <a:spLocks noChangeArrowheads="1"/>
          </p:cNvSpPr>
          <p:nvPr/>
        </p:nvSpPr>
        <p:spPr bwMode="auto">
          <a:xfrm>
            <a:off x="0" y="0"/>
            <a:ext cx="4071934"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ru-RU"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Нимат</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обычай безвозмездной передачи своей добычи сородичам. </a:t>
            </a:r>
            <a:b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-Самое удобное место в чуме на противоположной стороне двери предназначалось только для гостей ("малу"). Гостем считался всякий, кто переступал "порог" чума - сородич, родственник или просто незнакомый человек. Гостей угощали лучшей пищей. Согласно обычаю, с гостем нужно было поделиться даже последним куском мяса </a:t>
            </a:r>
            <a:b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Существовал обычай левирата - наследования младшим братом вдовы старшего брата. </a:t>
            </a:r>
            <a:b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Брачная сделка совершалась путем купли-продажи - тори, которая была трех видов: первый - выплата за невесту определенного количества оленей, денег или других ценностей; второй- обмен девушками ; третий - </a:t>
            </a:r>
            <a:r>
              <a:rPr kumimoji="0" lang="ru-RU"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отрабатывание</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за невесту. </a:t>
            </a:r>
            <a:b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Наиболее торжественно проходил у эвенков весенний праздник - </a:t>
            </a:r>
            <a:r>
              <a:rPr kumimoji="0" lang="ru-RU"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икэн</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или </a:t>
            </a:r>
            <a:r>
              <a:rPr kumimoji="0" lang="ru-RU"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эвин</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посвященный наступлению лета - "появлению новой жизни" или "обновлению жизни". </a:t>
            </a:r>
            <a:endParaRPr kumimoji="0" lang="ru-RU"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465886"/>
          </a:xfrm>
        </p:spPr>
        <p:txBody>
          <a:bodyPr>
            <a:normAutofit fontScale="90000"/>
          </a:bodyPr>
          <a:lstStyle/>
          <a:p>
            <a:pPr algn="ctr"/>
            <a:r>
              <a:rPr lang="ru-RU" dirty="0" smtClean="0"/>
              <a:t>Среди эвенков много выдающихся людей, известных в России.</a:t>
            </a:r>
            <a:endParaRPr lang="ru-RU" dirty="0"/>
          </a:p>
        </p:txBody>
      </p:sp>
      <p:sp>
        <p:nvSpPr>
          <p:cNvPr id="4" name="Прямоугольник 3"/>
          <p:cNvSpPr/>
          <p:nvPr/>
        </p:nvSpPr>
        <p:spPr>
          <a:xfrm>
            <a:off x="214282" y="3357562"/>
            <a:ext cx="6643718" cy="923330"/>
          </a:xfrm>
          <a:prstGeom prst="rect">
            <a:avLst/>
          </a:prstGeom>
        </p:spPr>
        <p:txBody>
          <a:bodyPr wrap="square">
            <a:spAutoFit/>
          </a:bodyPr>
          <a:lstStyle/>
          <a:p>
            <a:pPr algn="ctr"/>
            <a:r>
              <a:rPr lang="ru-RU" b="1" u="sng" dirty="0" err="1" smtClean="0">
                <a:hlinkClick r:id="rId2" tooltip="Оёгир, Николай Константинович"/>
              </a:rPr>
              <a:t>Оёгир</a:t>
            </a:r>
            <a:r>
              <a:rPr lang="ru-RU" b="1" u="sng" dirty="0" smtClean="0">
                <a:hlinkClick r:id="rId2" tooltip="Оёгир, Николай Константинович"/>
              </a:rPr>
              <a:t> Николай Константинович</a:t>
            </a:r>
            <a:r>
              <a:rPr lang="ru-RU" dirty="0" smtClean="0"/>
              <a:t> (15 марта 1926 — 11 марта 1988 гг.) — эвенкийский писатель, поэт.</a:t>
            </a:r>
            <a:br>
              <a:rPr lang="ru-RU" dirty="0" smtClean="0"/>
            </a:br>
            <a:endParaRPr lang="ru-RU" dirty="0"/>
          </a:p>
        </p:txBody>
      </p:sp>
      <p:sp>
        <p:nvSpPr>
          <p:cNvPr id="5" name="Прямоугольник 4"/>
          <p:cNvSpPr/>
          <p:nvPr/>
        </p:nvSpPr>
        <p:spPr>
          <a:xfrm>
            <a:off x="285720" y="3929066"/>
            <a:ext cx="6572280" cy="923330"/>
          </a:xfrm>
          <a:prstGeom prst="rect">
            <a:avLst/>
          </a:prstGeom>
        </p:spPr>
        <p:txBody>
          <a:bodyPr wrap="square">
            <a:spAutoFit/>
          </a:bodyPr>
          <a:lstStyle/>
          <a:p>
            <a:pPr algn="ctr"/>
            <a:r>
              <a:rPr lang="ru-RU" b="1" u="sng" dirty="0" err="1" smtClean="0">
                <a:hlinkClick r:id="rId3" tooltip="Немтушкин, Алитет Николаевич"/>
              </a:rPr>
              <a:t>Немтушкин</a:t>
            </a:r>
            <a:r>
              <a:rPr lang="ru-RU" b="1" u="sng" dirty="0" smtClean="0">
                <a:hlinkClick r:id="rId3" tooltip="Немтушкин, Алитет Николаевич"/>
              </a:rPr>
              <a:t> </a:t>
            </a:r>
            <a:r>
              <a:rPr lang="ru-RU" b="1" u="sng" dirty="0" err="1" smtClean="0">
                <a:hlinkClick r:id="rId3" tooltip="Немтушкин, Алитет Николаевич"/>
              </a:rPr>
              <a:t>Алитет</a:t>
            </a:r>
            <a:r>
              <a:rPr lang="ru-RU" b="1" u="sng" dirty="0" smtClean="0">
                <a:hlinkClick r:id="rId3" tooltip="Немтушкин, Алитет Николаевич"/>
              </a:rPr>
              <a:t> Николаевич</a:t>
            </a:r>
            <a:r>
              <a:rPr lang="ru-RU" dirty="0" smtClean="0"/>
              <a:t> (12.11.1939 — 4.11.2006 гг.) — эвенкийский писатель.</a:t>
            </a:r>
            <a:br>
              <a:rPr lang="ru-RU" dirty="0" smtClean="0"/>
            </a:br>
            <a:endParaRPr lang="ru-RU" dirty="0"/>
          </a:p>
        </p:txBody>
      </p:sp>
      <p:sp>
        <p:nvSpPr>
          <p:cNvPr id="6" name="Прямоугольник 5"/>
          <p:cNvSpPr/>
          <p:nvPr/>
        </p:nvSpPr>
        <p:spPr>
          <a:xfrm>
            <a:off x="214282" y="4500570"/>
            <a:ext cx="6500842" cy="646331"/>
          </a:xfrm>
          <a:prstGeom prst="rect">
            <a:avLst/>
          </a:prstGeom>
        </p:spPr>
        <p:txBody>
          <a:bodyPr wrap="square">
            <a:spAutoFit/>
          </a:bodyPr>
          <a:lstStyle/>
          <a:p>
            <a:r>
              <a:rPr lang="ru-RU" b="1" dirty="0" err="1" smtClean="0"/>
              <a:t>Чапогир</a:t>
            </a:r>
            <a:r>
              <a:rPr lang="ru-RU" b="1" dirty="0" smtClean="0"/>
              <a:t> Олег Васильевич</a:t>
            </a:r>
            <a:r>
              <a:rPr lang="ru-RU" dirty="0" smtClean="0"/>
              <a:t> — композитор.</a:t>
            </a:r>
            <a:br>
              <a:rPr lang="ru-RU" dirty="0" smtClean="0"/>
            </a:br>
            <a:endParaRPr lang="ru-RU" dirty="0"/>
          </a:p>
        </p:txBody>
      </p:sp>
      <p:sp>
        <p:nvSpPr>
          <p:cNvPr id="1026" name="Rectangle 2"/>
          <p:cNvSpPr>
            <a:spLocks noChangeArrowheads="1"/>
          </p:cNvSpPr>
          <p:nvPr/>
        </p:nvSpPr>
        <p:spPr bwMode="auto">
          <a:xfrm>
            <a:off x="142844" y="4500570"/>
            <a:ext cx="614366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4" tooltip="Чепалова Юлия Анатольевна"/>
              </a:rPr>
              <a:t>Чепалова Юлия Анатольевна</a:t>
            </a:r>
            <a:r>
              <a:rPr kumimoji="0" lang="ru-RU"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российская лыжница, чемпионка Олимпийских игр </a:t>
            </a:r>
            <a:r>
              <a:rPr kumimoji="0" lang="ru-RU" b="1"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5" tooltip="Зимние Олимпийские игры 1998"/>
              </a:rPr>
              <a:t>1998</a:t>
            </a:r>
            <a:r>
              <a:rPr kumimoji="0" lang="ru-RU"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b="1"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6" tooltip="Зимние Олимпийские игры 2002"/>
              </a:rPr>
              <a:t>2002</a:t>
            </a:r>
            <a:r>
              <a:rPr kumimoji="0" lang="ru-RU"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и </a:t>
            </a:r>
            <a:r>
              <a:rPr kumimoji="0" lang="ru-RU" b="1"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7" tooltip="Зимние Олимпийские игры 2006"/>
              </a:rPr>
              <a:t>2006</a:t>
            </a:r>
            <a:r>
              <a:rPr kumimoji="0" lang="ru-RU"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Отец и личный тренер Юлии — Анатолий Михайлович Чепалов имеет эвенкийские корни. </a:t>
            </a:r>
            <a:endParaRPr kumimoji="0" lang="ru-RU"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9" name="Прямоугольник 8"/>
          <p:cNvSpPr/>
          <p:nvPr/>
        </p:nvSpPr>
        <p:spPr>
          <a:xfrm>
            <a:off x="0" y="1643050"/>
            <a:ext cx="7929586" cy="1754326"/>
          </a:xfrm>
          <a:prstGeom prst="rect">
            <a:avLst/>
          </a:prstGeom>
        </p:spPr>
        <p:txBody>
          <a:bodyPr wrap="square">
            <a:spAutoFit/>
          </a:bodyPr>
          <a:lstStyle/>
          <a:p>
            <a:r>
              <a:rPr lang="ru-RU" u="sng" dirty="0" err="1" smtClean="0">
                <a:hlinkClick r:id="rId8" tooltip="Бомбогор (страница отсутствует)"/>
              </a:rPr>
              <a:t>Бомбогор</a:t>
            </a:r>
            <a:r>
              <a:rPr lang="ru-RU" dirty="0" smtClean="0"/>
              <a:t> (ум. около 1640) — вождь союза эвенкийских племен на Амуре в 1630-ых годов. Под его руководством эвенки (солоны) вели борьбу против </a:t>
            </a:r>
            <a:r>
              <a:rPr lang="ru-RU" u="sng" dirty="0" err="1" smtClean="0">
                <a:hlinkClick r:id="rId9" tooltip="Маньчжуры"/>
              </a:rPr>
              <a:t>манчьчжурских</a:t>
            </a:r>
            <a:r>
              <a:rPr lang="ru-RU" dirty="0" smtClean="0"/>
              <a:t> завоевательных походов в их край, иногда собирая до 6000 воинов. </a:t>
            </a:r>
            <a:r>
              <a:rPr lang="ru-RU" dirty="0" err="1" smtClean="0"/>
              <a:t>Бомбогор</a:t>
            </a:r>
            <a:r>
              <a:rPr lang="ru-RU" dirty="0" smtClean="0"/>
              <a:t> был схвачен маньчжурами в 1640 г, свезён в столицу маньчжурского (</a:t>
            </a:r>
            <a:r>
              <a:rPr lang="ru-RU" u="sng" dirty="0" err="1" smtClean="0">
                <a:hlinkClick r:id="rId10" tooltip="Династия Цин"/>
              </a:rPr>
              <a:t>цинского</a:t>
            </a:r>
            <a:r>
              <a:rPr lang="ru-RU" dirty="0" smtClean="0"/>
              <a:t>) императора </a:t>
            </a:r>
            <a:r>
              <a:rPr lang="ru-RU" u="sng" dirty="0" err="1" smtClean="0">
                <a:hlinkClick r:id="rId11" tooltip="Айсиньгиоро Абахай"/>
              </a:rPr>
              <a:t>Абахая</a:t>
            </a:r>
            <a:r>
              <a:rPr lang="ru-RU" dirty="0" smtClean="0"/>
              <a:t> </a:t>
            </a:r>
            <a:r>
              <a:rPr lang="ru-RU" u="sng" dirty="0" err="1" smtClean="0">
                <a:hlinkClick r:id="rId12" tooltip="Мукден"/>
              </a:rPr>
              <a:t>Мукден</a:t>
            </a:r>
            <a:r>
              <a:rPr lang="ru-RU" dirty="0" smtClean="0"/>
              <a:t>, и там казнён.</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428869"/>
            <a:ext cx="8072462" cy="4524315"/>
          </a:xfrm>
          <a:prstGeom prst="rect">
            <a:avLst/>
          </a:prstGeom>
        </p:spPr>
        <p:txBody>
          <a:bodyPr wrap="square">
            <a:spAutoFit/>
          </a:bodyPr>
          <a:lstStyle/>
          <a:p>
            <a:r>
              <a:rPr lang="ru-RU" dirty="0"/>
              <a:t>Коренным народом Амурской области считаются эвенки. Они являются наследниками, созданной их предками оригинальной и по-своему высокой художественной культуры. </a:t>
            </a:r>
            <a:br>
              <a:rPr lang="ru-RU" dirty="0"/>
            </a:br>
            <a:r>
              <a:rPr lang="ru-RU" dirty="0"/>
              <a:t>На Дальнем Востоке эвенки проживают на территории </a:t>
            </a:r>
            <a:r>
              <a:rPr lang="ru-RU" dirty="0" err="1"/>
              <a:t>Селемджинского</a:t>
            </a:r>
            <a:r>
              <a:rPr lang="ru-RU" dirty="0"/>
              <a:t> района (п. </a:t>
            </a:r>
            <a:r>
              <a:rPr lang="ru-RU" dirty="0" err="1"/>
              <a:t>Улген</a:t>
            </a:r>
            <a:r>
              <a:rPr lang="ru-RU" dirty="0"/>
              <a:t> или Ивановское), </a:t>
            </a:r>
            <a:r>
              <a:rPr lang="ru-RU" dirty="0" err="1"/>
              <a:t>Зейского</a:t>
            </a:r>
            <a:r>
              <a:rPr lang="ru-RU" dirty="0"/>
              <a:t> (п. Бомнак) и Тындинского (п. Первомайское). Некоторые эвенки расселены на территории Южной Якутии (с. </a:t>
            </a:r>
            <a:r>
              <a:rPr lang="ru-RU" dirty="0" err="1"/>
              <a:t>Иенгра</a:t>
            </a:r>
            <a:r>
              <a:rPr lang="ru-RU" dirty="0"/>
              <a:t>). </a:t>
            </a:r>
            <a:br>
              <a:rPr lang="ru-RU" dirty="0"/>
            </a:br>
            <a:r>
              <a:rPr lang="ru-RU" dirty="0"/>
              <a:t>Большая часть эвенков проживает в Эвенкийском автономном округе (столица п. Тура), который занимает территорию 767,6 тыс. кв.км и имеет население 17713 чел. Эвенкия расположена на Среднесибирском плоскогорье, на правобережье реки Енисей.</a:t>
            </a:r>
            <a:br>
              <a:rPr lang="ru-RU" dirty="0"/>
            </a:br>
            <a:r>
              <a:rPr lang="ru-RU" dirty="0"/>
              <a:t>В пяти селах Амурской области проживает 1420 эвенков (село Ивановское </a:t>
            </a:r>
            <a:r>
              <a:rPr lang="ru-RU" dirty="0" err="1"/>
              <a:t>Селемджинского</a:t>
            </a:r>
            <a:r>
              <a:rPr lang="ru-RU" dirty="0"/>
              <a:t> района, поселок Бомнак </a:t>
            </a:r>
            <a:r>
              <a:rPr lang="ru-RU" dirty="0" err="1"/>
              <a:t>Зейского</a:t>
            </a:r>
            <a:r>
              <a:rPr lang="ru-RU" dirty="0"/>
              <a:t> района, село </a:t>
            </a:r>
            <a:r>
              <a:rPr lang="ru-RU" dirty="0" err="1"/>
              <a:t>Усть-Нюкжа</a:t>
            </a:r>
            <a:r>
              <a:rPr lang="ru-RU" dirty="0"/>
              <a:t>, </a:t>
            </a:r>
            <a:r>
              <a:rPr lang="ru-RU" dirty="0" err="1"/>
              <a:t>Усть-Уркима</a:t>
            </a:r>
            <a:r>
              <a:rPr lang="ru-RU" dirty="0"/>
              <a:t>, Первомайское Тындинского района). Например, в  селе Ивановское </a:t>
            </a:r>
            <a:r>
              <a:rPr lang="ru-RU" dirty="0" err="1"/>
              <a:t>Селемджинского</a:t>
            </a:r>
            <a:r>
              <a:rPr lang="ru-RU" dirty="0"/>
              <a:t> района проживает 436 человек, из них 320 эвенков. </a:t>
            </a:r>
          </a:p>
        </p:txBody>
      </p:sp>
      <p:pic>
        <p:nvPicPr>
          <p:cNvPr id="3" name="Рисунок 2" descr="http://im0-tub.yandex.net/i?id=44882539&amp;tov=0&amp;n=3">
            <a:hlinkClick r:id="rId2" tgtFrame="_blank"/>
          </p:cNvPr>
          <p:cNvPicPr/>
          <p:nvPr/>
        </p:nvPicPr>
        <p:blipFill>
          <a:blip r:embed="rId3"/>
          <a:srcRect/>
          <a:stretch>
            <a:fillRect/>
          </a:stretch>
        </p:blipFill>
        <p:spPr bwMode="auto">
          <a:xfrm>
            <a:off x="1000100" y="214290"/>
            <a:ext cx="5857916" cy="22145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8215338"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ea typeface="Times New Roman" pitchFamily="18" charset="0"/>
              </a:rPr>
              <a:t/>
            </a:r>
            <a:br>
              <a:rPr kumimoji="0" lang="ru-RU" sz="1200" b="0" i="0" u="none" strike="noStrike" cap="none" normalizeH="0" baseline="0" dirty="0" smtClean="0">
                <a:ln>
                  <a:noFill/>
                </a:ln>
                <a:solidFill>
                  <a:srgbClr val="000000"/>
                </a:solidFill>
                <a:effectLst/>
                <a:latin typeface="Arial" pitchFamily="34" charset="0"/>
                <a:ea typeface="Times New Roman" pitchFamily="18" charset="0"/>
              </a:rPr>
            </a:br>
            <a:r>
              <a:rPr kumimoji="0" lang="ru-RU" sz="2000" b="0" i="0" u="none" strike="noStrike" cap="none" normalizeH="0" baseline="0" dirty="0" smtClean="0">
                <a:ln>
                  <a:noFill/>
                </a:ln>
                <a:solidFill>
                  <a:srgbClr val="000000"/>
                </a:solidFill>
                <a:effectLst/>
                <a:latin typeface="Arial" pitchFamily="34" charset="0"/>
                <a:ea typeface="Times New Roman" pitchFamily="18" charset="0"/>
              </a:rPr>
              <a:t>Основой хозяйства эвенков было сочетание трех видов деятельности, а именно: охоты, оленеводства, рыболовства, которые тесно связаны и взаимно дополняли друг друга. Весной эвенки подходили к рекам и до осени промышляли рыболовством, осенью уходили в глубь тайги, и в течение всей зимы занимались охотничьим промыслом. </a:t>
            </a:r>
            <a:endParaRPr kumimoji="0" lang="ru-RU" sz="2000" b="0" i="0" u="none" strike="noStrike" cap="none" normalizeH="0" baseline="0" dirty="0" smtClean="0">
              <a:ln>
                <a:noFill/>
              </a:ln>
              <a:solidFill>
                <a:schemeClr val="tx1"/>
              </a:solidFill>
              <a:effectLst/>
              <a:latin typeface="Arial" pitchFamily="34" charset="0"/>
            </a:endParaRPr>
          </a:p>
        </p:txBody>
      </p:sp>
      <p:pic>
        <p:nvPicPr>
          <p:cNvPr id="3" name="Рисунок 2" descr="http://egov-buryatia.ru/images/content/evenk.jpg"/>
          <p:cNvPicPr/>
          <p:nvPr/>
        </p:nvPicPr>
        <p:blipFill>
          <a:blip r:embed="rId2"/>
          <a:srcRect/>
          <a:stretch>
            <a:fillRect/>
          </a:stretch>
        </p:blipFill>
        <p:spPr bwMode="auto">
          <a:xfrm>
            <a:off x="357158" y="2214554"/>
            <a:ext cx="7429552" cy="45005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43372" y="0"/>
            <a:ext cx="3929090" cy="5632311"/>
          </a:xfrm>
          <a:prstGeom prst="rect">
            <a:avLst/>
          </a:prstGeom>
        </p:spPr>
        <p:txBody>
          <a:bodyPr wrap="square">
            <a:spAutoFit/>
          </a:bodyPr>
          <a:lstStyle/>
          <a:p>
            <a:r>
              <a:rPr lang="ru-RU" dirty="0"/>
              <a:t/>
            </a:r>
            <a:br>
              <a:rPr lang="ru-RU" dirty="0"/>
            </a:br>
            <a:r>
              <a:rPr lang="ru-RU" dirty="0"/>
              <a:t>Охотники-эвенки, ведущие подвижный образ жизни, жили в легких переносных жилищах - чумах (</a:t>
            </a:r>
            <a:r>
              <a:rPr lang="ru-RU" dirty="0" err="1"/>
              <a:t>дю</a:t>
            </a:r>
            <a:r>
              <a:rPr lang="ru-RU" dirty="0"/>
              <a:t>). Стационарный зимний тип жилища, характерный для полуоседлых эвенков-охотников и рыболовов, - </a:t>
            </a:r>
            <a:r>
              <a:rPr lang="ru-RU" dirty="0" err="1"/>
              <a:t>голомо</a:t>
            </a:r>
            <a:r>
              <a:rPr lang="ru-RU" dirty="0"/>
              <a:t> пирамидальной или </a:t>
            </a:r>
            <a:r>
              <a:rPr lang="ru-RU" dirty="0" err="1"/>
              <a:t>усеченно-пирамидальной</a:t>
            </a:r>
            <a:r>
              <a:rPr lang="ru-RU" dirty="0"/>
              <a:t> формы. </a:t>
            </a:r>
            <a:br>
              <a:rPr lang="ru-RU" dirty="0"/>
            </a:br>
            <a:r>
              <a:rPr lang="ru-RU" dirty="0"/>
              <a:t>Летним постоянным жилищем охотникам и рыболовам служило корьевое четырехугольное жилище из жердей или бревен с двускатной крышей. Южные эвенки, скотоводы-кочевники Забайкалья жили в переносных юртах бурятского и монгольского типа.</a:t>
            </a:r>
            <a:br>
              <a:rPr lang="ru-RU" dirty="0"/>
            </a:br>
            <a:endParaRPr lang="ru-RU" dirty="0"/>
          </a:p>
        </p:txBody>
      </p:sp>
      <p:pic>
        <p:nvPicPr>
          <p:cNvPr id="3" name="Рисунок 2" descr="http://upload.wikimedia.org/wikipedia/commons/thumb/5/5a/Evenkshome.jpg/290px-Evenkshome.jpg">
            <a:hlinkClick r:id="rId2"/>
          </p:cNvPr>
          <p:cNvPicPr/>
          <p:nvPr/>
        </p:nvPicPr>
        <p:blipFill>
          <a:blip r:embed="rId3"/>
          <a:srcRect/>
          <a:stretch>
            <a:fillRect/>
          </a:stretch>
        </p:blipFill>
        <p:spPr bwMode="auto">
          <a:xfrm>
            <a:off x="214282" y="214290"/>
            <a:ext cx="3786214" cy="58579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0"/>
            <a:ext cx="7929618" cy="1754326"/>
          </a:xfrm>
          <a:prstGeom prst="rect">
            <a:avLst/>
          </a:prstGeom>
        </p:spPr>
        <p:txBody>
          <a:bodyPr wrap="square">
            <a:spAutoFit/>
          </a:bodyPr>
          <a:lstStyle/>
          <a:p>
            <a:pPr algn="ctr"/>
            <a:r>
              <a:rPr lang="ru-RU" dirty="0"/>
              <a:t>Верхняя одежда эвенков отличалась большим </a:t>
            </a:r>
            <a:r>
              <a:rPr lang="ru-RU" dirty="0" err="1"/>
              <a:t>многообразием.Основным</a:t>
            </a:r>
            <a:r>
              <a:rPr lang="ru-RU" dirty="0"/>
              <a:t> материалом для эвенкийской одежды служит шкура северного оленя - </a:t>
            </a:r>
            <a:r>
              <a:rPr lang="ru-RU" dirty="0" err="1"/>
              <a:t>серо-коричновего</a:t>
            </a:r>
            <a:r>
              <a:rPr lang="ru-RU" dirty="0"/>
              <a:t> цвета, белого с темным, реже - белого цвета. Применяли также кожу лося. Для отделки использовали также белую шкуру оленя и белый </a:t>
            </a:r>
            <a:r>
              <a:rPr lang="ru-RU" dirty="0" err="1"/>
              <a:t>камус</a:t>
            </a:r>
            <a:r>
              <a:rPr lang="ru-RU" dirty="0"/>
              <a:t>.</a:t>
            </a:r>
            <a:br>
              <a:rPr lang="ru-RU" dirty="0"/>
            </a:br>
            <a:endParaRPr lang="ru-RU" dirty="0"/>
          </a:p>
        </p:txBody>
      </p:sp>
      <p:pic>
        <p:nvPicPr>
          <p:cNvPr id="3" name="Рисунок 2" descr="Мужской костюм. Эвенки">
            <a:hlinkClick r:id="rId2"/>
          </p:cNvPr>
          <p:cNvPicPr/>
          <p:nvPr/>
        </p:nvPicPr>
        <p:blipFill>
          <a:blip r:embed="rId3"/>
          <a:srcRect/>
          <a:stretch>
            <a:fillRect/>
          </a:stretch>
        </p:blipFill>
        <p:spPr bwMode="auto">
          <a:xfrm>
            <a:off x="4214810" y="1857364"/>
            <a:ext cx="3286148" cy="4643470"/>
          </a:xfrm>
          <a:prstGeom prst="rect">
            <a:avLst/>
          </a:prstGeom>
          <a:noFill/>
          <a:ln w="9525">
            <a:noFill/>
            <a:miter lim="800000"/>
            <a:headEnd/>
            <a:tailEnd/>
          </a:ln>
        </p:spPr>
      </p:pic>
      <p:pic>
        <p:nvPicPr>
          <p:cNvPr id="4" name="Рисунок 3" descr="Кукла. Эвены">
            <a:hlinkClick r:id="rId4"/>
          </p:cNvPr>
          <p:cNvPicPr/>
          <p:nvPr/>
        </p:nvPicPr>
        <p:blipFill>
          <a:blip r:embed="rId5"/>
          <a:srcRect/>
          <a:stretch>
            <a:fillRect/>
          </a:stretch>
        </p:blipFill>
        <p:spPr bwMode="auto">
          <a:xfrm>
            <a:off x="714348" y="1857364"/>
            <a:ext cx="3214710" cy="46434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4643447"/>
            <a:ext cx="7786742" cy="2031325"/>
          </a:xfrm>
          <a:prstGeom prst="rect">
            <a:avLst/>
          </a:prstGeom>
        </p:spPr>
        <p:txBody>
          <a:bodyPr wrap="square">
            <a:spAutoFit/>
          </a:bodyPr>
          <a:lstStyle/>
          <a:p>
            <a:r>
              <a:rPr lang="ru-RU" dirty="0"/>
              <a:t>Самой распространенной одеждой у всех групп эвенков была так называемая "парка".Парка-(</a:t>
            </a:r>
            <a:r>
              <a:rPr lang="ru-RU" dirty="0" err="1"/>
              <a:t>порхы</a:t>
            </a:r>
            <a:r>
              <a:rPr lang="ru-RU" dirty="0"/>
              <a:t>, </a:t>
            </a:r>
            <a:r>
              <a:rPr lang="ru-RU" dirty="0" err="1"/>
              <a:t>порга</a:t>
            </a:r>
            <a:r>
              <a:rPr lang="ru-RU" dirty="0"/>
              <a:t>), верхняя зимняя одежда из оленьих шкур мехом наружу у народов Сев. Сибири; утепленная куртка. Носили ее как мужчины, так и женщины. Шили ее из оленьих шкур. Она была короткой, с прямыми сходящимися полами, завязывающимися на завязки, с отдельно выкроенной спинкой в талию; по этому же покрою делали одежду из </a:t>
            </a:r>
            <a:r>
              <a:rPr lang="ru-RU" dirty="0" err="1"/>
              <a:t>ровдуги</a:t>
            </a:r>
            <a:r>
              <a:rPr lang="ru-RU" dirty="0"/>
              <a:t> и сукна. </a:t>
            </a:r>
          </a:p>
        </p:txBody>
      </p:sp>
      <p:pic>
        <p:nvPicPr>
          <p:cNvPr id="3" name="Рисунок 2" descr="Группа женщин. Эвены">
            <a:hlinkClick r:id="rId2"/>
          </p:cNvPr>
          <p:cNvPicPr/>
          <p:nvPr/>
        </p:nvPicPr>
        <p:blipFill>
          <a:blip r:embed="rId3"/>
          <a:srcRect/>
          <a:stretch>
            <a:fillRect/>
          </a:stretch>
        </p:blipFill>
        <p:spPr bwMode="auto">
          <a:xfrm>
            <a:off x="285720" y="500042"/>
            <a:ext cx="7286676" cy="39290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7242048" cy="5929354"/>
          </a:xfrm>
        </p:spPr>
        <p:txBody>
          <a:bodyPr>
            <a:normAutofit fontScale="90000"/>
          </a:bodyPr>
          <a:lstStyle/>
          <a:p>
            <a:pPr algn="ctr"/>
            <a:r>
              <a:rPr lang="ru-RU" dirty="0" smtClean="0"/>
              <a:t> </a:t>
            </a:r>
            <a:r>
              <a:rPr lang="ru-RU" sz="1800" dirty="0" smtClean="0"/>
              <a:t/>
            </a:r>
            <a:br>
              <a:rPr lang="ru-RU" sz="1800" dirty="0" smtClean="0"/>
            </a:br>
            <a:r>
              <a:rPr lang="ru-RU" sz="1800" dirty="0" smtClean="0"/>
              <a:t/>
            </a:r>
            <a:br>
              <a:rPr lang="ru-RU" sz="1800" dirty="0" smtClean="0"/>
            </a:br>
            <a:r>
              <a:rPr lang="ru-RU" sz="2000" dirty="0" smtClean="0"/>
              <a:t>Практическое использование одежды не мешало украшать её шариками и кружками из мамонтовой кости, бисером, бусами. На старинной одежде и бытовых предметах народов Крайнего Севера обязательно встречается бисер. Одежда, сумки украшались росписью и вышивкой, подшейным волосом оленя или полоской бисера по контуру росписи, что подчеркивало </a:t>
            </a:r>
            <a:r>
              <a:rPr lang="ru-RU" sz="2000" dirty="0" err="1" smtClean="0"/>
              <a:t>силуэт.Если</a:t>
            </a:r>
            <a:r>
              <a:rPr lang="ru-RU" sz="2000" dirty="0" smtClean="0"/>
              <a:t> использовалась вышивка, то, как правило, располагалась она по швам и краям одежды, чтобы мешать проникновению злых духов в одежду.</a:t>
            </a:r>
            <a:br>
              <a:rPr lang="ru-RU" sz="2000" dirty="0" smtClean="0"/>
            </a:br>
            <a:r>
              <a:rPr lang="ru-RU" sz="2000" dirty="0" smtClean="0"/>
              <a:t>Эвенкийский орнамент строго </a:t>
            </a:r>
            <a:r>
              <a:rPr lang="ru-RU" sz="2000" dirty="0" err="1" smtClean="0"/>
              <a:t>геометричен</a:t>
            </a:r>
            <a:r>
              <a:rPr lang="ru-RU" sz="2000" dirty="0" smtClean="0"/>
              <a:t>, ясен по структуре и по форме, сложен и по своей композиции. Он состоит из простейших полос, дуг или </a:t>
            </a:r>
            <a:r>
              <a:rPr lang="ru-RU" sz="2000" dirty="0" err="1" smtClean="0"/>
              <a:t>арочек</a:t>
            </a:r>
            <a:r>
              <a:rPr lang="ru-RU" sz="2000" dirty="0" smtClean="0"/>
              <a:t>, кругов, чередующихся квадратов, прямоугольников, зигзага, крестообразных фигур. Разнообразие применяемых при орнаментации материалов, различная расцветка кожи, меха, бисера, тканей тщательно обогащают этот простой, на первый взгляд, орнамент и придают украшаемым предме</a:t>
            </a:r>
            <a:r>
              <a:rPr lang="ru-RU" sz="2200" dirty="0" smtClean="0"/>
              <a:t>там весьма нарядную внешность.</a:t>
            </a:r>
            <a:endParaRPr lang="ru-RU"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428604"/>
            <a:ext cx="742952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605847"/>
                </a:solidFill>
                <a:effectLst/>
                <a:latin typeface="Arial" pitchFamily="34" charset="0"/>
                <a:ea typeface="Times New Roman" pitchFamily="18" charset="0"/>
                <a:cs typeface="Arial" pitchFamily="34" charset="0"/>
              </a:rPr>
              <a:t>Имущество хранили в переметных сумах сложенных рядом с жилищем на земле, либо на специальном помосте; вещи покрывали покрышкой или сооружали свайный настил, который использовали и для хранения мяса. Утварь эвенки и эвены шили из бересты в виде цилиндрических и прямоугольных сосудов, использовали деревянную или кожаную посуду и короба для инструментов, шитья, хранения запасов пищи, табака, для одежды, посуды, разной мелочи. </a:t>
            </a:r>
            <a:endParaRPr kumimoji="0" lang="ru-RU" b="0" i="0" u="none" strike="noStrike" cap="none" normalizeH="0" baseline="0" dirty="0" smtClean="0">
              <a:ln>
                <a:noFill/>
              </a:ln>
              <a:solidFill>
                <a:schemeClr val="tx1"/>
              </a:solidFill>
              <a:effectLst/>
              <a:latin typeface="Arial" pitchFamily="34" charset="0"/>
            </a:endParaRPr>
          </a:p>
        </p:txBody>
      </p:sp>
      <p:pic>
        <p:nvPicPr>
          <p:cNvPr id="3" name="Рисунок 2" descr="Короб. Эвенки">
            <a:hlinkClick r:id="rId2"/>
          </p:cNvPr>
          <p:cNvPicPr/>
          <p:nvPr/>
        </p:nvPicPr>
        <p:blipFill>
          <a:blip r:embed="rId3"/>
          <a:srcRect/>
          <a:stretch>
            <a:fillRect/>
          </a:stretch>
        </p:blipFill>
        <p:spPr bwMode="auto">
          <a:xfrm>
            <a:off x="571472" y="2714620"/>
            <a:ext cx="7072362" cy="40005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3332607"/>
          <a:ext cx="6096000" cy="192786"/>
        </p:xfrm>
        <a:graphic>
          <a:graphicData uri="http://schemas.openxmlformats.org/drawingml/2006/table">
            <a:tbl>
              <a:tblPr/>
              <a:tblGrid>
                <a:gridCol w="6096000"/>
              </a:tblGrid>
              <a:tr h="0">
                <a:tc>
                  <a:txBody>
                    <a:bodyPr/>
                    <a:lstStyle/>
                    <a:p>
                      <a:pPr>
                        <a:lnSpc>
                          <a:spcPct val="115000"/>
                        </a:lnSpc>
                      </a:pPr>
                      <a:endParaRPr lang="ru-RU" sz="1100" dirty="0">
                        <a:latin typeface="Calibri"/>
                        <a:ea typeface="Times New Roman"/>
                      </a:endParaRPr>
                    </a:p>
                  </a:txBody>
                  <a:tcPr marL="0" marR="0" marT="0" marB="0" anchor="ctr">
                    <a:lnL>
                      <a:noFill/>
                    </a:lnL>
                    <a:lnR>
                      <a:noFill/>
                    </a:lnR>
                    <a:lnT>
                      <a:noFill/>
                    </a:lnT>
                    <a:lnB>
                      <a:noFill/>
                    </a:lnB>
                  </a:tcPr>
                </a:tc>
              </a:tr>
            </a:tbl>
          </a:graphicData>
        </a:graphic>
      </p:graphicFrame>
      <p:sp>
        <p:nvSpPr>
          <p:cNvPr id="22529" name="Rectangle 1"/>
          <p:cNvSpPr>
            <a:spLocks noChangeArrowheads="1"/>
          </p:cNvSpPr>
          <p:nvPr/>
        </p:nvSpPr>
        <p:spPr bwMode="auto">
          <a:xfrm>
            <a:off x="214282" y="642918"/>
            <a:ext cx="2571768" cy="57150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605847"/>
                </a:solidFill>
                <a:effectLst/>
                <a:latin typeface="Arial" pitchFamily="34" charset="0"/>
                <a:ea typeface="Times New Roman" pitchFamily="18" charset="0"/>
              </a:rPr>
              <a:t>Кочевой промысловый быт предполагал большую самостоятельность и активность женщин в хозяйственных делах и даже охотничьем промысле. Они занимались приготовлением пищи, установкой жилища, обработкой шкур и бересты, изготовлением утвари, уходом за оленями, воспитанием детей, семьей, перекочевками. С рождением детей они приобретали более высокий социальный статус в обществе. </a:t>
            </a:r>
            <a:br>
              <a:rPr kumimoji="0" lang="ru-RU" sz="1600" b="0" i="0" u="none" strike="noStrike" cap="none" normalizeH="0" baseline="0" dirty="0" smtClean="0">
                <a:ln>
                  <a:noFill/>
                </a:ln>
                <a:solidFill>
                  <a:srgbClr val="605847"/>
                </a:solidFill>
                <a:effectLst/>
                <a:latin typeface="Arial" pitchFamily="34" charset="0"/>
                <a:ea typeface="Times New Roman" pitchFamily="18" charset="0"/>
              </a:rPr>
            </a:br>
            <a:r>
              <a:rPr kumimoji="0" lang="ru-RU" sz="1600" b="0" i="0" u="none" strike="noStrike" cap="none" normalizeH="0" baseline="0" dirty="0" smtClean="0">
                <a:ln>
                  <a:noFill/>
                </a:ln>
                <a:solidFill>
                  <a:srgbClr val="605847"/>
                </a:solidFill>
                <a:effectLst/>
                <a:latin typeface="Arial" pitchFamily="34" charset="0"/>
                <a:ea typeface="Times New Roman" pitchFamily="18" charset="0"/>
              </a:rPr>
              <a:t>Авторитет старых женщин был высок</a:t>
            </a:r>
            <a:r>
              <a:rPr kumimoji="0" lang="ru-RU" sz="900" b="0" i="0" u="none" strike="noStrike" cap="none" normalizeH="0" baseline="0" dirty="0" smtClean="0">
                <a:ln>
                  <a:noFill/>
                </a:ln>
                <a:solidFill>
                  <a:srgbClr val="605847"/>
                </a:solidFill>
                <a:effectLst/>
                <a:latin typeface="Arial" pitchFamily="34" charset="0"/>
                <a:ea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endParaRPr>
          </a:p>
        </p:txBody>
      </p:sp>
      <p:pic>
        <p:nvPicPr>
          <p:cNvPr id="4" name="Рисунок 3" descr="Верховая езда на оленях. Эвенки">
            <a:hlinkClick r:id="rId2"/>
          </p:cNvPr>
          <p:cNvPicPr/>
          <p:nvPr/>
        </p:nvPicPr>
        <p:blipFill>
          <a:blip r:embed="rId3"/>
          <a:srcRect/>
          <a:stretch>
            <a:fillRect/>
          </a:stretch>
        </p:blipFill>
        <p:spPr bwMode="auto">
          <a:xfrm>
            <a:off x="2928926" y="642918"/>
            <a:ext cx="5000660" cy="55721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25437C"/>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62</TotalTime>
  <Words>549</Words>
  <Application>Microsoft Office PowerPoint</Application>
  <PresentationFormat>Экран (4:3)</PresentationFormat>
  <Paragraphs>21</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Изящная</vt:lpstr>
      <vt:lpstr>Слайд 1</vt:lpstr>
      <vt:lpstr>Слайд 2</vt:lpstr>
      <vt:lpstr>Слайд 3</vt:lpstr>
      <vt:lpstr>Слайд 4</vt:lpstr>
      <vt:lpstr>Слайд 5</vt:lpstr>
      <vt:lpstr>Слайд 6</vt:lpstr>
      <vt:lpstr>   Практическое использование одежды не мешало украшать её шариками и кружками из мамонтовой кости, бисером, бусами. На старинной одежде и бытовых предметах народов Крайнего Севера обязательно встречается бисер. Одежда, сумки украшались росписью и вышивкой, подшейным волосом оленя или полоской бисера по контуру росписи, что подчеркивало силуэт.Если использовалась вышивка, то, как правило, располагалась она по швам и краям одежды, чтобы мешать проникновению злых духов в одежду. Эвенкийский орнамент строго геометричен, ясен по структуре и по форме, сложен и по своей композиции. Он состоит из простейших полос, дуг или арочек, кругов, чередующихся квадратов, прямоугольников, зигзага, крестообразных фигур. Разнообразие применяемых при орнаментации материалов, различная расцветка кожи, меха, бисера, тканей тщательно обогащают этот простой, на первый взгляд, орнамент и придают украшаемым предметам весьма нарядную внешность.</vt:lpstr>
      <vt:lpstr>Слайд 8</vt:lpstr>
      <vt:lpstr>Слайд 9</vt:lpstr>
      <vt:lpstr>Слайд 10</vt:lpstr>
      <vt:lpstr>Слайд 11</vt:lpstr>
      <vt:lpstr>Слайд 12</vt:lpstr>
      <vt:lpstr>Слайд 13</vt:lpstr>
      <vt:lpstr>Слайд 14</vt:lpstr>
      <vt:lpstr>Среди эвенков много выдающихся людей, известных в России.</vt:lpstr>
    </vt:vector>
  </TitlesOfParts>
  <Company>MultiDVD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Loner-XP</dc:creator>
  <cp:lastModifiedBy>Loner-XP</cp:lastModifiedBy>
  <cp:revision>8</cp:revision>
  <dcterms:created xsi:type="dcterms:W3CDTF">2010-02-19T12:45:27Z</dcterms:created>
  <dcterms:modified xsi:type="dcterms:W3CDTF">2010-02-27T08:55:29Z</dcterms:modified>
</cp:coreProperties>
</file>