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7" r:id="rId4"/>
    <p:sldId id="287" r:id="rId5"/>
    <p:sldId id="273" r:id="rId6"/>
    <p:sldId id="291" r:id="rId7"/>
    <p:sldId id="290" r:id="rId8"/>
    <p:sldId id="264" r:id="rId9"/>
    <p:sldId id="260" r:id="rId10"/>
    <p:sldId id="285" r:id="rId11"/>
    <p:sldId id="262" r:id="rId12"/>
    <p:sldId id="263" r:id="rId13"/>
    <p:sldId id="292" r:id="rId14"/>
    <p:sldId id="293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868"/>
    <a:srgbClr val="5F5F5F"/>
    <a:srgbClr val="808080"/>
    <a:srgbClr val="6699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77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white">
          <a:xfrm>
            <a:off x="0" y="4638675"/>
            <a:ext cx="9144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Freeform 20"/>
          <p:cNvSpPr>
            <a:spLocks/>
          </p:cNvSpPr>
          <p:nvPr/>
        </p:nvSpPr>
        <p:spPr bwMode="gray">
          <a:xfrm>
            <a:off x="-9525" y="2138363"/>
            <a:ext cx="8015288" cy="2271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143000" y="990600"/>
            <a:ext cx="6705600" cy="1012825"/>
          </a:xfrm>
        </p:spPr>
        <p:txBody>
          <a:bodyPr/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352800" y="6553200"/>
            <a:ext cx="2133600" cy="152400"/>
          </a:xfrm>
        </p:spPr>
        <p:txBody>
          <a:bodyPr/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" y="6477000"/>
            <a:ext cx="2590800" cy="228600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210550" y="6467475"/>
            <a:ext cx="533400" cy="244475"/>
          </a:xfr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fld id="{53800EFB-D318-4F01-802A-582ADBB11E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  <p:grpSp>
        <p:nvGrpSpPr>
          <p:cNvPr id="3188" name="Group 116"/>
          <p:cNvGrpSpPr>
            <a:grpSpLocks/>
          </p:cNvGrpSpPr>
          <p:nvPr/>
        </p:nvGrpSpPr>
        <p:grpSpPr bwMode="auto">
          <a:xfrm>
            <a:off x="190500" y="2324100"/>
            <a:ext cx="3276600" cy="3314700"/>
            <a:chOff x="120" y="1464"/>
            <a:chExt cx="2064" cy="2088"/>
          </a:xfrm>
        </p:grpSpPr>
        <p:sp>
          <p:nvSpPr>
            <p:cNvPr id="3185" name="AutoShape 113" descr="gdd01"/>
            <p:cNvSpPr>
              <a:spLocks noChangeArrowheads="1"/>
            </p:cNvSpPr>
            <p:nvPr userDrawn="1"/>
          </p:nvSpPr>
          <p:spPr bwMode="gray">
            <a:xfrm>
              <a:off x="120" y="1992"/>
              <a:ext cx="1104" cy="1008"/>
            </a:xfrm>
            <a:prstGeom prst="hexagon">
              <a:avLst>
                <a:gd name="adj" fmla="val 27381"/>
                <a:gd name="vf" fmla="val 115470"/>
              </a:avLst>
            </a:prstGeom>
            <a:blipFill dpi="0" rotWithShape="1">
              <a:blip r:embed="rId2"/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ko-KR" altLang="en-US"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3186" name="AutoShape 114" descr="gdd04"/>
            <p:cNvSpPr>
              <a:spLocks noChangeArrowheads="1"/>
            </p:cNvSpPr>
            <p:nvPr userDrawn="1"/>
          </p:nvSpPr>
          <p:spPr bwMode="gray">
            <a:xfrm>
              <a:off x="1032" y="1464"/>
              <a:ext cx="1152" cy="1008"/>
            </a:xfrm>
            <a:prstGeom prst="hexagon">
              <a:avLst>
                <a:gd name="adj" fmla="val 28571"/>
                <a:gd name="vf" fmla="val 115470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ko-KR" altLang="en-US">
                <a:latin typeface="Times New Roman" pitchFamily="18" charset="0"/>
                <a:ea typeface="Gulim" pitchFamily="34" charset="-127"/>
              </a:endParaRPr>
            </a:p>
          </p:txBody>
        </p:sp>
        <p:sp>
          <p:nvSpPr>
            <p:cNvPr id="3187" name="AutoShape 115" descr="gdd03"/>
            <p:cNvSpPr>
              <a:spLocks noChangeArrowheads="1"/>
            </p:cNvSpPr>
            <p:nvPr userDrawn="1"/>
          </p:nvSpPr>
          <p:spPr bwMode="gray">
            <a:xfrm>
              <a:off x="1008" y="2544"/>
              <a:ext cx="1152" cy="1008"/>
            </a:xfrm>
            <a:prstGeom prst="hexagon">
              <a:avLst>
                <a:gd name="adj" fmla="val 28571"/>
                <a:gd name="vf" fmla="val 115470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ko-KR" altLang="en-US">
                <a:latin typeface="Times New Roman" pitchFamily="18" charset="0"/>
                <a:ea typeface="Gulim" pitchFamily="34" charset="-127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84CA9-F942-46D0-8D16-D669878F57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24A10-99DB-43AF-A3B5-668EE29028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2895600" cy="2333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6750" y="6386513"/>
            <a:ext cx="457200" cy="228600"/>
          </a:xfrm>
        </p:spPr>
        <p:txBody>
          <a:bodyPr/>
          <a:lstStyle>
            <a:lvl1pPr>
              <a:defRPr/>
            </a:lvl1pPr>
          </a:lstStyle>
          <a:p>
            <a:fld id="{D5EB43EC-49B2-4639-A2E6-7045FA73A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2895600" cy="2333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6750" y="6386513"/>
            <a:ext cx="457200" cy="228600"/>
          </a:xfrm>
        </p:spPr>
        <p:txBody>
          <a:bodyPr/>
          <a:lstStyle>
            <a:lvl1pPr>
              <a:defRPr/>
            </a:lvl1pPr>
          </a:lstStyle>
          <a:p>
            <a:fld id="{421CB4A1-124F-472E-A6B0-F94B163DE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DBD47-ACE9-4792-9A4E-90A50600CA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C34D0-B741-4A9B-81F0-698D427A98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D807B-2CC6-497B-883F-8E920A3FC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48CCF-1AA1-4210-B956-43F4293C3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58E8D-3D91-4FCB-BC27-B097B80386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B531B-0C03-43A2-A64E-C4B12A099E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3D70A-8FE3-40BD-B6B7-09D8AB96B4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CF523-AFE5-49A8-9EDC-B78AEA59B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/>
          <p:cNvSpPr>
            <a:spLocks/>
          </p:cNvSpPr>
          <p:nvPr/>
        </p:nvSpPr>
        <p:spPr bwMode="gray">
          <a:xfrm>
            <a:off x="-9525" y="344488"/>
            <a:ext cx="8194675" cy="633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8153400" y="0"/>
            <a:ext cx="990600" cy="6858000"/>
            <a:chOff x="5040" y="0"/>
            <a:chExt cx="720" cy="4320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gray">
            <a:xfrm>
              <a:off x="5042" y="0"/>
              <a:ext cx="718" cy="4320"/>
            </a:xfrm>
            <a:prstGeom prst="rect">
              <a:avLst/>
            </a:prstGeom>
            <a:solidFill>
              <a:schemeClr val="folHlink">
                <a:alpha val="39999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gray">
            <a:xfrm>
              <a:off x="5040" y="219"/>
              <a:ext cx="720" cy="39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43" name="AutoShape 19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19863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477000"/>
            <a:ext cx="28956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50" y="6386513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55039D5E-6076-42A2-A49B-AE538EA1718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152400" y="228600"/>
            <a:ext cx="838200" cy="838200"/>
            <a:chOff x="18" y="144"/>
            <a:chExt cx="510" cy="480"/>
          </a:xfrm>
        </p:grpSpPr>
        <p:sp>
          <p:nvSpPr>
            <p:cNvPr id="1047" name="AutoShape 23"/>
            <p:cNvSpPr>
              <a:spLocks noChangeArrowheads="1"/>
            </p:cNvSpPr>
            <p:nvPr userDrawn="1"/>
          </p:nvSpPr>
          <p:spPr bwMode="gray">
            <a:xfrm>
              <a:off x="18" y="258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AutoShape 24"/>
            <p:cNvSpPr>
              <a:spLocks noChangeArrowheads="1"/>
            </p:cNvSpPr>
            <p:nvPr userDrawn="1"/>
          </p:nvSpPr>
          <p:spPr bwMode="gray">
            <a:xfrm>
              <a:off x="240" y="14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AutoShape 25"/>
            <p:cNvSpPr>
              <a:spLocks noChangeArrowheads="1"/>
            </p:cNvSpPr>
            <p:nvPr userDrawn="1"/>
          </p:nvSpPr>
          <p:spPr bwMode="gray">
            <a:xfrm>
              <a:off x="240" y="38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381000"/>
            <a:ext cx="6705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 в школе»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2971800"/>
            <a:ext cx="4424386" cy="3243282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«Принципы </a:t>
            </a:r>
            <a:r>
              <a:rPr lang="ru-RU" sz="2000" dirty="0" err="1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здоровьесбережения</a:t>
            </a:r>
            <a:r>
              <a:rPr lang="ru-RU" sz="20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»</a:t>
            </a:r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Автор: Чебрукова Татьяна Алексеевна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МБОУ «Староникольская средняя общеобразовательная школа»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071538" y="357166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Создание благоприятного психологического климата на уроке </a:t>
            </a:r>
            <a:endParaRPr lang="ru-RU" dirty="0"/>
          </a:p>
        </p:txBody>
      </p:sp>
      <p:pic>
        <p:nvPicPr>
          <p:cNvPr id="21" name="Рисунок 20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28154">
            <a:off x="-176097" y="1308383"/>
            <a:ext cx="3643306" cy="3207355"/>
          </a:xfrm>
          <a:prstGeom prst="rect">
            <a:avLst/>
          </a:prstGeom>
        </p:spPr>
      </p:pic>
      <p:pic>
        <p:nvPicPr>
          <p:cNvPr id="22" name="Рисунок 21" descr="Рисунок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57984">
            <a:off x="4739916" y="1254926"/>
            <a:ext cx="4039546" cy="3033377"/>
          </a:xfrm>
          <a:prstGeom prst="rect">
            <a:avLst/>
          </a:prstGeom>
        </p:spPr>
      </p:pic>
      <p:pic>
        <p:nvPicPr>
          <p:cNvPr id="23" name="Рисунок 22" descr="Рисунок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3995399"/>
            <a:ext cx="3643338" cy="2862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142844" y="1142984"/>
            <a:ext cx="800105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создание положительного эмоционального настроя на работу всех учеников в ходе урока;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 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использование проблемных творческих заданий;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 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стимулирование учеников к выбору и самостоятельному использованию разных способов выполнения заданий;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 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применение заданий, позволяющих ученику самому выбирать тип, вид и форму материала (словесную, графическую, условно-символическую);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рефлексия. Обсуждение того, что получилось, а что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нет, в чем были ошибки, как они были исправлены.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357158" y="1142985"/>
            <a:ext cx="778674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>
              <a:solidFill>
                <a:srgbClr val="003366"/>
              </a:solidFill>
              <a:latin typeface="Arial" pitchFamily="34" charset="0"/>
            </a:endParaRPr>
          </a:p>
          <a:p>
            <a:pPr lvl="0" eaLnBrk="0" hangingPunct="0">
              <a:buFontTx/>
              <a:buChar char="•"/>
            </a:pPr>
            <a:r>
              <a:rPr lang="ru-RU" sz="24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почему и для чего?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– однозначное и строгое определение целей обучения;</a:t>
            </a:r>
            <a: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hangingPunct="0">
              <a:buFontTx/>
              <a:buChar char="•"/>
            </a:pPr>
            <a:endParaRPr lang="ru-RU" sz="2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lang="ru-RU" sz="24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что?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– отбор и структура содержания;</a:t>
            </a:r>
          </a:p>
          <a:p>
            <a:pPr lvl="0" eaLnBrk="0" hangingPunct="0"/>
            <a: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lang="ru-RU" sz="24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как?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– оптимальная организация учебного процесса; </a:t>
            </a:r>
          </a:p>
          <a:p>
            <a:pPr lvl="0" eaLnBrk="0" hangingPunct="0"/>
            <a:endParaRPr lang="ru-RU" sz="2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lang="ru-RU" sz="24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с помощью чего?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– методы, приемы и средства обучения;</a:t>
            </a:r>
            <a: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hangingPunct="0">
              <a:buFontTx/>
              <a:buChar char="•"/>
            </a:pPr>
            <a:endParaRPr lang="ru-RU" sz="2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lang="ru-RU" sz="24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кто?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– реальный уровень квалификации учителя;</a:t>
            </a:r>
            <a: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hangingPunct="0">
              <a:buFontTx/>
              <a:buChar char="•"/>
            </a:pPr>
            <a:endParaRPr lang="ru-RU" sz="2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lang="ru-RU" sz="24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так ли это?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– объективные методы оценки результатов обучения.</a:t>
            </a:r>
            <a:endParaRPr lang="ru-RU" sz="2400" dirty="0" smtClean="0">
              <a:solidFill>
                <a:srgbClr val="003366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1. С целью предупреждения утомления… </a:t>
            </a:r>
          </a:p>
          <a:p>
            <a:r>
              <a:rPr lang="ru-RU" sz="2400" dirty="0" smtClean="0"/>
              <a:t>2. Решая проблему гиподинамии и снижения интеллектуальной активности школьников… </a:t>
            </a:r>
          </a:p>
          <a:p>
            <a:r>
              <a:rPr lang="ru-RU" sz="2400" dirty="0" smtClean="0"/>
              <a:t>3. Для рациональной организации учебной деятельности учащихся…  </a:t>
            </a:r>
          </a:p>
          <a:p>
            <a:r>
              <a:rPr lang="ru-RU" sz="2400" dirty="0" smtClean="0"/>
              <a:t>4. С целью  укрепления психологического здоровья школьников важно… </a:t>
            </a:r>
          </a:p>
          <a:p>
            <a:r>
              <a:rPr lang="ru-RU" sz="2400" dirty="0" smtClean="0"/>
              <a:t> 5. Решая проблему ценностного отношения учащихся к собственному здоровью… </a:t>
            </a:r>
          </a:p>
          <a:p>
            <a:r>
              <a:rPr lang="ru-RU" sz="2400" dirty="0" smtClean="0"/>
              <a:t>6. Формируя у учащихся  знания о здоровье…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</a:t>
            </a:r>
            <a:r>
              <a:rPr lang="ru-RU" b="0" i="1" dirty="0" smtClean="0"/>
              <a:t>Таким образом</a:t>
            </a:r>
            <a:r>
              <a:rPr lang="ru-RU" i="1" dirty="0" smtClean="0"/>
              <a:t>, главная задача реализации </a:t>
            </a:r>
            <a:r>
              <a:rPr lang="ru-RU" i="1" dirty="0" err="1" smtClean="0"/>
              <a:t>здоровьесберегающих</a:t>
            </a:r>
            <a:r>
              <a:rPr lang="ru-RU" i="1" dirty="0" smtClean="0"/>
              <a:t> технологий - </a:t>
            </a:r>
            <a:r>
              <a:rPr lang="ru-RU" b="0" i="1" dirty="0" smtClean="0"/>
              <a:t>такая организация образовательного пространства на всех уровнях, при которой качественное обучение, развитие, воспитание учащихся не сопровождается нанесением ущерба их здоровью.</a:t>
            </a:r>
            <a:endParaRPr lang="ru-RU" b="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WordArt 6"/>
          <p:cNvSpPr>
            <a:spLocks noChangeArrowheads="1" noChangeShapeType="1" noTextEdit="1"/>
          </p:cNvSpPr>
          <p:nvPr/>
        </p:nvSpPr>
        <p:spPr bwMode="gray">
          <a:xfrm>
            <a:off x="3581400" y="3429000"/>
            <a:ext cx="4343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Благодарю за внимание</a:t>
            </a:r>
            <a:r>
              <a:rPr lang="en-US" sz="3600" b="1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229475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3200" b="0" dirty="0"/>
          </a:p>
          <a:p>
            <a:pPr lvl="1" algn="ctr">
              <a:lnSpc>
                <a:spcPct val="150000"/>
              </a:lnSpc>
              <a:buNone/>
            </a:pPr>
            <a:r>
              <a:rPr lang="ru-RU" b="1" i="1" dirty="0" smtClean="0"/>
              <a:t>   Современные </a:t>
            </a:r>
            <a:r>
              <a:rPr lang="ru-RU" b="1" i="1" dirty="0"/>
              <a:t>теоретические, методические подходы к формированию здоровья учащихся в педагогическом процессе и в повседневной жизни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Принципы </a:t>
            </a:r>
            <a:r>
              <a:rPr lang="ru-RU" sz="2400" b="1" i="1" dirty="0" err="1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здоровьесбережения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8130" name="Rectangle 66"/>
          <p:cNvSpPr>
            <a:spLocks noChangeArrowheads="1"/>
          </p:cNvSpPr>
          <p:nvPr/>
        </p:nvSpPr>
        <p:spPr bwMode="auto">
          <a:xfrm>
            <a:off x="428596" y="1285860"/>
            <a:ext cx="87154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 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Не навреди!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 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Непрерывность и преемственность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 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Соответствие содержания и организации обучения возрастным особенностям учащихся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 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Комплексный, междисциплинарный подход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 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Успех порождает успех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Активность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Ответственность за свое здоровье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Группы </a:t>
            </a:r>
            <a:r>
              <a:rPr lang="ru-RU" sz="2000" dirty="0" err="1" smtClean="0"/>
              <a:t>здоровьесберегающих</a:t>
            </a:r>
            <a:r>
              <a:rPr lang="ru-RU" sz="2000" dirty="0" smtClean="0"/>
              <a:t> технологий</a:t>
            </a:r>
            <a:endParaRPr lang="en-US" sz="2000" dirty="0"/>
          </a:p>
        </p:txBody>
      </p:sp>
      <p:grpSp>
        <p:nvGrpSpPr>
          <p:cNvPr id="98307" name="Group 3"/>
          <p:cNvGrpSpPr>
            <a:grpSpLocks/>
          </p:cNvGrpSpPr>
          <p:nvPr/>
        </p:nvGrpSpPr>
        <p:grpSpPr bwMode="auto">
          <a:xfrm>
            <a:off x="1219200" y="1831975"/>
            <a:ext cx="2170113" cy="4035425"/>
            <a:chOff x="720" y="1296"/>
            <a:chExt cx="1367" cy="2542"/>
          </a:xfrm>
        </p:grpSpPr>
        <p:sp>
          <p:nvSpPr>
            <p:cNvPr id="98308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09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98310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1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2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3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8314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8315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8316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17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18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19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8320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98321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98322" name="Group 18"/>
          <p:cNvGrpSpPr>
            <a:grpSpLocks/>
          </p:cNvGrpSpPr>
          <p:nvPr/>
        </p:nvGrpSpPr>
        <p:grpSpPr bwMode="auto">
          <a:xfrm>
            <a:off x="3581400" y="1831975"/>
            <a:ext cx="2166938" cy="4035425"/>
            <a:chOff x="2208" y="1296"/>
            <a:chExt cx="1365" cy="2542"/>
          </a:xfrm>
        </p:grpSpPr>
        <p:sp>
          <p:nvSpPr>
            <p:cNvPr id="98323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4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5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6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7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8328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29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30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31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32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8333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98334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35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8336" name="Group 32"/>
          <p:cNvGrpSpPr>
            <a:grpSpLocks/>
          </p:cNvGrpSpPr>
          <p:nvPr/>
        </p:nvGrpSpPr>
        <p:grpSpPr bwMode="auto">
          <a:xfrm>
            <a:off x="5937250" y="1831975"/>
            <a:ext cx="2170113" cy="4035425"/>
            <a:chOff x="3692" y="1296"/>
            <a:chExt cx="1367" cy="2542"/>
          </a:xfrm>
        </p:grpSpPr>
        <p:sp>
          <p:nvSpPr>
            <p:cNvPr id="98337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38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39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40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8341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8342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8343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4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5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6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8347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98348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9834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0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214414" y="2500306"/>
            <a:ext cx="214314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технологии, обеспечивающие гигиенически оптимальные условия образовательного процесса;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643306" y="2643182"/>
            <a:ext cx="2071702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технологии оптимальной организации учебного процесса и физической активности школьников;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5929322" y="2500306"/>
            <a:ext cx="214314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разнообразные психолого-педагогические технологии, используемые на уроках и во внеурочной деятельности педагогами и воспитателями.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b="1" i="1" dirty="0" smtClean="0">
                <a:solidFill>
                  <a:schemeClr val="tx1">
                    <a:lumMod val="75000"/>
                  </a:schemeClr>
                </a:solidFill>
              </a:rPr>
              <a:t>Критерии </a:t>
            </a:r>
            <a:r>
              <a:rPr lang="ru-RU" sz="1400" b="1" i="1" dirty="0" err="1" smtClean="0">
                <a:solidFill>
                  <a:schemeClr val="tx1">
                    <a:lumMod val="75000"/>
                  </a:schemeClr>
                </a:solidFill>
              </a:rPr>
              <a:t>здоровьесбережения</a:t>
            </a:r>
            <a:r>
              <a:rPr lang="ru-RU" sz="1400" b="1" i="1" dirty="0" smtClean="0">
                <a:solidFill>
                  <a:schemeClr val="tx1">
                    <a:lumMod val="75000"/>
                  </a:schemeClr>
                </a:solidFill>
              </a:rPr>
              <a:t> на уроке, их краткая характеристика и уровни гигиенической рациональности урока </a:t>
            </a:r>
            <a:endParaRPr lang="en-US" sz="1400" b="1" i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500174"/>
          <a:ext cx="8143932" cy="5000659"/>
        </p:xfrm>
        <a:graphic>
          <a:graphicData uri="http://schemas.openxmlformats.org/drawingml/2006/table">
            <a:tbl>
              <a:tblPr/>
              <a:tblGrid>
                <a:gridCol w="3386374"/>
                <a:gridCol w="4757558"/>
              </a:tblGrid>
              <a:tr h="2572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Критерии </a:t>
                      </a: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здоровьесбережения</a:t>
                      </a:r>
                      <a:endParaRPr lang="ru-RU" sz="14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Характеристика</a:t>
                      </a:r>
                      <a:endParaRPr lang="ru-RU" sz="14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Обстановка и гигиенические условия в классе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Температура и свежесть воздуха, освещение класса и доски, монотонные неприятные звуковые раздражители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видов учебной деятельности	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Виды учебной деятельности: опрос, письмо, чтение, слушание, рассказ, ответы на вопросы, решение примеров, рассматривание, списывание и т. д.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Средняя продолжительность и частота чередования видов деятельности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видов преподавания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Чередование видов преподавания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Виды преподавания: словесный, наглядный, самостоятельная работа, аудиовизуальный, практическая работа, самостоятельная работа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Наличие и место методов, способствующих активизации познавательной деятельности	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Метод свободного выбора (свободная беседа, выбор способа действия, свобода творчества).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Активные методы (ученик в роли: учителя, исследователя, деловая игра, дискуссия). Методы, направленные на самопознание и развитие (интеллекта, эмоций, общения, самооценки, </a:t>
                      </a:r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взаимооценки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357299"/>
          <a:ext cx="8501122" cy="5214972"/>
        </p:xfrm>
        <a:graphic>
          <a:graphicData uri="http://schemas.openxmlformats.org/drawingml/2006/table">
            <a:tbl>
              <a:tblPr/>
              <a:tblGrid>
                <a:gridCol w="3534898"/>
                <a:gridCol w="4966224"/>
              </a:tblGrid>
              <a:tr h="823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Место и длительность применения ТСО	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Умение учителя использовать ТСО как средство для дискуссии, беседы, обсуждения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Поза учащегося, чередование позы	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Правильная посадка ученика, смена видов деятельности требует смены позы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Наличие, место, содержание и продолжительность на уроке моментов оздоровления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Физкультминутки, динамические паузы, дыхательная гимнастика, гимнастика для глаз, массаж активных точек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Наличие мотивации деятельности учащихся на уроке	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Внешняя мотивация: оценка, похвала,  поддержка, соревновательный момент. Стимуляция внутренней мотивации: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стремление больше узнать, радость от активности, интерес к изучаемому материалу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397000"/>
          <a:ext cx="8501122" cy="5201094"/>
        </p:xfrm>
        <a:graphic>
          <a:graphicData uri="http://schemas.openxmlformats.org/drawingml/2006/table">
            <a:tbl>
              <a:tblPr/>
              <a:tblGrid>
                <a:gridCol w="3534898"/>
                <a:gridCol w="4966224"/>
              </a:tblGrid>
              <a:tr h="3242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Психологический климат на уроке	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16" marR="64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Взаимоотношения на уроке: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А) 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учитель — ученик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комфорт—  напряжение,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сотрудничество — авторитарность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учет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возрастных особенностей);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б)ученик — </a:t>
                      </a:r>
                      <a:r>
                        <a:rPr lang="ru-RU" sz="1400" u="sng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ученик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сотрудничество — соперничество, дружелюбие — враждебность,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активность — пассивность, заинтересованность — безразличие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16" marR="64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Эмоциональные разрядки на уроке	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16" marR="64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Шутка, улыбка, юмористическая или поучительная картинка, поговорка, афоризм, музыкальная минутка, четверостишие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16" marR="64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Момент наступления утомления и снижения учебной активности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16" marR="64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Определяется в ходе наблюдения по возрастанию двигательных или пассивных отвлечений в процессе учебной деятельности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16" marR="64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Темп окончания урока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16" marR="64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16" marR="64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Правила организации урока на основе принципов </a:t>
            </a:r>
            <a:r>
              <a:rPr lang="ru-RU" sz="2000" dirty="0" err="1" smtClean="0"/>
              <a:t>здоровьесбережения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en-US" sz="2000" dirty="0"/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gray">
          <a:xfrm flipH="1">
            <a:off x="873125" y="5621338"/>
            <a:ext cx="16573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gray">
          <a:xfrm flipH="1">
            <a:off x="873125" y="4783138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gray">
          <a:xfrm flipH="1">
            <a:off x="873125" y="3952875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gray">
          <a:xfrm flipH="1">
            <a:off x="873125" y="3124200"/>
            <a:ext cx="416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gray">
          <a:xfrm flipH="1" flipV="1">
            <a:off x="873125" y="2282825"/>
            <a:ext cx="503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gray">
          <a:xfrm>
            <a:off x="1025525" y="2276475"/>
            <a:ext cx="0" cy="87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gray">
          <a:xfrm>
            <a:off x="1025525" y="3148013"/>
            <a:ext cx="0" cy="81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gray">
          <a:xfrm>
            <a:off x="1025525" y="3965575"/>
            <a:ext cx="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gray">
          <a:xfrm>
            <a:off x="1025525" y="4783138"/>
            <a:ext cx="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3744" name="Group 16"/>
          <p:cNvGrpSpPr>
            <a:grpSpLocks/>
          </p:cNvGrpSpPr>
          <p:nvPr/>
        </p:nvGrpSpPr>
        <p:grpSpPr bwMode="auto">
          <a:xfrm>
            <a:off x="2571736" y="2285992"/>
            <a:ext cx="5826125" cy="3343275"/>
            <a:chOff x="1514" y="1446"/>
            <a:chExt cx="3670" cy="2106"/>
          </a:xfrm>
        </p:grpSpPr>
        <p:sp>
          <p:nvSpPr>
            <p:cNvPr id="73745" name="Freeform 17"/>
            <p:cNvSpPr>
              <a:spLocks/>
            </p:cNvSpPr>
            <p:nvPr/>
          </p:nvSpPr>
          <p:spPr bwMode="gray">
            <a:xfrm>
              <a:off x="4817" y="1446"/>
              <a:ext cx="363" cy="533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6" name="Freeform 18"/>
            <p:cNvSpPr>
              <a:spLocks/>
            </p:cNvSpPr>
            <p:nvPr/>
          </p:nvSpPr>
          <p:spPr bwMode="gray">
            <a:xfrm>
              <a:off x="3078" y="1446"/>
              <a:ext cx="2106" cy="341"/>
            </a:xfrm>
            <a:custGeom>
              <a:avLst/>
              <a:gdLst/>
              <a:ahLst/>
              <a:cxnLst>
                <a:cxn ang="0">
                  <a:pos x="1478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786" y="0"/>
                </a:cxn>
                <a:cxn ang="0">
                  <a:pos x="1478" y="284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7" name="Freeform 19"/>
            <p:cNvSpPr>
              <a:spLocks/>
            </p:cNvSpPr>
            <p:nvPr/>
          </p:nvSpPr>
          <p:spPr bwMode="gray">
            <a:xfrm>
              <a:off x="4452" y="1970"/>
              <a:ext cx="363" cy="530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2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8" name="Freeform 20"/>
            <p:cNvSpPr>
              <a:spLocks/>
            </p:cNvSpPr>
            <p:nvPr/>
          </p:nvSpPr>
          <p:spPr bwMode="gray">
            <a:xfrm>
              <a:off x="2555" y="1970"/>
              <a:ext cx="2264" cy="340"/>
            </a:xfrm>
            <a:custGeom>
              <a:avLst/>
              <a:gdLst/>
              <a:ahLst/>
              <a:cxnLst>
                <a:cxn ang="0">
                  <a:pos x="161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920" y="0"/>
                </a:cxn>
                <a:cxn ang="0">
                  <a:pos x="1612" y="284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chemeClr val="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9" name="Freeform 21"/>
            <p:cNvSpPr>
              <a:spLocks/>
            </p:cNvSpPr>
            <p:nvPr/>
          </p:nvSpPr>
          <p:spPr bwMode="gray">
            <a:xfrm>
              <a:off x="4086" y="2494"/>
              <a:ext cx="361" cy="532"/>
            </a:xfrm>
            <a:custGeom>
              <a:avLst/>
              <a:gdLst/>
              <a:ahLst/>
              <a:cxnLst>
                <a:cxn ang="0">
                  <a:pos x="306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6" y="0"/>
                </a:cxn>
                <a:cxn ang="0">
                  <a:pos x="306" y="122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50" name="Freeform 22"/>
            <p:cNvSpPr>
              <a:spLocks/>
            </p:cNvSpPr>
            <p:nvPr/>
          </p:nvSpPr>
          <p:spPr bwMode="gray">
            <a:xfrm>
              <a:off x="3722" y="3019"/>
              <a:ext cx="364" cy="533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51" name="Freeform 23"/>
            <p:cNvSpPr>
              <a:spLocks/>
            </p:cNvSpPr>
            <p:nvPr/>
          </p:nvSpPr>
          <p:spPr bwMode="gray">
            <a:xfrm>
              <a:off x="1515" y="3022"/>
              <a:ext cx="2571" cy="340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52" name="Freeform 24"/>
            <p:cNvSpPr>
              <a:spLocks/>
            </p:cNvSpPr>
            <p:nvPr/>
          </p:nvSpPr>
          <p:spPr bwMode="gray">
            <a:xfrm>
              <a:off x="1888" y="1543"/>
              <a:ext cx="1158" cy="1715"/>
            </a:xfrm>
            <a:custGeom>
              <a:avLst/>
              <a:gdLst/>
              <a:ahLst/>
              <a:cxnLst>
                <a:cxn ang="0">
                  <a:pos x="12" y="2464"/>
                </a:cxn>
                <a:cxn ang="0">
                  <a:pos x="56" y="2120"/>
                </a:cxn>
                <a:cxn ang="0">
                  <a:pos x="124" y="1808"/>
                </a:cxn>
                <a:cxn ang="0">
                  <a:pos x="212" y="1524"/>
                </a:cxn>
                <a:cxn ang="0">
                  <a:pos x="316" y="1270"/>
                </a:cxn>
                <a:cxn ang="0">
                  <a:pos x="430" y="1044"/>
                </a:cxn>
                <a:cxn ang="0">
                  <a:pos x="550" y="846"/>
                </a:cxn>
                <a:cxn ang="0">
                  <a:pos x="672" y="674"/>
                </a:cxn>
                <a:cxn ang="0">
                  <a:pos x="792" y="528"/>
                </a:cxn>
                <a:cxn ang="0">
                  <a:pos x="906" y="408"/>
                </a:cxn>
                <a:cxn ang="0">
                  <a:pos x="1010" y="310"/>
                </a:cxn>
                <a:cxn ang="0">
                  <a:pos x="1096" y="236"/>
                </a:cxn>
                <a:cxn ang="0">
                  <a:pos x="1164" y="184"/>
                </a:cxn>
                <a:cxn ang="0">
                  <a:pos x="1208" y="154"/>
                </a:cxn>
                <a:cxn ang="0">
                  <a:pos x="1224" y="144"/>
                </a:cxn>
                <a:cxn ang="0">
                  <a:pos x="1728" y="56"/>
                </a:cxn>
                <a:cxn ang="0">
                  <a:pos x="1568" y="328"/>
                </a:cxn>
                <a:cxn ang="0">
                  <a:pos x="1554" y="332"/>
                </a:cxn>
                <a:cxn ang="0">
                  <a:pos x="1514" y="346"/>
                </a:cxn>
                <a:cxn ang="0">
                  <a:pos x="1452" y="370"/>
                </a:cxn>
                <a:cxn ang="0">
                  <a:pos x="1370" y="410"/>
                </a:cxn>
                <a:cxn ang="0">
                  <a:pos x="1270" y="466"/>
                </a:cxn>
                <a:cxn ang="0">
                  <a:pos x="1158" y="540"/>
                </a:cxn>
                <a:cxn ang="0">
                  <a:pos x="1034" y="636"/>
                </a:cxn>
                <a:cxn ang="0">
                  <a:pos x="904" y="756"/>
                </a:cxn>
                <a:cxn ang="0">
                  <a:pos x="770" y="900"/>
                </a:cxn>
                <a:cxn ang="0">
                  <a:pos x="632" y="1076"/>
                </a:cxn>
                <a:cxn ang="0">
                  <a:pos x="498" y="1280"/>
                </a:cxn>
                <a:cxn ang="0">
                  <a:pos x="370" y="1518"/>
                </a:cxn>
                <a:cxn ang="0">
                  <a:pos x="248" y="1792"/>
                </a:cxn>
                <a:cxn ang="0">
                  <a:pos x="138" y="2104"/>
                </a:cxn>
                <a:cxn ang="0">
                  <a:pos x="42" y="2456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53" name="Rectangle 25"/>
            <p:cNvSpPr>
              <a:spLocks noChangeArrowheads="1"/>
            </p:cNvSpPr>
            <p:nvPr/>
          </p:nvSpPr>
          <p:spPr bwMode="gray">
            <a:xfrm>
              <a:off x="3082" y="1787"/>
              <a:ext cx="1743" cy="19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72549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3754" name="Rectangle 26"/>
            <p:cNvSpPr>
              <a:spLocks noChangeArrowheads="1"/>
            </p:cNvSpPr>
            <p:nvPr/>
          </p:nvSpPr>
          <p:spPr bwMode="gray">
            <a:xfrm>
              <a:off x="2556" y="2310"/>
              <a:ext cx="1900" cy="188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shade val="72549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3755" name="Freeform 27"/>
            <p:cNvSpPr>
              <a:spLocks/>
            </p:cNvSpPr>
            <p:nvPr/>
          </p:nvSpPr>
          <p:spPr bwMode="gray">
            <a:xfrm>
              <a:off x="2036" y="2494"/>
              <a:ext cx="2415" cy="343"/>
            </a:xfrm>
            <a:custGeom>
              <a:avLst/>
              <a:gdLst/>
              <a:ahLst/>
              <a:cxnLst>
                <a:cxn ang="0">
                  <a:pos x="1742" y="286"/>
                </a:cxn>
                <a:cxn ang="0">
                  <a:pos x="0" y="286"/>
                </a:cxn>
                <a:cxn ang="0">
                  <a:pos x="446" y="0"/>
                </a:cxn>
                <a:cxn ang="0">
                  <a:pos x="2048" y="0"/>
                </a:cxn>
                <a:cxn ang="0">
                  <a:pos x="1742" y="286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3756" name="Rectangle 28"/>
            <p:cNvSpPr>
              <a:spLocks noChangeArrowheads="1"/>
            </p:cNvSpPr>
            <p:nvPr/>
          </p:nvSpPr>
          <p:spPr bwMode="gray">
            <a:xfrm>
              <a:off x="2038" y="2836"/>
              <a:ext cx="2056" cy="188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72549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3757" name="Rectangle 29"/>
            <p:cNvSpPr>
              <a:spLocks noChangeArrowheads="1"/>
            </p:cNvSpPr>
            <p:nvPr/>
          </p:nvSpPr>
          <p:spPr bwMode="gray">
            <a:xfrm>
              <a:off x="1514" y="3363"/>
              <a:ext cx="2213" cy="18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72549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sz="1200" b="1" i="1" dirty="0" smtClean="0">
                  <a:solidFill>
                    <a:schemeClr val="bg1"/>
                  </a:solidFill>
                </a:rPr>
                <a:t>1.</a:t>
              </a:r>
              <a:r>
                <a:rPr lang="ru-RU" sz="1200" dirty="0" smtClean="0">
                  <a:solidFill>
                    <a:schemeClr val="bg1"/>
                  </a:solidFill>
                </a:rPr>
                <a:t> </a:t>
              </a:r>
              <a:r>
                <a:rPr lang="ru-RU" sz="1200" b="1" dirty="0" smtClean="0">
                  <a:solidFill>
                    <a:schemeClr val="bg1"/>
                  </a:solidFill>
                </a:rPr>
                <a:t>Правильная организация урока</a:t>
              </a:r>
              <a:r>
                <a:rPr lang="ru-RU" sz="1600" b="1" dirty="0" smtClean="0"/>
                <a:t>  </a:t>
              </a:r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3428992" y="450057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i="1" dirty="0" smtClean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</a:rPr>
              <a:t>. Использование каналов восприятия  </a:t>
            </a:r>
            <a:endParaRPr lang="ru-RU" sz="12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14810" y="3643314"/>
            <a:ext cx="27812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3. Учет  зоны работоспособности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72066" y="2643182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/>
              <a:t>4</a:t>
            </a:r>
            <a:r>
              <a:rPr lang="ru-RU" sz="1200" b="1" dirty="0" smtClean="0"/>
              <a:t>.Распределение  интенсивности  умственной деятельности.</a:t>
            </a:r>
            <a:endParaRPr lang="ru-RU" sz="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562600" y="3248025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143000" y="3248025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38250" y="3448050"/>
            <a:ext cx="203835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начало учебного года и недели; </a:t>
            </a:r>
          </a:p>
          <a:p>
            <a:pPr lvl="0"/>
            <a:endParaRPr lang="ru-RU" b="1" dirty="0" smtClean="0"/>
          </a:p>
          <a:p>
            <a:r>
              <a:rPr lang="ru-RU" b="1" dirty="0" smtClean="0"/>
              <a:t>возникает ежедневно к 3-4-му урокам; 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9639" name="Freeform 7"/>
          <p:cNvSpPr>
            <a:spLocks/>
          </p:cNvSpPr>
          <p:nvPr/>
        </p:nvSpPr>
        <p:spPr bwMode="gray">
          <a:xfrm>
            <a:off x="3222625" y="31511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0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1480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1" name="Freeform 9"/>
          <p:cNvSpPr>
            <a:spLocks/>
          </p:cNvSpPr>
          <p:nvPr/>
        </p:nvSpPr>
        <p:spPr bwMode="gray">
          <a:xfrm flipH="1">
            <a:off x="4875213" y="31511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3048000" y="1524000"/>
            <a:ext cx="2998788" cy="1601788"/>
            <a:chOff x="1997" y="1314"/>
            <a:chExt cx="1889" cy="1009"/>
          </a:xfrm>
        </p:grpSpPr>
        <p:grpSp>
          <p:nvGrpSpPr>
            <p:cNvPr id="6964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9644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9645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44314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428991" y="1643050"/>
            <a:ext cx="221457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rgbClr val="000000"/>
                </a:solidFill>
              </a:rPr>
              <a:t>Периоды возникновения утомления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5715008" y="3286124"/>
            <a:ext cx="213359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/>
              <a:t>сначала проявляется слабо, а затем усиливается к концу учебного дня; </a:t>
            </a:r>
          </a:p>
          <a:p>
            <a:pPr lvl="0"/>
            <a:endParaRPr lang="ru-RU" sz="1600" b="1" dirty="0" smtClean="0"/>
          </a:p>
          <a:p>
            <a:pPr lvl="0"/>
            <a:r>
              <a:rPr lang="ru-RU" sz="1600" b="1" dirty="0" smtClean="0"/>
              <a:t>окончание четверти, учебного года, недели.</a:t>
            </a:r>
          </a:p>
          <a:p>
            <a:pPr eaLnBrk="0" hangingPunct="0"/>
            <a:endParaRPr lang="en-US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46l">
  <a:themeElements>
    <a:clrScheme name="sample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cdb2004146l</Template>
  <TotalTime>291</TotalTime>
  <Words>535</Words>
  <Application>Microsoft PowerPoint</Application>
  <PresentationFormat>Экран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cdb2004146l</vt:lpstr>
      <vt:lpstr>«Здоровьесберегающие технологии в школе»</vt:lpstr>
      <vt:lpstr>Слайд 2</vt:lpstr>
      <vt:lpstr>Принципы здоровьесбережения </vt:lpstr>
      <vt:lpstr>Группы здоровьесберегающих технологий</vt:lpstr>
      <vt:lpstr>Критерии здоровьесбережения на уроке, их краткая характеристика и уровни гигиенической рациональности урока </vt:lpstr>
      <vt:lpstr>Слайд 6</vt:lpstr>
      <vt:lpstr>Слайд 7</vt:lpstr>
      <vt:lpstr> Правила организации урока на основе принципов здоровьесбережения.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в школе</dc:title>
  <dc:creator>татьяна</dc:creator>
  <cp:lastModifiedBy>татьяна</cp:lastModifiedBy>
  <cp:revision>29</cp:revision>
  <dcterms:created xsi:type="dcterms:W3CDTF">2010-08-24T16:34:40Z</dcterms:created>
  <dcterms:modified xsi:type="dcterms:W3CDTF">2006-12-31T22:39:53Z</dcterms:modified>
</cp:coreProperties>
</file>