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73042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Балашиха – жемчужина Подмосковья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0968"/>
            <a:ext cx="2958455" cy="288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95936" y="260648"/>
            <a:ext cx="4752528" cy="1008112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effectLst/>
              </a:rPr>
              <a:t>ФЛОРА  г. БАЛАШИХИ  </a:t>
            </a:r>
            <a:endParaRPr lang="ru-RU" sz="3200" b="0" dirty="0"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35896" y="836712"/>
            <a:ext cx="5256584" cy="5760640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ru-RU" sz="2800" dirty="0" smtClean="0"/>
              <a:t>1. Лесистость - 45%;</a:t>
            </a:r>
          </a:p>
          <a:p>
            <a:pPr marL="514350" indent="-514350"/>
            <a:r>
              <a:rPr lang="ru-RU" sz="2800" dirty="0" smtClean="0"/>
              <a:t>2. На западе – елово-широколиственные, а на востоке – сосново-широколиственные леса;</a:t>
            </a:r>
          </a:p>
          <a:p>
            <a:pPr marL="514350" indent="-514350"/>
            <a:r>
              <a:rPr lang="ru-RU" sz="2800" dirty="0" smtClean="0"/>
              <a:t>3. Главное богатство лесов – сосна;</a:t>
            </a:r>
          </a:p>
          <a:p>
            <a:pPr marL="514350" indent="-514350"/>
            <a:r>
              <a:rPr lang="ru-RU" sz="2800" dirty="0" smtClean="0"/>
              <a:t>4. Верхний ярус лесов: сосны, ели, березы, липы, клены и осины;</a:t>
            </a:r>
          </a:p>
          <a:p>
            <a:pPr marL="514350" indent="-514350"/>
            <a:r>
              <a:rPr lang="ru-RU" sz="2800" dirty="0" smtClean="0"/>
              <a:t>5. Подлесок: березы, бузина;</a:t>
            </a:r>
          </a:p>
          <a:p>
            <a:pPr marL="514350" indent="-514350"/>
            <a:r>
              <a:rPr lang="ru-RU" sz="2800" dirty="0" smtClean="0"/>
              <a:t>6. Нижний ярус: мхи, травы, ландыши.</a:t>
            </a:r>
          </a:p>
          <a:p>
            <a:pPr marL="514350" indent="-514350"/>
            <a:r>
              <a:rPr lang="ru-RU" sz="2800" dirty="0" smtClean="0"/>
              <a:t>7. Растения интродуценты: пихта сибирская, конский каштан и др. </a:t>
            </a:r>
            <a:endParaRPr lang="ru-RU" sz="2800" dirty="0"/>
          </a:p>
        </p:txBody>
      </p:sp>
      <p:pic>
        <p:nvPicPr>
          <p:cNvPr id="4" name="Рисунок 3" descr="http://ecofactor.ru/kar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63589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Почвенный  покров  региона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/>
              <a:t>1. Распространены подтипы дерново-подзолистых и </a:t>
            </a:r>
            <a:r>
              <a:rPr lang="ru-RU" dirty="0" err="1" smtClean="0"/>
              <a:t>глеево-дерново-подзолистых</a:t>
            </a:r>
            <a:r>
              <a:rPr lang="ru-RU" dirty="0" smtClean="0"/>
              <a:t> почв;</a:t>
            </a:r>
          </a:p>
          <a:p>
            <a:pPr algn="r">
              <a:buNone/>
            </a:pPr>
            <a:r>
              <a:rPr lang="ru-RU" dirty="0" smtClean="0"/>
              <a:t>2. Формируются на песке;</a:t>
            </a:r>
          </a:p>
          <a:p>
            <a:pPr algn="r">
              <a:buNone/>
            </a:pPr>
            <a:r>
              <a:rPr lang="ru-RU" dirty="0" smtClean="0"/>
              <a:t>3. Имеют легкий механический состав;</a:t>
            </a:r>
          </a:p>
          <a:p>
            <a:pPr algn="r">
              <a:buNone/>
            </a:pPr>
            <a:r>
              <a:rPr lang="ru-RU" dirty="0" smtClean="0"/>
              <a:t>4. С увеличением глубины содержание песка увеличивается до 90 – 97%;</a:t>
            </a:r>
          </a:p>
          <a:p>
            <a:pPr algn="r">
              <a:buNone/>
            </a:pPr>
            <a:r>
              <a:rPr lang="ru-RU" dirty="0" smtClean="0"/>
              <a:t>5. Имеют низкую </a:t>
            </a:r>
            <a:r>
              <a:rPr lang="ru-RU" dirty="0" err="1" smtClean="0"/>
              <a:t>влагоемкость</a:t>
            </a:r>
            <a:r>
              <a:rPr lang="ru-RU" dirty="0" smtClean="0"/>
              <a:t> и высокую водопроницаемость.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Экологическое  состояние г. Балашихи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 lnSpcReduction="10000"/>
          </a:bodyPr>
          <a:lstStyle/>
          <a:p>
            <a:pPr marL="550926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--- 30% лесов Балашихи поражено жуками короедами (среди них – 70% елового древостоя);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--- Вредитель берез – жук заболонник;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--- Выбросы загрязняющих веществ в атмосферу – 8235,5 т/год (1993 г.), т.е. 1,5% от выбросов в Московской области;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--- Высокая динамика интенсивности усыхания и гибели лесов – 8,1 – 14 га/1000 га;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--- Загрязнение почвы (медь, свинец, марганец) сверх ПДК вблизи дорог и промышленных предприятий;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--- По индексу загрязненности поверхностные воды относятся к 4 классу (очень грязные);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--- Загрязнение воздуха превышает ПДК в 2 раза вблизи дорог и промышленных предприятий.</a:t>
            </a:r>
          </a:p>
          <a:p>
            <a:pPr marL="550926" indent="-514350">
              <a:buFont typeface="Arial" charset="0"/>
              <a:buChar char="•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550926" indent="-514350">
              <a:buAutoNum type="arabicPeriod" startAt="2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550926" indent="-514350">
              <a:buAutoNum type="arabicPeriod" startAt="2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550926" indent="-514350">
              <a:buAutoNum type="arabicPeriod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312368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</a:t>
            </a:r>
            <a:r>
              <a:rPr lang="ru-RU" sz="3600" dirty="0" smtClean="0">
                <a:solidFill>
                  <a:srgbClr val="FFFF00"/>
                </a:solidFill>
              </a:rPr>
              <a:t>Выводы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186808" cy="5184576"/>
          </a:xfrm>
        </p:spPr>
        <p:txBody>
          <a:bodyPr>
            <a:normAutofit lnSpcReduction="10000"/>
          </a:bodyPr>
          <a:lstStyle/>
          <a:p>
            <a:pPr marL="493776" indent="-457200">
              <a:buNone/>
            </a:pPr>
            <a:r>
              <a:rPr lang="ru-RU" sz="2400" dirty="0" smtClean="0"/>
              <a:t>--- Экологическая ситуация в г. Балашиха напряженная, имеет тенденцию к ухудшению;</a:t>
            </a:r>
          </a:p>
          <a:p>
            <a:pPr marL="493776" indent="-457200">
              <a:buNone/>
            </a:pPr>
            <a:r>
              <a:rPr lang="ru-RU" sz="2400" dirty="0" smtClean="0"/>
              <a:t>--- Территории промышленных предприятий и их окрестности – угроза благополучию города;</a:t>
            </a:r>
          </a:p>
          <a:p>
            <a:pPr marL="493776" indent="-457200">
              <a:buNone/>
            </a:pPr>
            <a:r>
              <a:rPr lang="ru-RU" sz="2400" dirty="0" smtClean="0"/>
              <a:t>--- Ситуация осложняется высокоинтенсивным движением автотранспорта.</a:t>
            </a:r>
          </a:p>
          <a:p>
            <a:pPr marL="493776" indent="-457200">
              <a:buAutoNum type="arabicPeriod"/>
            </a:pPr>
            <a:endParaRPr lang="ru-RU" sz="2400" dirty="0" smtClean="0"/>
          </a:p>
          <a:p>
            <a:pPr marL="493776" indent="-457200">
              <a:buAutoNum type="arabicPeriod"/>
            </a:pPr>
            <a:endParaRPr lang="ru-RU" sz="2400" dirty="0"/>
          </a:p>
        </p:txBody>
      </p:sp>
      <p:pic>
        <p:nvPicPr>
          <p:cNvPr id="5" name="Содержимое 4" descr="http://ecofactor.ru/kar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24847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Экологическая политика администрации города Балашиха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lnSpcReduction="10000"/>
          </a:bodyPr>
          <a:lstStyle/>
          <a:p>
            <a:pPr marL="550926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1. Регулярные субботники и уборка территории от мусора;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2. 1 июля акция «Лес для людей, люди – для леса» - приняли участие 1138 жителей Балашихи. Мусор убирали по 10 маршрутам. Собрано и вывезено из лесов 20 т мусора;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3. Посадка деревьев;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4. На природоохранные мероприятия и экологическое развитие администрацией города в 2011 – 2013 г. выделено 62,2 млн. руб.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5. Большое значение уделяется экологическому образованию и воспитанию детей в школах и детских садах.</a:t>
            </a:r>
          </a:p>
          <a:p>
            <a:pPr marL="550926" indent="-51435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550926" indent="-514350">
              <a:buAutoNum type="arabicPeriod" startAt="3"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550926" indent="-514350"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История заселения города Балашихи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5194920" cy="547260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4-2 тыс. лет до н.э. – появление первых людей (предки угоро-финских народов);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Археологический памятник – городище-капище (место поклонения языческим богам). Левый берег реки Пехорки.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Около 7 в. н.э. – появление первых славянских поселений (селища).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Племена вятичей и кривичей.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www.mrkm.ru/img/gallery/91-img_691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72815"/>
            <a:ext cx="2880320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94122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Этапы  формирования  города: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256584"/>
          </a:xfrm>
        </p:spPr>
        <p:txBody>
          <a:bodyPr>
            <a:normAutofit lnSpcReduction="10000"/>
          </a:bodyPr>
          <a:lstStyle/>
          <a:p>
            <a:pPr marL="550926" indent="-514350">
              <a:buNone/>
            </a:pPr>
            <a:r>
              <a:rPr lang="ru-RU" sz="2800" dirty="0" smtClean="0"/>
              <a:t>1. 17 – 18 века – появление дороги из Москвы во Владимир;</a:t>
            </a:r>
          </a:p>
          <a:p>
            <a:pPr marL="550926" indent="-514350">
              <a:buAutoNum type="arabicPeriod"/>
            </a:pPr>
            <a:endParaRPr lang="ru-RU" sz="2800" dirty="0" smtClean="0"/>
          </a:p>
          <a:p>
            <a:pPr marL="550926" indent="-514350">
              <a:buAutoNum type="arabicPeriod"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r>
              <a:rPr lang="ru-RU" sz="2800" dirty="0" smtClean="0"/>
              <a:t>2. 1830 г. – основание князем Иваном Николаевичем Трубецким хлопкопрядильной фабрики;</a:t>
            </a:r>
          </a:p>
        </p:txBody>
      </p:sp>
      <p:pic>
        <p:nvPicPr>
          <p:cNvPr id="4" name="Рисунок 3" descr="http://www.balashiha.ru/images/pehr_jak_kartin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348880"/>
            <a:ext cx="525658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7467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6192688"/>
          </a:xfrm>
        </p:spPr>
        <p:txBody>
          <a:bodyPr/>
          <a:lstStyle/>
          <a:p>
            <a:pPr marL="550926" indent="-514350">
              <a:buNone/>
            </a:pPr>
            <a:r>
              <a:rPr lang="ru-RU" sz="2800" dirty="0" smtClean="0"/>
              <a:t>3. Конец 19 в. – Балашиха – промышленный пригород Москвы;</a:t>
            </a:r>
          </a:p>
          <a:p>
            <a:pPr marL="550926" indent="-514350">
              <a:buNone/>
            </a:pPr>
            <a:r>
              <a:rPr lang="ru-RU" sz="2800" dirty="0" smtClean="0"/>
              <a:t>4. 30-е г. 20 века – развитие новых отраслей промышленности (авиастроение, машиностроение, химическая промышленность); </a:t>
            </a:r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r>
              <a:rPr lang="ru-RU" sz="2800" dirty="0" smtClean="0"/>
              <a:t>5. 19.07.39 г. – получение статуса города;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balashiha.ru/images/aga_30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6. Май 1941 г. – Балашиха получает статус районного центра;</a:t>
            </a:r>
          </a:p>
          <a:p>
            <a:pPr>
              <a:buNone/>
            </a:pPr>
            <a:r>
              <a:rPr lang="ru-RU" sz="2800" dirty="0" smtClean="0"/>
              <a:t>7. Период Великой Отечественной войны - «Все для фронта, все для победы»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8. Послевоенное время – восстановление города. Строительство. </a:t>
            </a:r>
            <a:endParaRPr lang="ru-RU" sz="2800" dirty="0"/>
          </a:p>
        </p:txBody>
      </p:sp>
      <p:pic>
        <p:nvPicPr>
          <p:cNvPr id="4" name="Рисунок 3" descr="http://www.balashiha.ru/images/katjusha_30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85010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Город   Балашиха  сегодня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402832" cy="4929411"/>
          </a:xfrm>
        </p:spPr>
        <p:txBody>
          <a:bodyPr/>
          <a:lstStyle/>
          <a:p>
            <a:pPr marL="550926" indent="-514350">
              <a:buAutoNum type="arabicPeriod"/>
            </a:pPr>
            <a:r>
              <a:rPr lang="ru-RU" dirty="0" smtClean="0"/>
              <a:t>Муниципальное образование Городской округ Балашиха Московской области</a:t>
            </a:r>
          </a:p>
          <a:p>
            <a:pPr marL="550926" indent="-514350">
              <a:buAutoNum type="arabicPeriod"/>
            </a:pPr>
            <a:r>
              <a:rPr lang="ru-RU" dirty="0" smtClean="0"/>
              <a:t>Численность населения – 231395 человек (2013 г.)</a:t>
            </a:r>
          </a:p>
          <a:p>
            <a:pPr marL="550926" indent="-514350">
              <a:buAutoNum type="arabicPeriod"/>
            </a:pPr>
            <a:r>
              <a:rPr lang="ru-RU" dirty="0" smtClean="0"/>
              <a:t>Площадь – 21,4 тыс. га</a:t>
            </a:r>
          </a:p>
          <a:p>
            <a:pPr marL="550926" indent="-514350">
              <a:buAutoNum type="arabicPeriod"/>
            </a:pPr>
            <a:r>
              <a:rPr lang="ru-RU" dirty="0" smtClean="0"/>
              <a:t>Входит в состав Московской агломерации  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060849"/>
            <a:ext cx="3600450" cy="29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600450" cy="29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85010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Геологическое строение и рельеф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256584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ru-RU" sz="2800" dirty="0" smtClean="0"/>
              <a:t>*    </a:t>
            </a:r>
            <a:r>
              <a:rPr lang="ru-RU" sz="2800" dirty="0" err="1" smtClean="0"/>
              <a:t>Балашихинский</a:t>
            </a:r>
            <a:r>
              <a:rPr lang="ru-RU" sz="2800" dirty="0" smtClean="0"/>
              <a:t> район расположен на территории Московской синеклизы Русской платформы;</a:t>
            </a:r>
          </a:p>
          <a:p>
            <a:pPr marL="550926" indent="-514350">
              <a:buNone/>
            </a:pPr>
            <a:r>
              <a:rPr lang="ru-RU" sz="2800" dirty="0" smtClean="0"/>
              <a:t>*    Приурочен к западной части Мещерской низменности;</a:t>
            </a:r>
          </a:p>
          <a:p>
            <a:pPr marL="550926" indent="-514350">
              <a:buNone/>
            </a:pPr>
            <a:r>
              <a:rPr lang="ru-RU" sz="2800" dirty="0" smtClean="0"/>
              <a:t>*    По геоморфологическим особенностям является </a:t>
            </a:r>
            <a:r>
              <a:rPr lang="ru-RU" sz="2800" dirty="0" err="1" smtClean="0"/>
              <a:t>Пехоркинской</a:t>
            </a:r>
            <a:r>
              <a:rPr lang="ru-RU" sz="2800" dirty="0" smtClean="0"/>
              <a:t> пологоволнистой равниной;</a:t>
            </a:r>
          </a:p>
          <a:p>
            <a:pPr marL="550926" indent="-514350">
              <a:buNone/>
            </a:pPr>
            <a:r>
              <a:rPr lang="ru-RU" sz="2800" dirty="0" smtClean="0"/>
              <a:t>*    Равнина ледникового происхождения, образована моренно-галечными отложениями.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00800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Особенности  климата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ru-RU" sz="2800" dirty="0" smtClean="0"/>
              <a:t>*    Умеренный климатический пояс;</a:t>
            </a:r>
          </a:p>
          <a:p>
            <a:pPr marL="550926" indent="-514350">
              <a:buNone/>
            </a:pPr>
            <a:r>
              <a:rPr lang="ru-RU" sz="2800" dirty="0" smtClean="0"/>
              <a:t>*    Умеренно континентальный тип климата с достаточным увлажнением;</a:t>
            </a:r>
          </a:p>
          <a:p>
            <a:pPr marL="550926" indent="-514350">
              <a:buNone/>
            </a:pPr>
            <a:r>
              <a:rPr lang="ru-RU" sz="2800" dirty="0" smtClean="0"/>
              <a:t>*    Смена времен года;</a:t>
            </a:r>
          </a:p>
          <a:p>
            <a:pPr marL="550926" indent="-514350">
              <a:buNone/>
            </a:pPr>
            <a:r>
              <a:rPr lang="ru-RU" sz="2800" dirty="0" smtClean="0"/>
              <a:t>*    Формируется под воздействием воздушных масс Атлантики;</a:t>
            </a:r>
          </a:p>
          <a:p>
            <a:pPr marL="550926" indent="-514350">
              <a:buNone/>
            </a:pPr>
            <a:r>
              <a:rPr lang="ru-RU" sz="2800" dirty="0" smtClean="0"/>
              <a:t>*    Подвержен влиянию западных и южных циклонов;</a:t>
            </a:r>
          </a:p>
          <a:p>
            <a:pPr marL="550926" indent="-514350">
              <a:buNone/>
            </a:pPr>
            <a:r>
              <a:rPr lang="ru-RU" sz="2800" dirty="0" smtClean="0"/>
              <a:t>*    Количество осадков – 500-650 мм/год;</a:t>
            </a:r>
          </a:p>
          <a:p>
            <a:pPr marL="550926" indent="-514350">
              <a:buNone/>
            </a:pPr>
            <a:r>
              <a:rPr lang="ru-RU" sz="2800" dirty="0" smtClean="0"/>
              <a:t>*    Влажность воздуха – 78%;</a:t>
            </a:r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AutoNum type="arabicPeriod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272808" cy="85010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Внутренние  воды  региона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 fontScale="77500" lnSpcReduction="20000"/>
          </a:bodyPr>
          <a:lstStyle/>
          <a:p>
            <a:pPr marL="550926" indent="-514350">
              <a:buNone/>
            </a:pPr>
            <a:r>
              <a:rPr lang="ru-RU" sz="2800" dirty="0" smtClean="0"/>
              <a:t>---- </a:t>
            </a:r>
            <a:r>
              <a:rPr lang="ru-RU" sz="3300" dirty="0" smtClean="0"/>
              <a:t>Река Пехорка – самый крупный водоток;</a:t>
            </a:r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None/>
            </a:pPr>
            <a:r>
              <a:rPr lang="ru-RU" sz="2800" dirty="0" smtClean="0"/>
              <a:t>---- </a:t>
            </a:r>
            <a:r>
              <a:rPr lang="ru-RU" sz="3300" dirty="0" smtClean="0"/>
              <a:t>Около 30 озер, имеют ледниковое происхождение;</a:t>
            </a:r>
          </a:p>
          <a:p>
            <a:pPr marL="550926" indent="-514350">
              <a:buNone/>
            </a:pPr>
            <a:r>
              <a:rPr lang="ru-RU" sz="3300" dirty="0" smtClean="0"/>
              <a:t>---- Лесные и верховые болота – небольшие по площади и проходимые;</a:t>
            </a:r>
          </a:p>
          <a:p>
            <a:pPr marL="550926" indent="-514350">
              <a:buNone/>
            </a:pPr>
            <a:r>
              <a:rPr lang="ru-RU" sz="3300" dirty="0" smtClean="0"/>
              <a:t>---- Выходы грунтовых вод на поверхность в виде ключей.</a:t>
            </a:r>
          </a:p>
          <a:p>
            <a:pPr marL="550926" indent="-514350">
              <a:buFont typeface="Arial" charset="0"/>
              <a:buChar char="•"/>
            </a:pPr>
            <a:endParaRPr lang="ru-RU" sz="2800" dirty="0" smtClean="0"/>
          </a:p>
          <a:p>
            <a:pPr marL="550926" indent="-514350">
              <a:buNone/>
            </a:pPr>
            <a:endParaRPr lang="ru-RU" sz="2800" dirty="0" smtClean="0"/>
          </a:p>
          <a:p>
            <a:pPr marL="550926" indent="-514350">
              <a:buFont typeface="Arial" charset="0"/>
              <a:buChar char="•"/>
            </a:pPr>
            <a:endParaRPr lang="ru-RU" sz="2800" dirty="0" smtClean="0"/>
          </a:p>
          <a:p>
            <a:pPr marL="550926" indent="-514350">
              <a:buAutoNum type="arabicPeriod"/>
            </a:pP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72816"/>
            <a:ext cx="2839814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763</TotalTime>
  <Words>708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Балашиха – жемчужина Подмосковья</vt:lpstr>
      <vt:lpstr>История заселения города Балашихи </vt:lpstr>
      <vt:lpstr>Этапы  формирования  города: </vt:lpstr>
      <vt:lpstr>Слайд 4</vt:lpstr>
      <vt:lpstr>Слайд 5</vt:lpstr>
      <vt:lpstr>Город   Балашиха  сегодня</vt:lpstr>
      <vt:lpstr>Геологическое строение и рельеф</vt:lpstr>
      <vt:lpstr>Особенности  климата</vt:lpstr>
      <vt:lpstr>Внутренние  воды  региона</vt:lpstr>
      <vt:lpstr>ФЛОРА  г. БАЛАШИХИ  </vt:lpstr>
      <vt:lpstr>Почвенный  покров  региона</vt:lpstr>
      <vt:lpstr>Экологическое  состояние г. Балашихи</vt:lpstr>
      <vt:lpstr>               Выводы:</vt:lpstr>
      <vt:lpstr>Экологическая политика администрации города Балашиха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дипломка</dc:title>
  <dc:creator>Света</dc:creator>
  <cp:lastModifiedBy>Света</cp:lastModifiedBy>
  <cp:revision>146</cp:revision>
  <dcterms:created xsi:type="dcterms:W3CDTF">2013-10-30T08:20:47Z</dcterms:created>
  <dcterms:modified xsi:type="dcterms:W3CDTF">2014-01-14T19:20:52Z</dcterms:modified>
</cp:coreProperties>
</file>