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1" r:id="rId9"/>
    <p:sldId id="272" r:id="rId10"/>
    <p:sldId id="273" r:id="rId11"/>
    <p:sldId id="264" r:id="rId12"/>
    <p:sldId id="265" r:id="rId13"/>
    <p:sldId id="266" r:id="rId14"/>
    <p:sldId id="267" r:id="rId15"/>
    <p:sldId id="268" r:id="rId16"/>
    <p:sldId id="269" r:id="rId17"/>
    <p:sldId id="282" r:id="rId18"/>
    <p:sldId id="270" r:id="rId19"/>
    <p:sldId id="274" r:id="rId20"/>
    <p:sldId id="277" r:id="rId21"/>
    <p:sldId id="278" r:id="rId22"/>
    <p:sldId id="279" r:id="rId23"/>
    <p:sldId id="283" r:id="rId24"/>
    <p:sldId id="25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130425"/>
            <a:ext cx="614366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C7A34-36E1-4775-9014-8502DE48AA3A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49B9E-8265-4297-99BD-C437634B1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489C-17DC-4C90-B7B9-8A2F168FB688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AC9B9-62C8-4D49-B9AA-C859B9AFC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08CAD-1A5C-4654-A319-CEB11F9C938D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8A232-1EB1-4B0D-8CFE-48308852C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6F540-D6D1-437E-BE4B-598B86CDA283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36DF-845A-40B8-BE74-6AEAB2144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06BC-B48B-4436-AD70-6A8D85EE8F23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618C-CDC7-4A4D-9D6D-5FECA1E15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AADCF-214F-42F2-B2EE-1E1D6508987B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C6719-2577-4C9A-9E56-B1E2A6D6C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58824-FB53-478F-B5D2-754DEC980B77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2EF17-4738-4008-8D4D-FBB02E3AF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87F0-42F5-4212-8E39-2249A13AE047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44B75-44A3-46EA-BA93-2EB600C60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EA470-296F-47A8-9073-5CBE53C73D96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C8ED8-1D90-43C5-BF54-BBB7850E8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E7AA-263B-42B0-92F7-CDE6BA7F8273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81938-1644-4679-B445-292448059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5F578-2E1E-4DD5-AB06-B79E058D6AAD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79F0F-CC64-4DAB-B3BA-BA97DC538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28625" y="17859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D06DC4-2861-4D4F-9952-A83B307E36CA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43C956-DAD4-4760-B2F7-140C8ED1B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famania.net/uploads/posts/2008-08/1219611582_7.jpg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://psychology.careeredublogs.com/files/2010/02/schoo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hyperlink" Target="http://88.198.21.149/images/photoframes/2010/6/02/17/55/g2IP8mW0czgiqFNweb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88" y="1714489"/>
            <a:ext cx="6143625" cy="1885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Методическая тема: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«Исследовательская деятельность краеведческой направленности на уроках литературы, русского языка и во внеурочной работе»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1800" b="1" i="1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Теплова Галина Валерьевна – учитель русского языка и литературы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1800" b="1" i="1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МБОУ «СОШ </a:t>
            </a:r>
            <a:r>
              <a:rPr lang="ru-RU" sz="1800" b="1" i="1" dirty="0" err="1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с.Максимовка</a:t>
            </a:r>
            <a:r>
              <a:rPr lang="ru-RU" sz="1800" b="1" i="1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Базарно-Карабулакского</a:t>
            </a:r>
            <a:r>
              <a:rPr lang="ru-RU" sz="1800" b="1" i="1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 муниципального района Саратовской области»</a:t>
            </a:r>
            <a:endParaRPr lang="ru-RU" sz="1800" b="1" i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14356"/>
            <a:ext cx="8229600" cy="135732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 учениками готовим и проводим устные журналы об истории родного края для младших школьников.</a:t>
            </a:r>
            <a:endParaRPr lang="ru-RU" sz="2400" dirty="0"/>
          </a:p>
        </p:txBody>
      </p:sp>
      <p:pic>
        <p:nvPicPr>
          <p:cNvPr id="7" name="Содержимое 6" descr="PB0852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7" descr="PB0852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Использование на уроках литературы.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4625989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Использую собранный материал в качестве дополнительного источника информации. Например, при изучении литературы о Великой Отечественной войне ввожу в композицию урока материал о Героях Советского Союза - односельчанах. И тогда прочитанные произведения становятся ближе. Презентации </a:t>
            </a:r>
            <a:r>
              <a:rPr lang="ru-RU" sz="1800" b="1" dirty="0" smtClean="0">
                <a:solidFill>
                  <a:srgbClr val="FF0000"/>
                </a:solidFill>
              </a:rPr>
              <a:t>«Они ковали Победу в тылу», «Детство, опалённое войной»  </a:t>
            </a:r>
            <a:r>
              <a:rPr lang="ru-RU" sz="1800" dirty="0" smtClean="0">
                <a:solidFill>
                  <a:srgbClr val="002060"/>
                </a:solidFill>
              </a:rPr>
              <a:t>можно применить как вступление на уроках по изучению военной лирики.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Урок по лирике военной поры.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IMG_185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85723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Использование на уроках литературы.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4040188" cy="455455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</a:rPr>
              <a:t>Материалы альбома </a:t>
            </a:r>
            <a:r>
              <a:rPr lang="ru-RU" dirty="0" smtClean="0">
                <a:solidFill>
                  <a:srgbClr val="FF0000"/>
                </a:solidFill>
              </a:rPr>
              <a:t>«Становление советской власти в </a:t>
            </a:r>
            <a:r>
              <a:rPr lang="ru-RU" dirty="0" err="1" smtClean="0">
                <a:solidFill>
                  <a:srgbClr val="FF0000"/>
                </a:solidFill>
              </a:rPr>
              <a:t>Максимовке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ввожу в урок по истории создания романа А.Шолохова «Тихий Дон». История оживает в лицах односельчан, и далёкое прошлое становится понятнее.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57299"/>
            <a:ext cx="4041775" cy="357189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На перекрёстке истории и судеб.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714488"/>
            <a:ext cx="3470271" cy="2694517"/>
          </a:xfr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7752" y="3857628"/>
            <a:ext cx="3714776" cy="258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Использование на уроках литературы.</a:t>
            </a:r>
            <a:endParaRPr lang="ru-RU" sz="2800" dirty="0"/>
          </a:p>
        </p:txBody>
      </p:sp>
      <p:pic>
        <p:nvPicPr>
          <p:cNvPr id="5" name="Содержимое 4" descr="SAM_118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3186106" cy="2365187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714488"/>
            <a:ext cx="4041775" cy="441167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При изучении повести А.С.Пушкина «Капитанская дочка» можно вспомнить об образовании </a:t>
            </a:r>
            <a:r>
              <a:rPr lang="ru-RU" dirty="0" err="1" smtClean="0">
                <a:solidFill>
                  <a:srgbClr val="002060"/>
                </a:solidFill>
              </a:rPr>
              <a:t>с.Максимовка</a:t>
            </a:r>
            <a:r>
              <a:rPr lang="ru-RU" dirty="0" smtClean="0">
                <a:solidFill>
                  <a:srgbClr val="002060"/>
                </a:solidFill>
              </a:rPr>
              <a:t>, т.к. возникло оно, согласно собранным материалам, после разгрома войска Пугачёва. </a:t>
            </a:r>
            <a:r>
              <a:rPr lang="ru-RU" sz="1800" b="1" dirty="0" smtClean="0">
                <a:solidFill>
                  <a:srgbClr val="002060"/>
                </a:solidFill>
              </a:rPr>
              <a:t>(вторая половина  века)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C:\Users\МБОУ\Desktop\сканирование\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786190"/>
            <a:ext cx="3643338" cy="2466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Использование на уроках литературы.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4768865"/>
          </a:xfrm>
        </p:spPr>
        <p:txBody>
          <a:bodyPr/>
          <a:lstStyle/>
          <a:p>
            <a:r>
              <a:rPr lang="ru-RU" sz="2400" dirty="0" smtClean="0"/>
              <a:t>История образования избы-читальни и первой школы может звучать в средних классах. Например, на уроке по рассказу В.Распутина «Уроки французского», в 6 классе при изучении стихотворений Н.А.Некрасова «Школьник», «Крестьянские дети».</a:t>
            </a:r>
            <a:endParaRPr lang="ru-RU" sz="2400" dirty="0"/>
          </a:p>
        </p:txBody>
      </p:sp>
      <p:pic>
        <p:nvPicPr>
          <p:cNvPr id="7" name="Содержимое 6" descr="Изображение  f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2000240"/>
            <a:ext cx="3786214" cy="285752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 уроке русского языка использую тексты.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         Как учитель-практик я вижу, что целенаправленное, систематическое использование краеведческих текстов на уроках русского языка позволяет повысить уровень коммуникативной культуры учащихся. Я стараюсь не только  дать  готовый  материал об истории родного края в форме диктанта, орфографической разминки, карточек, но и побуждать детей к созданию своих оригинальных историй. Таким образом, текст, являясь неформальной единицей обучения языку, литературе, становится важнейшим средством воспитания.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5714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Тонкости.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solidFill>
                  <a:srgbClr val="002060"/>
                </a:solidFill>
              </a:rPr>
              <a:t>Мной разработан урок русского языка в 6 классе на тему </a:t>
            </a:r>
            <a:r>
              <a:rPr lang="ru-RU" sz="2400" dirty="0" smtClean="0">
                <a:solidFill>
                  <a:srgbClr val="FF0000"/>
                </a:solidFill>
              </a:rPr>
              <a:t>«Склонение порядковых числительных». </a:t>
            </a:r>
            <a:r>
              <a:rPr lang="ru-RU" sz="2400" dirty="0" smtClean="0">
                <a:solidFill>
                  <a:srgbClr val="002060"/>
                </a:solidFill>
              </a:rPr>
              <a:t>Весь материал урока краеведческого характера. </a:t>
            </a:r>
            <a:r>
              <a:rPr lang="ru-RU" sz="1800" dirty="0" smtClean="0">
                <a:solidFill>
                  <a:srgbClr val="002060"/>
                </a:solidFill>
              </a:rPr>
              <a:t>(Благо, порядковых числительных в истории села достаточно)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  </a:t>
            </a:r>
            <a:r>
              <a:rPr lang="ru-RU" sz="2400" dirty="0" smtClean="0">
                <a:solidFill>
                  <a:srgbClr val="002060"/>
                </a:solidFill>
              </a:rPr>
              <a:t>Но это скорее исключение, чем правило. Применять краеведческий материал надо  умеренно, перепроверять факты, имена, даты. Обязательно оговариваться о том, что материал собран учениками, составлен по воспоминаниям односельчан.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Фрагмент урока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6 класс.</a:t>
            </a:r>
          </a:p>
          <a:p>
            <a:r>
              <a:rPr lang="ru-RU" dirty="0" smtClean="0"/>
              <a:t>Русский язык.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Фрагмент урока русского языка  в 6 классе на тему «Склонение порядковых числительных»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Цели: </a:t>
            </a:r>
            <a:r>
              <a:rPr lang="ru-RU" sz="2000" dirty="0" smtClean="0">
                <a:solidFill>
                  <a:srgbClr val="002060"/>
                </a:solidFill>
              </a:rPr>
              <a:t>1. Сформировать умение склонять порядковые числительные;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2.Развивать речевую компетенцию в использовании числительных в речи;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3.Воспитывать патриотизм на примере истории родного края.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Оборудование: </a:t>
            </a:r>
            <a:r>
              <a:rPr lang="ru-RU" sz="2000" dirty="0" smtClean="0">
                <a:solidFill>
                  <a:srgbClr val="002060"/>
                </a:solidFill>
              </a:rPr>
              <a:t>1.Альбом с материалами по истории села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2.Таблица «Склонение числительных» 3.Сигнальные карты (Ц, Д, С)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4.Индивидуальный раздаточный материал.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Постановка целей: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 </a:t>
            </a:r>
            <a:r>
              <a:rPr lang="ru-RU" sz="2400" dirty="0" smtClean="0">
                <a:solidFill>
                  <a:srgbClr val="FF0000"/>
                </a:solidFill>
              </a:rPr>
              <a:t>Наш урок посвящён истории села </a:t>
            </a:r>
            <a:r>
              <a:rPr lang="ru-RU" sz="2400" dirty="0" err="1" smtClean="0">
                <a:solidFill>
                  <a:srgbClr val="FF0000"/>
                </a:solidFill>
              </a:rPr>
              <a:t>Максимовка</a:t>
            </a:r>
            <a:r>
              <a:rPr lang="ru-RU" sz="2400" dirty="0" smtClean="0">
                <a:solidFill>
                  <a:srgbClr val="FF0000"/>
                </a:solidFill>
              </a:rPr>
              <a:t> от его возникновения до наших дней.</a:t>
            </a:r>
            <a:r>
              <a:rPr lang="ru-RU" sz="2400" dirty="0" smtClean="0">
                <a:solidFill>
                  <a:srgbClr val="002060"/>
                </a:solidFill>
              </a:rPr>
              <a:t> В ходе урока вы должны правильно склонять числительные, быть внимательными и аккуратными.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История села родного овеяна легендами,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Творилась издавна она отцами и прадедами…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1071546"/>
            <a:ext cx="8229600" cy="457203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Чувство Родины нужно заботливо взращивать, </a:t>
            </a:r>
            <a:br>
              <a:rPr lang="ru-RU" sz="2800" dirty="0" smtClean="0"/>
            </a:br>
            <a:r>
              <a:rPr lang="ru-RU" sz="2800" dirty="0" smtClean="0"/>
              <a:t>прививать духовную оседлость. </a:t>
            </a:r>
            <a:br>
              <a:rPr lang="ru-RU" sz="2800" dirty="0" smtClean="0"/>
            </a:br>
            <a:r>
              <a:rPr lang="ru-RU" sz="2800" dirty="0" smtClean="0"/>
              <a:t>Если не будет корней в родной местности, </a:t>
            </a:r>
            <a:br>
              <a:rPr lang="ru-RU" sz="2800" dirty="0" smtClean="0"/>
            </a:br>
            <a:r>
              <a:rPr lang="ru-RU" sz="2800" dirty="0" smtClean="0"/>
              <a:t>в родной стороне - будет много людей, похожих </a:t>
            </a:r>
            <a:br>
              <a:rPr lang="ru-RU" sz="2800" dirty="0" smtClean="0"/>
            </a:br>
            <a:r>
              <a:rPr lang="ru-RU" sz="2800" dirty="0" smtClean="0"/>
              <a:t>на иссушенное растение перекати-поле.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Лихачев Д.С.</a:t>
            </a:r>
            <a:br>
              <a:rPr lang="ru-RU" sz="2800" dirty="0" smtClean="0"/>
            </a:b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парах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/>
              <a:t>     Списать, заменить цифры словами. Выделить окончания порядковых числительных.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b="1" dirty="0" smtClean="0">
                <a:solidFill>
                  <a:srgbClr val="FF0000"/>
                </a:solidFill>
              </a:rPr>
              <a:t>В 1917 году до сельчан дошли вести о революции. В 1922 году в </a:t>
            </a:r>
            <a:r>
              <a:rPr lang="ru-RU" sz="2000" b="1" dirty="0" err="1" smtClean="0">
                <a:solidFill>
                  <a:srgbClr val="FF0000"/>
                </a:solidFill>
              </a:rPr>
              <a:t>Максимовке</a:t>
            </a:r>
            <a:r>
              <a:rPr lang="ru-RU" sz="2000" b="1" dirty="0" smtClean="0">
                <a:solidFill>
                  <a:srgbClr val="FF0000"/>
                </a:solidFill>
              </a:rPr>
              <a:t> вспыхнуло восстание кулаков. Оно было подавлено красноармейцами. Первым председателем сельсовета стал Корней Степанов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8" y="2570829"/>
            <a:ext cx="3834384" cy="258470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Работа в группах:</a:t>
            </a:r>
            <a:br>
              <a:rPr lang="ru-RU" sz="2000" dirty="0" smtClean="0"/>
            </a:br>
            <a:r>
              <a:rPr lang="ru-RU" sz="2000" dirty="0" smtClean="0"/>
              <a:t>Прочитайте текст по цепочке, правильно склоняя числительные.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571612"/>
            <a:ext cx="4040188" cy="4554551"/>
          </a:xfrm>
        </p:spPr>
        <p:txBody>
          <a:bodyPr/>
          <a:lstStyle/>
          <a:p>
            <a:pPr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      Церковь Покрова была поставлена </a:t>
            </a:r>
            <a:r>
              <a:rPr lang="ru-RU" sz="1800" b="1" i="1" u="sng" dirty="0" smtClean="0">
                <a:solidFill>
                  <a:srgbClr val="0070C0"/>
                </a:solidFill>
              </a:rPr>
              <a:t>в 19 веке.</a:t>
            </a:r>
            <a:endParaRPr lang="ru-RU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       Лес для неё переправили по Терешке и волокушами привезли в село.</a:t>
            </a:r>
            <a:r>
              <a:rPr lang="ru-RU" sz="1800" b="1" i="1" u="sng" dirty="0" smtClean="0">
                <a:solidFill>
                  <a:srgbClr val="0070C0"/>
                </a:solidFill>
              </a:rPr>
              <a:t> В 2000  шагах </a:t>
            </a:r>
            <a:r>
              <a:rPr lang="ru-RU" sz="1800" b="1" i="1" dirty="0" smtClean="0">
                <a:solidFill>
                  <a:srgbClr val="0070C0"/>
                </a:solidFill>
              </a:rPr>
              <a:t>жил батюшка Розов. На месте дома Осиповых </a:t>
            </a:r>
            <a:r>
              <a:rPr lang="ru-RU" sz="1800" b="1" i="1" u="sng" dirty="0" smtClean="0">
                <a:solidFill>
                  <a:srgbClr val="0070C0"/>
                </a:solidFill>
              </a:rPr>
              <a:t>около 5 лет </a:t>
            </a:r>
            <a:r>
              <a:rPr lang="ru-RU" sz="1800" b="1" i="1" dirty="0" smtClean="0">
                <a:solidFill>
                  <a:srgbClr val="0070C0"/>
                </a:solidFill>
              </a:rPr>
              <a:t>была лавка. </a:t>
            </a:r>
            <a:r>
              <a:rPr lang="ru-RU" sz="1800" b="1" i="1" u="sng" dirty="0" smtClean="0">
                <a:solidFill>
                  <a:srgbClr val="0070C0"/>
                </a:solidFill>
              </a:rPr>
              <a:t>В 1824 году</a:t>
            </a:r>
            <a:r>
              <a:rPr lang="ru-RU" sz="1800" b="1" i="1" dirty="0" smtClean="0">
                <a:solidFill>
                  <a:srgbClr val="0070C0"/>
                </a:solidFill>
              </a:rPr>
              <a:t> снесли колокольню. Колокол пропел ещё </a:t>
            </a:r>
            <a:r>
              <a:rPr lang="ru-RU" sz="1800" b="1" i="1" u="sng" dirty="0" smtClean="0">
                <a:solidFill>
                  <a:srgbClr val="0070C0"/>
                </a:solidFill>
              </a:rPr>
              <a:t>3 раза </a:t>
            </a:r>
            <a:r>
              <a:rPr lang="ru-RU" sz="1800" b="1" i="1" dirty="0" smtClean="0">
                <a:solidFill>
                  <a:srgbClr val="0070C0"/>
                </a:solidFill>
              </a:rPr>
              <a:t>и рухнул на землю. Затем там был склад зерна, библиотека, клуб. </a:t>
            </a:r>
            <a:r>
              <a:rPr lang="ru-RU" sz="1800" b="1" i="1" u="sng" dirty="0" smtClean="0">
                <a:solidFill>
                  <a:srgbClr val="0070C0"/>
                </a:solidFill>
              </a:rPr>
              <a:t>Летом 2006 года</a:t>
            </a:r>
            <a:r>
              <a:rPr lang="ru-RU" sz="1800" b="1" i="1" dirty="0" smtClean="0">
                <a:solidFill>
                  <a:srgbClr val="0070C0"/>
                </a:solidFill>
              </a:rPr>
              <a:t> село утратило деревянную церковь навсегда.</a:t>
            </a:r>
            <a:endParaRPr lang="ru-RU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746139"/>
          </a:xfrm>
        </p:spPr>
        <p:txBody>
          <a:bodyPr/>
          <a:lstStyle/>
          <a:p>
            <a:r>
              <a:rPr lang="ru-RU" sz="1600" dirty="0" smtClean="0"/>
              <a:t>Вы, ребята, стали свидетелями исторического события для села осенью  года. Какого?</a:t>
            </a:r>
            <a:endParaRPr lang="ru-RU" sz="1600" dirty="0"/>
          </a:p>
        </p:txBody>
      </p:sp>
      <p:pic>
        <p:nvPicPr>
          <p:cNvPr id="4098" name="Picture 2" descr="G:\купола церковь\DSCN076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43570" y="4286256"/>
            <a:ext cx="3039339" cy="2070126"/>
          </a:xfrm>
          <a:prstGeom prst="rect">
            <a:avLst/>
          </a:prstGeom>
          <a:noFill/>
        </p:spPr>
      </p:pic>
      <p:pic>
        <p:nvPicPr>
          <p:cNvPr id="4100" name="Picture 4" descr="G:\купола церковь\DSCN0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428868"/>
            <a:ext cx="3000396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 smtClean="0"/>
              <a:t>Исследовательская работа.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Домашнее задание: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    Провести исследовательскую работу и вставить числительные в текст.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1600" b="1" u="sng" dirty="0" smtClean="0">
                <a:solidFill>
                  <a:srgbClr val="0070C0"/>
                </a:solidFill>
              </a:rPr>
              <a:t>«Моё село сегодня».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Сейчас в </a:t>
            </a:r>
            <a:r>
              <a:rPr lang="ru-RU" sz="1600" b="1" dirty="0" err="1" smtClean="0">
                <a:solidFill>
                  <a:srgbClr val="0070C0"/>
                </a:solidFill>
              </a:rPr>
              <a:t>Максимовке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проживает___</a:t>
            </a:r>
            <a:r>
              <a:rPr lang="ru-RU" sz="1600" b="1" dirty="0" smtClean="0">
                <a:solidFill>
                  <a:srgbClr val="0070C0"/>
                </a:solidFill>
              </a:rPr>
              <a:t> человек. В средней школе работает ______ педагогов, и </a:t>
            </a:r>
            <a:r>
              <a:rPr lang="ru-RU" sz="1600" b="1" dirty="0" err="1" smtClean="0">
                <a:solidFill>
                  <a:srgbClr val="0070C0"/>
                </a:solidFill>
              </a:rPr>
              <a:t>учится_____школьников</a:t>
            </a:r>
            <a:r>
              <a:rPr lang="ru-RU" sz="1600" b="1" dirty="0" smtClean="0">
                <a:solidFill>
                  <a:srgbClr val="0070C0"/>
                </a:solidFill>
              </a:rPr>
              <a:t>. Детский сад посещает _____ малышей. В </a:t>
            </a:r>
            <a:r>
              <a:rPr lang="ru-RU" sz="1600" b="1" dirty="0" err="1" smtClean="0">
                <a:solidFill>
                  <a:srgbClr val="0070C0"/>
                </a:solidFill>
              </a:rPr>
              <a:t>Максимовке</a:t>
            </a:r>
            <a:r>
              <a:rPr lang="ru-RU" sz="1600" b="1" dirty="0" smtClean="0">
                <a:solidFill>
                  <a:srgbClr val="0070C0"/>
                </a:solidFill>
              </a:rPr>
              <a:t> есть амбулатория, отделение скорой помощи, дом культуры, библиотека. В селе ___ магазинов, почта, молельный дом, на котором осенью _____ года возведены купола.  </a:t>
            </a:r>
            <a:r>
              <a:rPr lang="ru-RU" sz="1600" b="1" dirty="0" err="1" smtClean="0">
                <a:solidFill>
                  <a:srgbClr val="0070C0"/>
                </a:solidFill>
              </a:rPr>
              <a:t>___фермерских</a:t>
            </a:r>
            <a:r>
              <a:rPr lang="ru-RU" sz="1600" b="1" dirty="0" smtClean="0">
                <a:solidFill>
                  <a:srgbClr val="0070C0"/>
                </a:solidFill>
              </a:rPr>
              <a:t> хозяйства обрабатывают землю и выращивают зерно. Моё село живёт и развивается.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28671"/>
            <a:ext cx="7772400" cy="1357322"/>
          </a:xfrm>
        </p:spPr>
        <p:txBody>
          <a:bodyPr/>
          <a:lstStyle/>
          <a:p>
            <a:pPr algn="ctr"/>
            <a:r>
              <a:rPr lang="ru-RU" dirty="0" smtClean="0"/>
              <a:t>Итог выступления.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2143116"/>
            <a:ext cx="7772400" cy="3143271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Участие обучающихся в исследовательской деятельности по истории родного края свидетельствует об интересе подрастающего поколения к культуре предков, расширяет кругозор, даёт возможность совершенствования собственной речи.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А главное, дети не станут Иванами, не помнящими родства.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Источники изображений</a:t>
            </a:r>
            <a:endParaRPr lang="ru-RU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928813" y="1785938"/>
            <a:ext cx="6729412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u="sng" smtClean="0">
                <a:latin typeface="Arial" charset="0"/>
                <a:cs typeface="Arial" charset="0"/>
                <a:hlinkClick r:id="rId2"/>
              </a:rPr>
              <a:t>http://psychology.careeredublogs.com/files/2010/02/school.jpg</a:t>
            </a:r>
            <a:r>
              <a:rPr lang="ru-RU" sz="240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  <a:hlinkClick r:id="rId3"/>
              </a:rPr>
              <a:t>http://www.grafamania.net/uploads/posts/2008-08/1219611582_7.jpg</a:t>
            </a:r>
            <a:r>
              <a:rPr lang="en-US" sz="2400" smtClean="0">
                <a:latin typeface="Arial" charset="0"/>
                <a:cs typeface="Arial" charset="0"/>
              </a:rPr>
              <a:t> </a:t>
            </a: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  <a:hlinkClick r:id="rId4"/>
              </a:rPr>
              <a:t>http://88.198.21.149/images/photoframes/2010/6/02/17/55/g2IP8mW0czgiqFNweb.jpg</a:t>
            </a: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5124" name="Рисунок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1785938"/>
            <a:ext cx="1023937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C:\Documents and Settings\User\Рабочий стол\Рамки для слайдов\pvL9GOSOCt3iNiifbb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4643438"/>
            <a:ext cx="14255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 descr="C:\Documents and Settings\User\Рабочий стол\картинки на школьныю тему\Рисунок1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2857500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5" y="714356"/>
            <a:ext cx="8229600" cy="1071569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ЗАДАЧИ: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      </a:t>
            </a:r>
            <a:r>
              <a:rPr lang="ru-RU" b="1" i="1" dirty="0" smtClean="0">
                <a:solidFill>
                  <a:srgbClr val="7030A0"/>
                </a:solidFill>
              </a:rPr>
              <a:t>Формирование навыков исследовательской деятельности посредством краеведческой работы с целью нравственного, духовного воспитания, приобщения к культуре и истории родного края.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Практические цели: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Сбор и систематизация краеведческого материала в форме исследовательских проектов, презентаций, творческих отчётов, альбомов;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Использование собранного материала на уроках литературы, русского языка в качестве дополнительного источника информации;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Организация и проведение внеклассных мероприятий краеведческой направленности.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428624"/>
            <a:ext cx="8229600" cy="292893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Человеку очень важно ощущать себя звеном в цепи поколений, в цепи жизни. Надо только воспитать в подрастающем гражданине эту потребность видеть себя как продолжателя дела своего поколения, своей семьи, своего отца. Необходимо объяснить, растущему человеку, что его жизнь -  маленькая частица жизни фамилии, рода, страны, мира. </a:t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PA125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9117" y="3500438"/>
            <a:ext cx="3748616" cy="28114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Собранный материал.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625" y="1571612"/>
            <a:ext cx="8229600" cy="4740288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Альбом  </a:t>
            </a:r>
            <a:r>
              <a:rPr lang="ru-RU" sz="2000" dirty="0" smtClean="0">
                <a:solidFill>
                  <a:srgbClr val="FF0000"/>
                </a:solidFill>
              </a:rPr>
              <a:t>«Возникновение села </a:t>
            </a:r>
            <a:r>
              <a:rPr lang="ru-RU" sz="2000" dirty="0" err="1" smtClean="0">
                <a:solidFill>
                  <a:srgbClr val="FF0000"/>
                </a:solidFill>
              </a:rPr>
              <a:t>Максимовка</a:t>
            </a:r>
            <a:r>
              <a:rPr lang="ru-RU" sz="2000" dirty="0" smtClean="0">
                <a:solidFill>
                  <a:srgbClr val="FF0000"/>
                </a:solidFill>
              </a:rPr>
              <a:t> и его названия»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Поэтическая презентация </a:t>
            </a:r>
            <a:r>
              <a:rPr lang="ru-RU" sz="2000" dirty="0" smtClean="0">
                <a:solidFill>
                  <a:srgbClr val="FF0000"/>
                </a:solidFill>
              </a:rPr>
              <a:t>«Легенда о </a:t>
            </a:r>
            <a:r>
              <a:rPr lang="ru-RU" sz="2000" dirty="0" err="1" smtClean="0">
                <a:solidFill>
                  <a:srgbClr val="FF0000"/>
                </a:solidFill>
              </a:rPr>
              <a:t>Максимовке</a:t>
            </a:r>
            <a:r>
              <a:rPr lang="ru-RU" sz="2000" dirty="0" smtClean="0">
                <a:solidFill>
                  <a:srgbClr val="FF0000"/>
                </a:solidFill>
              </a:rPr>
              <a:t>».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Альбом </a:t>
            </a:r>
            <a:r>
              <a:rPr lang="ru-RU" sz="2000" dirty="0" smtClean="0">
                <a:solidFill>
                  <a:srgbClr val="FF0000"/>
                </a:solidFill>
              </a:rPr>
              <a:t>«Как жили наши предки» </a:t>
            </a:r>
            <a:r>
              <a:rPr lang="ru-RU" sz="2000" dirty="0" smtClean="0">
                <a:solidFill>
                  <a:srgbClr val="002060"/>
                </a:solidFill>
              </a:rPr>
              <a:t>о семейном укладе в деревенском доме.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«История  церкви Покрова и её трагической гибели».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Презентации </a:t>
            </a:r>
            <a:r>
              <a:rPr lang="ru-RU" sz="2000" dirty="0" smtClean="0">
                <a:solidFill>
                  <a:srgbClr val="FF0000"/>
                </a:solidFill>
              </a:rPr>
              <a:t>«Герой Советского Союза Маркелов» и «Герой Советского Союза Казаков»</a:t>
            </a:r>
            <a:r>
              <a:rPr lang="ru-RU" sz="2000" dirty="0" smtClean="0">
                <a:solidFill>
                  <a:srgbClr val="002060"/>
                </a:solidFill>
              </a:rPr>
              <a:t> о героях односельчанах.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Презентация </a:t>
            </a:r>
            <a:r>
              <a:rPr lang="ru-RU" sz="2000" dirty="0" smtClean="0">
                <a:solidFill>
                  <a:srgbClr val="FF0000"/>
                </a:solidFill>
              </a:rPr>
              <a:t>«Детство, опалённое войной» </a:t>
            </a:r>
            <a:r>
              <a:rPr lang="ru-RU" sz="2000" dirty="0" smtClean="0">
                <a:solidFill>
                  <a:srgbClr val="002060"/>
                </a:solidFill>
              </a:rPr>
              <a:t>– о детстве односельчан в годы Великой Отечественной войны.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Творческий отчёт </a:t>
            </a:r>
            <a:r>
              <a:rPr lang="ru-RU" sz="2000" dirty="0" smtClean="0">
                <a:solidFill>
                  <a:srgbClr val="FF0000"/>
                </a:solidFill>
              </a:rPr>
              <a:t>«Родная школа глазами двух поколений» </a:t>
            </a:r>
            <a:r>
              <a:rPr lang="ru-RU" sz="2000" dirty="0" smtClean="0">
                <a:solidFill>
                  <a:srgbClr val="002060"/>
                </a:solidFill>
              </a:rPr>
              <a:t>– об истории создания первой </a:t>
            </a:r>
            <a:r>
              <a:rPr lang="ru-RU" sz="2000" dirty="0" err="1" smtClean="0">
                <a:solidFill>
                  <a:srgbClr val="002060"/>
                </a:solidFill>
              </a:rPr>
              <a:t>Максимовской</a:t>
            </a:r>
            <a:r>
              <a:rPr lang="ru-RU" sz="2000" dirty="0" smtClean="0">
                <a:solidFill>
                  <a:srgbClr val="002060"/>
                </a:solidFill>
              </a:rPr>
              <a:t> школы, её учителях, учениках в сравнении с сегодняшней школой и её коллективом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000111"/>
          </a:xfrm>
        </p:spPr>
        <p:txBody>
          <a:bodyPr/>
          <a:lstStyle/>
          <a:p>
            <a:r>
              <a:rPr lang="ru-RU" i="1" dirty="0" smtClean="0"/>
              <a:t>Методы работы: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smtClean="0">
                <a:solidFill>
                  <a:srgbClr val="002060"/>
                </a:solidFill>
              </a:rPr>
              <a:t>Для создания альбомов ребята встречались со старожилами села, записывали их рассказы о прошлом. Фотографии находили в фотоальбомах жителей села. В некоторых случаях включались в переписку с родственниками с целью уточнения данных и получения  интересующих сведений.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Ребёнку важен результат.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 Обязательно подвожу итоги всех творческих конкурсов, исследовательских проектов, конкурсов  презентаций.</a:t>
            </a:r>
            <a:endParaRPr lang="ru-RU" sz="24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714488"/>
            <a:ext cx="4040188" cy="714379"/>
          </a:xfrm>
        </p:spPr>
        <p:txBody>
          <a:bodyPr/>
          <a:lstStyle/>
          <a:p>
            <a:r>
              <a:rPr lang="ru-RU" sz="1800" dirty="0" smtClean="0"/>
              <a:t>Призёры научно-практической конференции «Саратов изначальный».</a:t>
            </a:r>
            <a:endParaRPr lang="ru-RU" sz="1800" dirty="0"/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5025" y="1714488"/>
            <a:ext cx="4041775" cy="857255"/>
          </a:xfrm>
        </p:spPr>
        <p:txBody>
          <a:bodyPr/>
          <a:lstStyle/>
          <a:p>
            <a:r>
              <a:rPr lang="ru-RU" sz="1800" dirty="0" smtClean="0"/>
              <a:t> Исследовательская работа «История возникновения названия города Саратов».</a:t>
            </a:r>
            <a:endParaRPr lang="ru-RU" sz="1800" dirty="0"/>
          </a:p>
        </p:txBody>
      </p:sp>
      <p:pic>
        <p:nvPicPr>
          <p:cNvPr id="9" name="Содержимое 8" descr="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Конкурс исследовательских проектов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«Краеведение на уроках литературы, истории, русского языка»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Представлено было семь работ.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Победитель конкурса – Беспалов С.  11 класс.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SAM_118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10" name="Содержимое 9" descr="IMG_16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ДОСКА-РАМ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ДОСКА-РАМКА</Template>
  <TotalTime>253</TotalTime>
  <Words>1055</Words>
  <Application>Microsoft Office PowerPoint</Application>
  <PresentationFormat>Экран (4:3)</PresentationFormat>
  <Paragraphs>86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Презентация ДОСКА-РАМКА</vt:lpstr>
      <vt:lpstr>Методическая тема: «Исследовательская деятельность краеведческой направленности на уроках литературы, русского языка и во внеурочной работе»</vt:lpstr>
      <vt:lpstr>Чувство Родины нужно заботливо взращивать,  прививать духовную оседлость.  Если не будет корней в родной местности,  в родной стороне - будет много людей, похожих  на иссушенное растение перекати-поле.                                                                 Лихачев Д.С. </vt:lpstr>
      <vt:lpstr>ЗАДАЧИ:</vt:lpstr>
      <vt:lpstr>Практические цели:</vt:lpstr>
      <vt:lpstr> Человеку очень важно ощущать себя звеном в цепи поколений, в цепи жизни. Надо только воспитать в подрастающем гражданине эту потребность видеть себя как продолжателя дела своего поколения, своей семьи, своего отца. Необходимо объяснить, растущему человеку, что его жизнь -  маленькая частица жизни фамилии, рода, страны, мира.  </vt:lpstr>
      <vt:lpstr>Собранный материал.</vt:lpstr>
      <vt:lpstr>Методы работы:</vt:lpstr>
      <vt:lpstr>Ребёнку важен результат.  Обязательно подвожу итоги всех творческих конкурсов, исследовательских проектов, конкурсов  презентаций.</vt:lpstr>
      <vt:lpstr>Конкурс исследовательских проектов «Краеведение на уроках литературы, истории, русского языка»</vt:lpstr>
      <vt:lpstr>С учениками готовим и проводим устные журналы об истории родного края для младших школьников.</vt:lpstr>
      <vt:lpstr>Использование на уроках литературы.</vt:lpstr>
      <vt:lpstr>Использование на уроках литературы.</vt:lpstr>
      <vt:lpstr>Использование на уроках литературы.</vt:lpstr>
      <vt:lpstr>Использование на уроках литературы.</vt:lpstr>
      <vt:lpstr>На уроке русского языка использую тексты.</vt:lpstr>
      <vt:lpstr>Тонкости.</vt:lpstr>
      <vt:lpstr>Фрагмент урока</vt:lpstr>
      <vt:lpstr>Фрагмент урока русского языка  в 6 классе на тему «Склонение порядковых числительных»</vt:lpstr>
      <vt:lpstr>Постановка целей:</vt:lpstr>
      <vt:lpstr>Работа в парах</vt:lpstr>
      <vt:lpstr>Работа в группах: Прочитайте текст по цепочке, правильно склоняя числительные.</vt:lpstr>
      <vt:lpstr>Исследовательская работа. </vt:lpstr>
      <vt:lpstr>Итог выступления.</vt:lpstr>
      <vt:lpstr>Источники изображений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Admin</cp:lastModifiedBy>
  <cp:revision>25</cp:revision>
  <dcterms:created xsi:type="dcterms:W3CDTF">2011-07-22T15:02:59Z</dcterms:created>
  <dcterms:modified xsi:type="dcterms:W3CDTF">2014-01-27T18:24:47Z</dcterms:modified>
</cp:coreProperties>
</file>