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slideshow.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72" r:id="rId13"/>
    <p:sldId id="270" r:id="rId14"/>
    <p:sldId id="271" r:id="rId15"/>
    <p:sldId id="267" r:id="rId16"/>
    <p:sldId id="268" r:id="rId17"/>
    <p:sldId id="269"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CC"/>
    <a:srgbClr val="339966"/>
    <a:srgbClr val="00CC00"/>
    <a:srgbClr val="669900"/>
    <a:srgbClr val="99FF33"/>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Стиль из темы 2 - акцент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0" d="100"/>
          <a:sy n="70" d="100"/>
        </p:scale>
        <p:origin x="-10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slide" Target="../slides/slide4.xml"/><Relationship Id="rId1" Type="http://schemas.openxmlformats.org/officeDocument/2006/relationships/slide" Target="../slides/slide3.xml"/><Relationship Id="rId6" Type="http://schemas.openxmlformats.org/officeDocument/2006/relationships/slide" Target="../slides/slide8.xml"/><Relationship Id="rId5" Type="http://schemas.openxmlformats.org/officeDocument/2006/relationships/slide" Target="../slides/slide7.xml"/><Relationship Id="rId4" Type="http://schemas.openxmlformats.org/officeDocument/2006/relationships/slide" Target="../slides/slide6.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AD534BD-7727-4B3C-9325-89B4C6575668}" type="doc">
      <dgm:prSet loTypeId="urn:microsoft.com/office/officeart/2005/8/layout/radial5" loCatId="cycle" qsTypeId="urn:microsoft.com/office/officeart/2005/8/quickstyle/simple1" qsCatId="simple" csTypeId="urn:microsoft.com/office/officeart/2005/8/colors/colorful5" csCatId="colorful" phldr="1"/>
      <dgm:spPr/>
      <dgm:t>
        <a:bodyPr/>
        <a:lstStyle/>
        <a:p>
          <a:endParaRPr lang="ru-RU"/>
        </a:p>
      </dgm:t>
    </dgm:pt>
    <dgm:pt modelId="{3D7ED236-8F8D-455F-A32F-6F54471B081A}">
      <dgm:prSet phldrT="[Текст]"/>
      <dgm:spPr>
        <a:solidFill>
          <a:srgbClr val="7030A0"/>
        </a:solidFill>
      </dgm:spPr>
      <dgm:t>
        <a:bodyPr/>
        <a:lstStyle/>
        <a:p>
          <a:r>
            <a:rPr lang="ru-RU" dirty="0" smtClean="0"/>
            <a:t>Виды анализа урока</a:t>
          </a:r>
          <a:endParaRPr lang="ru-RU" dirty="0"/>
        </a:p>
      </dgm:t>
    </dgm:pt>
    <dgm:pt modelId="{D60EF794-5230-4C5F-AD00-91108891D412}" type="parTrans" cxnId="{C6B048EA-E24C-4C28-B932-D2698840396D}">
      <dgm:prSet/>
      <dgm:spPr/>
      <dgm:t>
        <a:bodyPr/>
        <a:lstStyle/>
        <a:p>
          <a:endParaRPr lang="ru-RU"/>
        </a:p>
      </dgm:t>
    </dgm:pt>
    <dgm:pt modelId="{48AF2B9E-D2FF-4846-91B8-7D5079E6ACBB}" type="sibTrans" cxnId="{C6B048EA-E24C-4C28-B932-D2698840396D}">
      <dgm:prSet/>
      <dgm:spPr/>
      <dgm:t>
        <a:bodyPr/>
        <a:lstStyle/>
        <a:p>
          <a:endParaRPr lang="ru-RU"/>
        </a:p>
      </dgm:t>
    </dgm:pt>
    <dgm:pt modelId="{254A4232-530D-4076-A62C-4B54A8BD903A}">
      <dgm:prSet phldrT="[Текст]"/>
      <dgm:spPr>
        <a:solidFill>
          <a:srgbClr val="0070C0"/>
        </a:solidFill>
      </dgm:spPr>
      <dgm:t>
        <a:bodyPr/>
        <a:lstStyle/>
        <a:p>
          <a:r>
            <a:rPr lang="ru-RU" dirty="0" smtClean="0">
              <a:hlinkClick xmlns:r="http://schemas.openxmlformats.org/officeDocument/2006/relationships" r:id="rId1" action="ppaction://hlinksldjump"/>
            </a:rPr>
            <a:t>Краткий </a:t>
          </a:r>
          <a:endParaRPr lang="ru-RU" dirty="0"/>
        </a:p>
      </dgm:t>
    </dgm:pt>
    <dgm:pt modelId="{7911B086-94F9-46A7-B763-79DA79E2DE59}" type="parTrans" cxnId="{1BB430D2-B2E6-4585-9F19-3F904A5A5F4C}">
      <dgm:prSet/>
      <dgm:spPr>
        <a:solidFill>
          <a:srgbClr val="0070C0"/>
        </a:solidFill>
      </dgm:spPr>
      <dgm:t>
        <a:bodyPr/>
        <a:lstStyle/>
        <a:p>
          <a:endParaRPr lang="ru-RU"/>
        </a:p>
      </dgm:t>
    </dgm:pt>
    <dgm:pt modelId="{534E6E02-7437-49EF-9625-1F511560057A}" type="sibTrans" cxnId="{1BB430D2-B2E6-4585-9F19-3F904A5A5F4C}">
      <dgm:prSet/>
      <dgm:spPr/>
      <dgm:t>
        <a:bodyPr/>
        <a:lstStyle/>
        <a:p>
          <a:endParaRPr lang="ru-RU"/>
        </a:p>
      </dgm:t>
    </dgm:pt>
    <dgm:pt modelId="{DBFEFC1F-067D-4D3E-85BC-9A6B2380C9A6}">
      <dgm:prSet phldrT="[Текст]"/>
      <dgm:spPr>
        <a:solidFill>
          <a:srgbClr val="339966"/>
        </a:solidFill>
      </dgm:spPr>
      <dgm:t>
        <a:bodyPr/>
        <a:lstStyle/>
        <a:p>
          <a:r>
            <a:rPr lang="ru-RU" dirty="0" smtClean="0">
              <a:hlinkClick xmlns:r="http://schemas.openxmlformats.org/officeDocument/2006/relationships" r:id="rId2" action="ppaction://hlinksldjump"/>
            </a:rPr>
            <a:t>Структурный</a:t>
          </a:r>
          <a:r>
            <a:rPr lang="ru-RU" dirty="0" smtClean="0"/>
            <a:t> </a:t>
          </a:r>
          <a:endParaRPr lang="ru-RU" dirty="0"/>
        </a:p>
      </dgm:t>
    </dgm:pt>
    <dgm:pt modelId="{3881F9EF-B483-496B-9C81-262F6C795C28}" type="parTrans" cxnId="{E57497C2-5510-4126-9838-DBDFE91026C7}">
      <dgm:prSet/>
      <dgm:spPr>
        <a:solidFill>
          <a:srgbClr val="339966"/>
        </a:solidFill>
      </dgm:spPr>
      <dgm:t>
        <a:bodyPr/>
        <a:lstStyle/>
        <a:p>
          <a:endParaRPr lang="ru-RU"/>
        </a:p>
      </dgm:t>
    </dgm:pt>
    <dgm:pt modelId="{6F2D2A63-7CDD-43FB-B349-F54D2CE8502E}" type="sibTrans" cxnId="{E57497C2-5510-4126-9838-DBDFE91026C7}">
      <dgm:prSet/>
      <dgm:spPr/>
      <dgm:t>
        <a:bodyPr/>
        <a:lstStyle/>
        <a:p>
          <a:endParaRPr lang="ru-RU"/>
        </a:p>
      </dgm:t>
    </dgm:pt>
    <dgm:pt modelId="{1BA92F6F-0967-4B6A-A0CE-25C535889FCF}">
      <dgm:prSet phldrT="[Текст]"/>
      <dgm:spPr/>
      <dgm:t>
        <a:bodyPr/>
        <a:lstStyle/>
        <a:p>
          <a:endParaRPr lang="ru-RU" dirty="0"/>
        </a:p>
      </dgm:t>
    </dgm:pt>
    <dgm:pt modelId="{7EBB73BF-EF10-4D46-B1C8-6536E01FE19E}" type="parTrans" cxnId="{E61E6710-73D1-4608-BD92-005AAAA9E76F}">
      <dgm:prSet/>
      <dgm:spPr/>
      <dgm:t>
        <a:bodyPr/>
        <a:lstStyle/>
        <a:p>
          <a:endParaRPr lang="ru-RU"/>
        </a:p>
      </dgm:t>
    </dgm:pt>
    <dgm:pt modelId="{2DCB54BB-AA29-4687-A9EA-9B5D0895FF4B}" type="sibTrans" cxnId="{E61E6710-73D1-4608-BD92-005AAAA9E76F}">
      <dgm:prSet/>
      <dgm:spPr/>
      <dgm:t>
        <a:bodyPr/>
        <a:lstStyle/>
        <a:p>
          <a:endParaRPr lang="ru-RU"/>
        </a:p>
      </dgm:t>
    </dgm:pt>
    <dgm:pt modelId="{99732AA2-7B9D-414F-A3F6-1C5AD580F935}">
      <dgm:prSet phldrT="[Текст]" phldr="1"/>
      <dgm:spPr/>
      <dgm:t>
        <a:bodyPr/>
        <a:lstStyle/>
        <a:p>
          <a:endParaRPr lang="ru-RU"/>
        </a:p>
      </dgm:t>
    </dgm:pt>
    <dgm:pt modelId="{C3040120-B242-451C-ADCF-BAA59360885F}" type="parTrans" cxnId="{B8539BB0-1EF5-4323-88CB-4F925889EEE1}">
      <dgm:prSet/>
      <dgm:spPr/>
      <dgm:t>
        <a:bodyPr/>
        <a:lstStyle/>
        <a:p>
          <a:endParaRPr lang="ru-RU"/>
        </a:p>
      </dgm:t>
    </dgm:pt>
    <dgm:pt modelId="{7112EA3D-B31E-44D4-A148-0BB31C858077}" type="sibTrans" cxnId="{B8539BB0-1EF5-4323-88CB-4F925889EEE1}">
      <dgm:prSet/>
      <dgm:spPr/>
      <dgm:t>
        <a:bodyPr/>
        <a:lstStyle/>
        <a:p>
          <a:endParaRPr lang="ru-RU"/>
        </a:p>
      </dgm:t>
    </dgm:pt>
    <dgm:pt modelId="{49FE3FA0-B3C2-4A6D-80B4-0F0C59282963}">
      <dgm:prSet phldrT="[Текст]" phldr="1"/>
      <dgm:spPr/>
      <dgm:t>
        <a:bodyPr/>
        <a:lstStyle/>
        <a:p>
          <a:endParaRPr lang="ru-RU"/>
        </a:p>
      </dgm:t>
    </dgm:pt>
    <dgm:pt modelId="{3E91BB05-77C3-4920-8B41-212327E0A29C}" type="parTrans" cxnId="{29D91330-66E3-414F-A128-9DA145C68AAE}">
      <dgm:prSet/>
      <dgm:spPr/>
      <dgm:t>
        <a:bodyPr/>
        <a:lstStyle/>
        <a:p>
          <a:endParaRPr lang="ru-RU"/>
        </a:p>
      </dgm:t>
    </dgm:pt>
    <dgm:pt modelId="{0B474BDB-EABF-4BFF-9F18-62DBE33ED69E}" type="sibTrans" cxnId="{29D91330-66E3-414F-A128-9DA145C68AAE}">
      <dgm:prSet/>
      <dgm:spPr/>
      <dgm:t>
        <a:bodyPr/>
        <a:lstStyle/>
        <a:p>
          <a:endParaRPr lang="ru-RU"/>
        </a:p>
      </dgm:t>
    </dgm:pt>
    <dgm:pt modelId="{D64A6D8F-DD02-4ADB-8E09-2D5EDB40EF59}">
      <dgm:prSet phldrT="[Текст]" phldr="1"/>
      <dgm:spPr/>
      <dgm:t>
        <a:bodyPr/>
        <a:lstStyle/>
        <a:p>
          <a:endParaRPr lang="ru-RU"/>
        </a:p>
      </dgm:t>
    </dgm:pt>
    <dgm:pt modelId="{4F756847-F21B-4A33-BF21-3F53E66EAE8B}" type="parTrans" cxnId="{6376DD55-7995-4048-9224-3B1B01F31279}">
      <dgm:prSet/>
      <dgm:spPr/>
      <dgm:t>
        <a:bodyPr/>
        <a:lstStyle/>
        <a:p>
          <a:endParaRPr lang="ru-RU"/>
        </a:p>
      </dgm:t>
    </dgm:pt>
    <dgm:pt modelId="{350F3F13-1FA0-4672-83CD-14CEAFE1E1B6}" type="sibTrans" cxnId="{6376DD55-7995-4048-9224-3B1B01F31279}">
      <dgm:prSet/>
      <dgm:spPr/>
      <dgm:t>
        <a:bodyPr/>
        <a:lstStyle/>
        <a:p>
          <a:endParaRPr lang="ru-RU"/>
        </a:p>
      </dgm:t>
    </dgm:pt>
    <dgm:pt modelId="{B54B85F9-4D2A-49B9-B26E-3E298D13BEA0}">
      <dgm:prSet phldrT="[Текст]" phldr="1"/>
      <dgm:spPr/>
      <dgm:t>
        <a:bodyPr/>
        <a:lstStyle/>
        <a:p>
          <a:endParaRPr lang="ru-RU"/>
        </a:p>
      </dgm:t>
    </dgm:pt>
    <dgm:pt modelId="{B914740E-AB74-4AA0-AF91-46C249CB223D}" type="parTrans" cxnId="{CFF35D96-9078-4B6E-9342-48E5A4B64A23}">
      <dgm:prSet/>
      <dgm:spPr/>
      <dgm:t>
        <a:bodyPr/>
        <a:lstStyle/>
        <a:p>
          <a:endParaRPr lang="ru-RU"/>
        </a:p>
      </dgm:t>
    </dgm:pt>
    <dgm:pt modelId="{4EF0DBDB-C263-4A08-88D9-38ABAC1DF2D7}" type="sibTrans" cxnId="{CFF35D96-9078-4B6E-9342-48E5A4B64A23}">
      <dgm:prSet/>
      <dgm:spPr/>
      <dgm:t>
        <a:bodyPr/>
        <a:lstStyle/>
        <a:p>
          <a:endParaRPr lang="ru-RU"/>
        </a:p>
      </dgm:t>
    </dgm:pt>
    <dgm:pt modelId="{FAAC4933-1FAC-4B47-887B-43A2552A280B}">
      <dgm:prSet phldrT="[Текст]" phldr="1"/>
      <dgm:spPr/>
      <dgm:t>
        <a:bodyPr/>
        <a:lstStyle/>
        <a:p>
          <a:endParaRPr lang="ru-RU"/>
        </a:p>
      </dgm:t>
    </dgm:pt>
    <dgm:pt modelId="{771DCE6C-1669-44AF-B24A-F836DBCCC614}" type="parTrans" cxnId="{15082644-48CD-47C0-AF97-BAB60E310897}">
      <dgm:prSet/>
      <dgm:spPr/>
      <dgm:t>
        <a:bodyPr/>
        <a:lstStyle/>
        <a:p>
          <a:endParaRPr lang="ru-RU"/>
        </a:p>
      </dgm:t>
    </dgm:pt>
    <dgm:pt modelId="{F882302D-C010-462E-8E6E-9CDECA792200}" type="sibTrans" cxnId="{15082644-48CD-47C0-AF97-BAB60E310897}">
      <dgm:prSet/>
      <dgm:spPr/>
      <dgm:t>
        <a:bodyPr/>
        <a:lstStyle/>
        <a:p>
          <a:endParaRPr lang="ru-RU"/>
        </a:p>
      </dgm:t>
    </dgm:pt>
    <dgm:pt modelId="{D68D9C76-F420-4733-8626-265A6EB7F921}">
      <dgm:prSet/>
      <dgm:spPr>
        <a:solidFill>
          <a:srgbClr val="00CC00"/>
        </a:solidFill>
      </dgm:spPr>
      <dgm:t>
        <a:bodyPr/>
        <a:lstStyle/>
        <a:p>
          <a:r>
            <a:rPr lang="ru-RU" dirty="0" smtClean="0">
              <a:hlinkClick xmlns:r="http://schemas.openxmlformats.org/officeDocument/2006/relationships" r:id="rId3" action="ppaction://hlinksldjump"/>
            </a:rPr>
            <a:t>Аспектный</a:t>
          </a:r>
          <a:r>
            <a:rPr lang="ru-RU" dirty="0" smtClean="0"/>
            <a:t> </a:t>
          </a:r>
          <a:endParaRPr lang="ru-RU" dirty="0"/>
        </a:p>
      </dgm:t>
    </dgm:pt>
    <dgm:pt modelId="{F95F4E79-41E1-44CD-91EC-80363F7BC33C}" type="parTrans" cxnId="{0961845E-1F44-4C47-A1DF-6CE30FE86459}">
      <dgm:prSet/>
      <dgm:spPr>
        <a:solidFill>
          <a:srgbClr val="00CC00"/>
        </a:solidFill>
      </dgm:spPr>
      <dgm:t>
        <a:bodyPr/>
        <a:lstStyle/>
        <a:p>
          <a:endParaRPr lang="ru-RU"/>
        </a:p>
      </dgm:t>
    </dgm:pt>
    <dgm:pt modelId="{3BE99E51-34B7-4BA5-A096-D21AC5A113C6}" type="sibTrans" cxnId="{0961845E-1F44-4C47-A1DF-6CE30FE86459}">
      <dgm:prSet/>
      <dgm:spPr/>
      <dgm:t>
        <a:bodyPr/>
        <a:lstStyle/>
        <a:p>
          <a:endParaRPr lang="ru-RU"/>
        </a:p>
      </dgm:t>
    </dgm:pt>
    <dgm:pt modelId="{2272801A-9527-4C68-8DB8-4DBF02F982AA}">
      <dgm:prSet/>
      <dgm:spPr>
        <a:solidFill>
          <a:srgbClr val="669900"/>
        </a:solidFill>
      </dgm:spPr>
      <dgm:t>
        <a:bodyPr/>
        <a:lstStyle/>
        <a:p>
          <a:r>
            <a:rPr lang="ru-RU" dirty="0" smtClean="0">
              <a:hlinkClick xmlns:r="http://schemas.openxmlformats.org/officeDocument/2006/relationships" r:id="rId4" action="ppaction://hlinksldjump"/>
            </a:rPr>
            <a:t>Полный</a:t>
          </a:r>
          <a:r>
            <a:rPr lang="ru-RU" dirty="0" smtClean="0"/>
            <a:t> </a:t>
          </a:r>
          <a:endParaRPr lang="ru-RU" dirty="0"/>
        </a:p>
      </dgm:t>
    </dgm:pt>
    <dgm:pt modelId="{A936A7CD-13CB-4244-AEE9-696C0FBFB0EC}" type="parTrans" cxnId="{1E905E77-5933-4BE0-8C87-A9D8D77783FD}">
      <dgm:prSet/>
      <dgm:spPr>
        <a:solidFill>
          <a:srgbClr val="669900"/>
        </a:solidFill>
      </dgm:spPr>
      <dgm:t>
        <a:bodyPr/>
        <a:lstStyle/>
        <a:p>
          <a:endParaRPr lang="ru-RU"/>
        </a:p>
      </dgm:t>
    </dgm:pt>
    <dgm:pt modelId="{60BE61D9-8999-496A-9B0A-5FB52B962BB1}" type="sibTrans" cxnId="{1E905E77-5933-4BE0-8C87-A9D8D77783FD}">
      <dgm:prSet/>
      <dgm:spPr/>
      <dgm:t>
        <a:bodyPr/>
        <a:lstStyle/>
        <a:p>
          <a:endParaRPr lang="ru-RU"/>
        </a:p>
      </dgm:t>
    </dgm:pt>
    <dgm:pt modelId="{2CA2AC1C-708D-4A84-A605-284E534557E7}">
      <dgm:prSet/>
      <dgm:spPr>
        <a:solidFill>
          <a:srgbClr val="FFFF00"/>
        </a:solidFill>
      </dgm:spPr>
      <dgm:t>
        <a:bodyPr/>
        <a:lstStyle/>
        <a:p>
          <a:r>
            <a:rPr lang="ru-RU" dirty="0" smtClean="0">
              <a:hlinkClick xmlns:r="http://schemas.openxmlformats.org/officeDocument/2006/relationships" r:id="rId5" action="ppaction://hlinksldjump"/>
            </a:rPr>
            <a:t>Комплексный</a:t>
          </a:r>
          <a:r>
            <a:rPr lang="ru-RU" dirty="0" smtClean="0"/>
            <a:t> </a:t>
          </a:r>
          <a:endParaRPr lang="ru-RU" dirty="0"/>
        </a:p>
      </dgm:t>
    </dgm:pt>
    <dgm:pt modelId="{AF577BE9-B5E2-491D-946B-972982CEFA06}" type="parTrans" cxnId="{87F85DDA-E54F-494D-809E-32FA6427FB9B}">
      <dgm:prSet/>
      <dgm:spPr>
        <a:solidFill>
          <a:srgbClr val="FFFF00"/>
        </a:solidFill>
      </dgm:spPr>
      <dgm:t>
        <a:bodyPr/>
        <a:lstStyle/>
        <a:p>
          <a:endParaRPr lang="ru-RU"/>
        </a:p>
      </dgm:t>
    </dgm:pt>
    <dgm:pt modelId="{C11DD2E8-250A-4ACF-A31B-A7A219846D68}" type="sibTrans" cxnId="{87F85DDA-E54F-494D-809E-32FA6427FB9B}">
      <dgm:prSet/>
      <dgm:spPr/>
      <dgm:t>
        <a:bodyPr/>
        <a:lstStyle/>
        <a:p>
          <a:endParaRPr lang="ru-RU"/>
        </a:p>
      </dgm:t>
    </dgm:pt>
    <dgm:pt modelId="{6F934B7E-9BB9-4535-AD4A-B1664E7B4D3F}">
      <dgm:prSet/>
      <dgm:spPr>
        <a:solidFill>
          <a:srgbClr val="FF0000"/>
        </a:solidFill>
      </dgm:spPr>
      <dgm:t>
        <a:bodyPr/>
        <a:lstStyle/>
        <a:p>
          <a:r>
            <a:rPr lang="ru-RU" dirty="0" smtClean="0">
              <a:hlinkClick xmlns:r="http://schemas.openxmlformats.org/officeDocument/2006/relationships" r:id="rId6" action="ppaction://hlinksldjump"/>
            </a:rPr>
            <a:t>Гендерный</a:t>
          </a:r>
          <a:r>
            <a:rPr lang="ru-RU" dirty="0" smtClean="0"/>
            <a:t> </a:t>
          </a:r>
          <a:endParaRPr lang="ru-RU" dirty="0"/>
        </a:p>
      </dgm:t>
    </dgm:pt>
    <dgm:pt modelId="{93103B44-553D-482C-8907-6483537411F5}" type="parTrans" cxnId="{A52DB947-869D-41DE-AD38-1C87E125F6EC}">
      <dgm:prSet/>
      <dgm:spPr>
        <a:solidFill>
          <a:srgbClr val="FF0000"/>
        </a:solidFill>
      </dgm:spPr>
      <dgm:t>
        <a:bodyPr/>
        <a:lstStyle/>
        <a:p>
          <a:endParaRPr lang="ru-RU"/>
        </a:p>
      </dgm:t>
    </dgm:pt>
    <dgm:pt modelId="{BA310CCD-CFDF-416A-8701-3797ADA06734}" type="sibTrans" cxnId="{A52DB947-869D-41DE-AD38-1C87E125F6EC}">
      <dgm:prSet/>
      <dgm:spPr/>
      <dgm:t>
        <a:bodyPr/>
        <a:lstStyle/>
        <a:p>
          <a:endParaRPr lang="ru-RU"/>
        </a:p>
      </dgm:t>
    </dgm:pt>
    <dgm:pt modelId="{4D1123A1-CACA-4474-87E4-0B74B57D6709}" type="pres">
      <dgm:prSet presAssocID="{BAD534BD-7727-4B3C-9325-89B4C6575668}" presName="Name0" presStyleCnt="0">
        <dgm:presLayoutVars>
          <dgm:chMax val="1"/>
          <dgm:dir/>
          <dgm:animLvl val="ctr"/>
          <dgm:resizeHandles val="exact"/>
        </dgm:presLayoutVars>
      </dgm:prSet>
      <dgm:spPr/>
      <dgm:t>
        <a:bodyPr/>
        <a:lstStyle/>
        <a:p>
          <a:endParaRPr lang="ru-RU"/>
        </a:p>
      </dgm:t>
    </dgm:pt>
    <dgm:pt modelId="{2871E08D-678C-4C42-9020-AF6305C33930}" type="pres">
      <dgm:prSet presAssocID="{3D7ED236-8F8D-455F-A32F-6F54471B081A}" presName="centerShape" presStyleLbl="node0" presStyleIdx="0" presStyleCnt="1"/>
      <dgm:spPr/>
      <dgm:t>
        <a:bodyPr/>
        <a:lstStyle/>
        <a:p>
          <a:endParaRPr lang="ru-RU"/>
        </a:p>
      </dgm:t>
    </dgm:pt>
    <dgm:pt modelId="{E9748DDB-4070-4066-B4AD-7AC840F680BA}" type="pres">
      <dgm:prSet presAssocID="{7911B086-94F9-46A7-B763-79DA79E2DE59}" presName="parTrans" presStyleLbl="sibTrans2D1" presStyleIdx="0" presStyleCnt="6"/>
      <dgm:spPr/>
      <dgm:t>
        <a:bodyPr/>
        <a:lstStyle/>
        <a:p>
          <a:endParaRPr lang="ru-RU"/>
        </a:p>
      </dgm:t>
    </dgm:pt>
    <dgm:pt modelId="{33E9D5D9-FE5C-403E-8589-F9BAC6D98374}" type="pres">
      <dgm:prSet presAssocID="{7911B086-94F9-46A7-B763-79DA79E2DE59}" presName="connectorText" presStyleLbl="sibTrans2D1" presStyleIdx="0" presStyleCnt="6"/>
      <dgm:spPr/>
      <dgm:t>
        <a:bodyPr/>
        <a:lstStyle/>
        <a:p>
          <a:endParaRPr lang="ru-RU"/>
        </a:p>
      </dgm:t>
    </dgm:pt>
    <dgm:pt modelId="{72BA8800-95BC-4DB4-9EC0-A982D3BA0464}" type="pres">
      <dgm:prSet presAssocID="{254A4232-530D-4076-A62C-4B54A8BD903A}" presName="node" presStyleLbl="node1" presStyleIdx="0" presStyleCnt="6">
        <dgm:presLayoutVars>
          <dgm:bulletEnabled val="1"/>
        </dgm:presLayoutVars>
      </dgm:prSet>
      <dgm:spPr/>
      <dgm:t>
        <a:bodyPr/>
        <a:lstStyle/>
        <a:p>
          <a:endParaRPr lang="ru-RU"/>
        </a:p>
      </dgm:t>
    </dgm:pt>
    <dgm:pt modelId="{25FB52AB-92DD-45A6-9F19-A6A14C7DEA5C}" type="pres">
      <dgm:prSet presAssocID="{3881F9EF-B483-496B-9C81-262F6C795C28}" presName="parTrans" presStyleLbl="sibTrans2D1" presStyleIdx="1" presStyleCnt="6"/>
      <dgm:spPr/>
      <dgm:t>
        <a:bodyPr/>
        <a:lstStyle/>
        <a:p>
          <a:endParaRPr lang="ru-RU"/>
        </a:p>
      </dgm:t>
    </dgm:pt>
    <dgm:pt modelId="{BC833F34-069C-4F43-8D1C-4944BC4BF48D}" type="pres">
      <dgm:prSet presAssocID="{3881F9EF-B483-496B-9C81-262F6C795C28}" presName="connectorText" presStyleLbl="sibTrans2D1" presStyleIdx="1" presStyleCnt="6"/>
      <dgm:spPr/>
      <dgm:t>
        <a:bodyPr/>
        <a:lstStyle/>
        <a:p>
          <a:endParaRPr lang="ru-RU"/>
        </a:p>
      </dgm:t>
    </dgm:pt>
    <dgm:pt modelId="{9219EC82-9A85-4C54-BE33-0DD601A72FF2}" type="pres">
      <dgm:prSet presAssocID="{DBFEFC1F-067D-4D3E-85BC-9A6B2380C9A6}" presName="node" presStyleLbl="node1" presStyleIdx="1" presStyleCnt="6">
        <dgm:presLayoutVars>
          <dgm:bulletEnabled val="1"/>
        </dgm:presLayoutVars>
      </dgm:prSet>
      <dgm:spPr/>
      <dgm:t>
        <a:bodyPr/>
        <a:lstStyle/>
        <a:p>
          <a:endParaRPr lang="ru-RU"/>
        </a:p>
      </dgm:t>
    </dgm:pt>
    <dgm:pt modelId="{EBC192DD-4E2B-447E-85CF-21E293666F3E}" type="pres">
      <dgm:prSet presAssocID="{F95F4E79-41E1-44CD-91EC-80363F7BC33C}" presName="parTrans" presStyleLbl="sibTrans2D1" presStyleIdx="2" presStyleCnt="6" custLinFactNeighborX="14275" custLinFactNeighborY="-7792"/>
      <dgm:spPr/>
      <dgm:t>
        <a:bodyPr/>
        <a:lstStyle/>
        <a:p>
          <a:endParaRPr lang="ru-RU"/>
        </a:p>
      </dgm:t>
    </dgm:pt>
    <dgm:pt modelId="{B7B8E132-66F7-4426-B522-CBA1244A802B}" type="pres">
      <dgm:prSet presAssocID="{F95F4E79-41E1-44CD-91EC-80363F7BC33C}" presName="connectorText" presStyleLbl="sibTrans2D1" presStyleIdx="2" presStyleCnt="6"/>
      <dgm:spPr/>
      <dgm:t>
        <a:bodyPr/>
        <a:lstStyle/>
        <a:p>
          <a:endParaRPr lang="ru-RU"/>
        </a:p>
      </dgm:t>
    </dgm:pt>
    <dgm:pt modelId="{FA94C03D-E7ED-4349-A6B6-548BFB9579D3}" type="pres">
      <dgm:prSet presAssocID="{D68D9C76-F420-4733-8626-265A6EB7F921}" presName="node" presStyleLbl="node1" presStyleIdx="2" presStyleCnt="6" custRadScaleRad="100119" custRadScaleInc="-468">
        <dgm:presLayoutVars>
          <dgm:bulletEnabled val="1"/>
        </dgm:presLayoutVars>
      </dgm:prSet>
      <dgm:spPr/>
      <dgm:t>
        <a:bodyPr/>
        <a:lstStyle/>
        <a:p>
          <a:endParaRPr lang="ru-RU"/>
        </a:p>
      </dgm:t>
    </dgm:pt>
    <dgm:pt modelId="{440D1866-B883-4EBB-8A0F-D811C10B95FF}" type="pres">
      <dgm:prSet presAssocID="{A936A7CD-13CB-4244-AEE9-696C0FBFB0EC}" presName="parTrans" presStyleLbl="sibTrans2D1" presStyleIdx="3" presStyleCnt="6"/>
      <dgm:spPr/>
      <dgm:t>
        <a:bodyPr/>
        <a:lstStyle/>
        <a:p>
          <a:endParaRPr lang="ru-RU"/>
        </a:p>
      </dgm:t>
    </dgm:pt>
    <dgm:pt modelId="{C63834F4-9A60-4763-8F59-B6850AF5B5D7}" type="pres">
      <dgm:prSet presAssocID="{A936A7CD-13CB-4244-AEE9-696C0FBFB0EC}" presName="connectorText" presStyleLbl="sibTrans2D1" presStyleIdx="3" presStyleCnt="6"/>
      <dgm:spPr/>
      <dgm:t>
        <a:bodyPr/>
        <a:lstStyle/>
        <a:p>
          <a:endParaRPr lang="ru-RU"/>
        </a:p>
      </dgm:t>
    </dgm:pt>
    <dgm:pt modelId="{4033E907-86BE-477D-BE2A-F246EF353299}" type="pres">
      <dgm:prSet presAssocID="{2272801A-9527-4C68-8DB8-4DBF02F982AA}" presName="node" presStyleLbl="node1" presStyleIdx="3" presStyleCnt="6">
        <dgm:presLayoutVars>
          <dgm:bulletEnabled val="1"/>
        </dgm:presLayoutVars>
      </dgm:prSet>
      <dgm:spPr/>
      <dgm:t>
        <a:bodyPr/>
        <a:lstStyle/>
        <a:p>
          <a:endParaRPr lang="ru-RU"/>
        </a:p>
      </dgm:t>
    </dgm:pt>
    <dgm:pt modelId="{425F67A2-0438-4A75-A20B-3E8120B25E1D}" type="pres">
      <dgm:prSet presAssocID="{AF577BE9-B5E2-491D-946B-972982CEFA06}" presName="parTrans" presStyleLbl="sibTrans2D1" presStyleIdx="4" presStyleCnt="6"/>
      <dgm:spPr/>
      <dgm:t>
        <a:bodyPr/>
        <a:lstStyle/>
        <a:p>
          <a:endParaRPr lang="ru-RU"/>
        </a:p>
      </dgm:t>
    </dgm:pt>
    <dgm:pt modelId="{FA3D1D84-8740-46BB-9411-AE9F4E124474}" type="pres">
      <dgm:prSet presAssocID="{AF577BE9-B5E2-491D-946B-972982CEFA06}" presName="connectorText" presStyleLbl="sibTrans2D1" presStyleIdx="4" presStyleCnt="6"/>
      <dgm:spPr/>
      <dgm:t>
        <a:bodyPr/>
        <a:lstStyle/>
        <a:p>
          <a:endParaRPr lang="ru-RU"/>
        </a:p>
      </dgm:t>
    </dgm:pt>
    <dgm:pt modelId="{0C884BDF-F903-49FE-9B26-62E9CEB0E0F1}" type="pres">
      <dgm:prSet presAssocID="{2CA2AC1C-708D-4A84-A605-284E534557E7}" presName="node" presStyleLbl="node1" presStyleIdx="4" presStyleCnt="6" custRadScaleRad="101257" custRadScaleInc="-5537">
        <dgm:presLayoutVars>
          <dgm:bulletEnabled val="1"/>
        </dgm:presLayoutVars>
      </dgm:prSet>
      <dgm:spPr/>
      <dgm:t>
        <a:bodyPr/>
        <a:lstStyle/>
        <a:p>
          <a:endParaRPr lang="ru-RU"/>
        </a:p>
      </dgm:t>
    </dgm:pt>
    <dgm:pt modelId="{B6C04DDF-FFB1-4C9F-BC49-BDB49667BC98}" type="pres">
      <dgm:prSet presAssocID="{93103B44-553D-482C-8907-6483537411F5}" presName="parTrans" presStyleLbl="sibTrans2D1" presStyleIdx="5" presStyleCnt="6"/>
      <dgm:spPr/>
      <dgm:t>
        <a:bodyPr/>
        <a:lstStyle/>
        <a:p>
          <a:endParaRPr lang="ru-RU"/>
        </a:p>
      </dgm:t>
    </dgm:pt>
    <dgm:pt modelId="{EBA7C3C7-3434-430F-A654-B0191C697342}" type="pres">
      <dgm:prSet presAssocID="{93103B44-553D-482C-8907-6483537411F5}" presName="connectorText" presStyleLbl="sibTrans2D1" presStyleIdx="5" presStyleCnt="6"/>
      <dgm:spPr/>
      <dgm:t>
        <a:bodyPr/>
        <a:lstStyle/>
        <a:p>
          <a:endParaRPr lang="ru-RU"/>
        </a:p>
      </dgm:t>
    </dgm:pt>
    <dgm:pt modelId="{7024EB9B-3970-4DBE-8E7F-3D26A6FBCB7B}" type="pres">
      <dgm:prSet presAssocID="{6F934B7E-9BB9-4535-AD4A-B1664E7B4D3F}" presName="node" presStyleLbl="node1" presStyleIdx="5" presStyleCnt="6">
        <dgm:presLayoutVars>
          <dgm:bulletEnabled val="1"/>
        </dgm:presLayoutVars>
      </dgm:prSet>
      <dgm:spPr/>
      <dgm:t>
        <a:bodyPr/>
        <a:lstStyle/>
        <a:p>
          <a:endParaRPr lang="ru-RU"/>
        </a:p>
      </dgm:t>
    </dgm:pt>
  </dgm:ptLst>
  <dgm:cxnLst>
    <dgm:cxn modelId="{E61E6710-73D1-4608-BD92-005AAAA9E76F}" srcId="{BAD534BD-7727-4B3C-9325-89B4C6575668}" destId="{1BA92F6F-0967-4B6A-A0CE-25C535889FCF}" srcOrd="1" destOrd="0" parTransId="{7EBB73BF-EF10-4D46-B1C8-6536E01FE19E}" sibTransId="{2DCB54BB-AA29-4687-A9EA-9B5D0895FF4B}"/>
    <dgm:cxn modelId="{66C1A87D-8722-4121-87B0-8FE7316189AD}" type="presOf" srcId="{3D7ED236-8F8D-455F-A32F-6F54471B081A}" destId="{2871E08D-678C-4C42-9020-AF6305C33930}" srcOrd="0" destOrd="0" presId="urn:microsoft.com/office/officeart/2005/8/layout/radial5"/>
    <dgm:cxn modelId="{C6B048EA-E24C-4C28-B932-D2698840396D}" srcId="{BAD534BD-7727-4B3C-9325-89B4C6575668}" destId="{3D7ED236-8F8D-455F-A32F-6F54471B081A}" srcOrd="0" destOrd="0" parTransId="{D60EF794-5230-4C5F-AD00-91108891D412}" sibTransId="{48AF2B9E-D2FF-4846-91B8-7D5079E6ACBB}"/>
    <dgm:cxn modelId="{6376DD55-7995-4048-9224-3B1B01F31279}" srcId="{BAD534BD-7727-4B3C-9325-89B4C6575668}" destId="{D64A6D8F-DD02-4ADB-8E09-2D5EDB40EF59}" srcOrd="2" destOrd="0" parTransId="{4F756847-F21B-4A33-BF21-3F53E66EAE8B}" sibTransId="{350F3F13-1FA0-4672-83CD-14CEAFE1E1B6}"/>
    <dgm:cxn modelId="{861CD136-0249-45A6-AEAA-8AA0DC235EA5}" type="presOf" srcId="{7911B086-94F9-46A7-B763-79DA79E2DE59}" destId="{E9748DDB-4070-4066-B4AD-7AC840F680BA}" srcOrd="0" destOrd="0" presId="urn:microsoft.com/office/officeart/2005/8/layout/radial5"/>
    <dgm:cxn modelId="{64F42F9A-353B-44F5-87DB-430206667AB7}" type="presOf" srcId="{AF577BE9-B5E2-491D-946B-972982CEFA06}" destId="{FA3D1D84-8740-46BB-9411-AE9F4E124474}" srcOrd="1" destOrd="0" presId="urn:microsoft.com/office/officeart/2005/8/layout/radial5"/>
    <dgm:cxn modelId="{8F418A6D-8A49-4779-A85A-6C79A7016819}" type="presOf" srcId="{6F934B7E-9BB9-4535-AD4A-B1664E7B4D3F}" destId="{7024EB9B-3970-4DBE-8E7F-3D26A6FBCB7B}" srcOrd="0" destOrd="0" presId="urn:microsoft.com/office/officeart/2005/8/layout/radial5"/>
    <dgm:cxn modelId="{3F488F44-AEC7-41C3-82FB-739F9F07B8EC}" type="presOf" srcId="{AF577BE9-B5E2-491D-946B-972982CEFA06}" destId="{425F67A2-0438-4A75-A20B-3E8120B25E1D}" srcOrd="0" destOrd="0" presId="urn:microsoft.com/office/officeart/2005/8/layout/radial5"/>
    <dgm:cxn modelId="{1BB430D2-B2E6-4585-9F19-3F904A5A5F4C}" srcId="{3D7ED236-8F8D-455F-A32F-6F54471B081A}" destId="{254A4232-530D-4076-A62C-4B54A8BD903A}" srcOrd="0" destOrd="0" parTransId="{7911B086-94F9-46A7-B763-79DA79E2DE59}" sibTransId="{534E6E02-7437-49EF-9625-1F511560057A}"/>
    <dgm:cxn modelId="{DEA92D93-BF6B-4262-9051-1326674BB1CD}" type="presOf" srcId="{2272801A-9527-4C68-8DB8-4DBF02F982AA}" destId="{4033E907-86BE-477D-BE2A-F246EF353299}" srcOrd="0" destOrd="0" presId="urn:microsoft.com/office/officeart/2005/8/layout/radial5"/>
    <dgm:cxn modelId="{DF017435-31FA-427D-894B-5D07A72966AB}" type="presOf" srcId="{93103B44-553D-482C-8907-6483537411F5}" destId="{B6C04DDF-FFB1-4C9F-BC49-BDB49667BC98}" srcOrd="0" destOrd="0" presId="urn:microsoft.com/office/officeart/2005/8/layout/radial5"/>
    <dgm:cxn modelId="{0961845E-1F44-4C47-A1DF-6CE30FE86459}" srcId="{3D7ED236-8F8D-455F-A32F-6F54471B081A}" destId="{D68D9C76-F420-4733-8626-265A6EB7F921}" srcOrd="2" destOrd="0" parTransId="{F95F4E79-41E1-44CD-91EC-80363F7BC33C}" sibTransId="{3BE99E51-34B7-4BA5-A096-D21AC5A113C6}"/>
    <dgm:cxn modelId="{CFF35D96-9078-4B6E-9342-48E5A4B64A23}" srcId="{D64A6D8F-DD02-4ADB-8E09-2D5EDB40EF59}" destId="{B54B85F9-4D2A-49B9-B26E-3E298D13BEA0}" srcOrd="0" destOrd="0" parTransId="{B914740E-AB74-4AA0-AF91-46C249CB223D}" sibTransId="{4EF0DBDB-C263-4A08-88D9-38ABAC1DF2D7}"/>
    <dgm:cxn modelId="{A5559AEC-F998-4DA5-A188-49A03D3B7D7F}" type="presOf" srcId="{DBFEFC1F-067D-4D3E-85BC-9A6B2380C9A6}" destId="{9219EC82-9A85-4C54-BE33-0DD601A72FF2}" srcOrd="0" destOrd="0" presId="urn:microsoft.com/office/officeart/2005/8/layout/radial5"/>
    <dgm:cxn modelId="{6F765FFF-4574-4CFF-B5E3-C636216DB3A2}" type="presOf" srcId="{A936A7CD-13CB-4244-AEE9-696C0FBFB0EC}" destId="{C63834F4-9A60-4763-8F59-B6850AF5B5D7}" srcOrd="1" destOrd="0" presId="urn:microsoft.com/office/officeart/2005/8/layout/radial5"/>
    <dgm:cxn modelId="{B8539BB0-1EF5-4323-88CB-4F925889EEE1}" srcId="{1BA92F6F-0967-4B6A-A0CE-25C535889FCF}" destId="{99732AA2-7B9D-414F-A3F6-1C5AD580F935}" srcOrd="0" destOrd="0" parTransId="{C3040120-B242-451C-ADCF-BAA59360885F}" sibTransId="{7112EA3D-B31E-44D4-A148-0BB31C858077}"/>
    <dgm:cxn modelId="{F68FC80C-51A5-46EE-9BFB-6E1FD9B094D9}" type="presOf" srcId="{A936A7CD-13CB-4244-AEE9-696C0FBFB0EC}" destId="{440D1866-B883-4EBB-8A0F-D811C10B95FF}" srcOrd="0" destOrd="0" presId="urn:microsoft.com/office/officeart/2005/8/layout/radial5"/>
    <dgm:cxn modelId="{C6E09DF5-16A9-431D-92A6-CCC57DE7C507}" type="presOf" srcId="{F95F4E79-41E1-44CD-91EC-80363F7BC33C}" destId="{EBC192DD-4E2B-447E-85CF-21E293666F3E}" srcOrd="0" destOrd="0" presId="urn:microsoft.com/office/officeart/2005/8/layout/radial5"/>
    <dgm:cxn modelId="{613EC1F7-4D45-4F1C-8D67-849E7C52A65B}" type="presOf" srcId="{BAD534BD-7727-4B3C-9325-89B4C6575668}" destId="{4D1123A1-CACA-4474-87E4-0B74B57D6709}" srcOrd="0" destOrd="0" presId="urn:microsoft.com/office/officeart/2005/8/layout/radial5"/>
    <dgm:cxn modelId="{EFACFA6E-B1BF-465C-8A5B-C44A04EA0689}" type="presOf" srcId="{3881F9EF-B483-496B-9C81-262F6C795C28}" destId="{BC833F34-069C-4F43-8D1C-4944BC4BF48D}" srcOrd="1" destOrd="0" presId="urn:microsoft.com/office/officeart/2005/8/layout/radial5"/>
    <dgm:cxn modelId="{AFF494C2-5753-4FC2-97D6-D7C29797C38A}" type="presOf" srcId="{2CA2AC1C-708D-4A84-A605-284E534557E7}" destId="{0C884BDF-F903-49FE-9B26-62E9CEB0E0F1}" srcOrd="0" destOrd="0" presId="urn:microsoft.com/office/officeart/2005/8/layout/radial5"/>
    <dgm:cxn modelId="{8213540A-C2AF-4BF3-911F-EA01C42094D8}" type="presOf" srcId="{93103B44-553D-482C-8907-6483537411F5}" destId="{EBA7C3C7-3434-430F-A654-B0191C697342}" srcOrd="1" destOrd="0" presId="urn:microsoft.com/office/officeart/2005/8/layout/radial5"/>
    <dgm:cxn modelId="{99F9D7A7-4055-4A5A-AAE2-6B106AAA6043}" type="presOf" srcId="{F95F4E79-41E1-44CD-91EC-80363F7BC33C}" destId="{B7B8E132-66F7-4426-B522-CBA1244A802B}" srcOrd="1" destOrd="0" presId="urn:microsoft.com/office/officeart/2005/8/layout/radial5"/>
    <dgm:cxn modelId="{B19FCABC-84BA-4746-B1F9-DF27BBA12E35}" type="presOf" srcId="{D68D9C76-F420-4733-8626-265A6EB7F921}" destId="{FA94C03D-E7ED-4349-A6B6-548BFB9579D3}" srcOrd="0" destOrd="0" presId="urn:microsoft.com/office/officeart/2005/8/layout/radial5"/>
    <dgm:cxn modelId="{87F85DDA-E54F-494D-809E-32FA6427FB9B}" srcId="{3D7ED236-8F8D-455F-A32F-6F54471B081A}" destId="{2CA2AC1C-708D-4A84-A605-284E534557E7}" srcOrd="4" destOrd="0" parTransId="{AF577BE9-B5E2-491D-946B-972982CEFA06}" sibTransId="{C11DD2E8-250A-4ACF-A31B-A7A219846D68}"/>
    <dgm:cxn modelId="{15082644-48CD-47C0-AF97-BAB60E310897}" srcId="{D64A6D8F-DD02-4ADB-8E09-2D5EDB40EF59}" destId="{FAAC4933-1FAC-4B47-887B-43A2552A280B}" srcOrd="1" destOrd="0" parTransId="{771DCE6C-1669-44AF-B24A-F836DBCCC614}" sibTransId="{F882302D-C010-462E-8E6E-9CDECA792200}"/>
    <dgm:cxn modelId="{29D91330-66E3-414F-A128-9DA145C68AAE}" srcId="{1BA92F6F-0967-4B6A-A0CE-25C535889FCF}" destId="{49FE3FA0-B3C2-4A6D-80B4-0F0C59282963}" srcOrd="1" destOrd="0" parTransId="{3E91BB05-77C3-4920-8B41-212327E0A29C}" sibTransId="{0B474BDB-EABF-4BFF-9F18-62DBE33ED69E}"/>
    <dgm:cxn modelId="{E57497C2-5510-4126-9838-DBDFE91026C7}" srcId="{3D7ED236-8F8D-455F-A32F-6F54471B081A}" destId="{DBFEFC1F-067D-4D3E-85BC-9A6B2380C9A6}" srcOrd="1" destOrd="0" parTransId="{3881F9EF-B483-496B-9C81-262F6C795C28}" sibTransId="{6F2D2A63-7CDD-43FB-B349-F54D2CE8502E}"/>
    <dgm:cxn modelId="{F3C751EE-D937-4024-A121-DF23F7EBD36B}" type="presOf" srcId="{3881F9EF-B483-496B-9C81-262F6C795C28}" destId="{25FB52AB-92DD-45A6-9F19-A6A14C7DEA5C}" srcOrd="0" destOrd="0" presId="urn:microsoft.com/office/officeart/2005/8/layout/radial5"/>
    <dgm:cxn modelId="{C187AA92-E60A-4698-8544-81A06F785525}" type="presOf" srcId="{254A4232-530D-4076-A62C-4B54A8BD903A}" destId="{72BA8800-95BC-4DB4-9EC0-A982D3BA0464}" srcOrd="0" destOrd="0" presId="urn:microsoft.com/office/officeart/2005/8/layout/radial5"/>
    <dgm:cxn modelId="{A52DB947-869D-41DE-AD38-1C87E125F6EC}" srcId="{3D7ED236-8F8D-455F-A32F-6F54471B081A}" destId="{6F934B7E-9BB9-4535-AD4A-B1664E7B4D3F}" srcOrd="5" destOrd="0" parTransId="{93103B44-553D-482C-8907-6483537411F5}" sibTransId="{BA310CCD-CFDF-416A-8701-3797ADA06734}"/>
    <dgm:cxn modelId="{1E905E77-5933-4BE0-8C87-A9D8D77783FD}" srcId="{3D7ED236-8F8D-455F-A32F-6F54471B081A}" destId="{2272801A-9527-4C68-8DB8-4DBF02F982AA}" srcOrd="3" destOrd="0" parTransId="{A936A7CD-13CB-4244-AEE9-696C0FBFB0EC}" sibTransId="{60BE61D9-8999-496A-9B0A-5FB52B962BB1}"/>
    <dgm:cxn modelId="{7E31C583-E90A-43D8-B922-475C6E1DBA70}" type="presOf" srcId="{7911B086-94F9-46A7-B763-79DA79E2DE59}" destId="{33E9D5D9-FE5C-403E-8589-F9BAC6D98374}" srcOrd="1" destOrd="0" presId="urn:microsoft.com/office/officeart/2005/8/layout/radial5"/>
    <dgm:cxn modelId="{5DE063AE-635E-49BD-A1C8-2C1B49ADB583}" type="presParOf" srcId="{4D1123A1-CACA-4474-87E4-0B74B57D6709}" destId="{2871E08D-678C-4C42-9020-AF6305C33930}" srcOrd="0" destOrd="0" presId="urn:microsoft.com/office/officeart/2005/8/layout/radial5"/>
    <dgm:cxn modelId="{61E27A56-1E84-4C32-8B19-AFFE7A06C91C}" type="presParOf" srcId="{4D1123A1-CACA-4474-87E4-0B74B57D6709}" destId="{E9748DDB-4070-4066-B4AD-7AC840F680BA}" srcOrd="1" destOrd="0" presId="urn:microsoft.com/office/officeart/2005/8/layout/radial5"/>
    <dgm:cxn modelId="{38131751-EA12-4DB6-B686-08C73C999950}" type="presParOf" srcId="{E9748DDB-4070-4066-B4AD-7AC840F680BA}" destId="{33E9D5D9-FE5C-403E-8589-F9BAC6D98374}" srcOrd="0" destOrd="0" presId="urn:microsoft.com/office/officeart/2005/8/layout/radial5"/>
    <dgm:cxn modelId="{DEB5DC99-B517-4B93-933B-D094D125CBD7}" type="presParOf" srcId="{4D1123A1-CACA-4474-87E4-0B74B57D6709}" destId="{72BA8800-95BC-4DB4-9EC0-A982D3BA0464}" srcOrd="2" destOrd="0" presId="urn:microsoft.com/office/officeart/2005/8/layout/radial5"/>
    <dgm:cxn modelId="{D6DC557B-EE2A-4688-8AE3-FDB787591F4A}" type="presParOf" srcId="{4D1123A1-CACA-4474-87E4-0B74B57D6709}" destId="{25FB52AB-92DD-45A6-9F19-A6A14C7DEA5C}" srcOrd="3" destOrd="0" presId="urn:microsoft.com/office/officeart/2005/8/layout/radial5"/>
    <dgm:cxn modelId="{35D80B28-FB92-44B8-A82B-B0DCBFCF1597}" type="presParOf" srcId="{25FB52AB-92DD-45A6-9F19-A6A14C7DEA5C}" destId="{BC833F34-069C-4F43-8D1C-4944BC4BF48D}" srcOrd="0" destOrd="0" presId="urn:microsoft.com/office/officeart/2005/8/layout/radial5"/>
    <dgm:cxn modelId="{18919C0B-437E-49B1-91FE-D4DCBC6FBE6E}" type="presParOf" srcId="{4D1123A1-CACA-4474-87E4-0B74B57D6709}" destId="{9219EC82-9A85-4C54-BE33-0DD601A72FF2}" srcOrd="4" destOrd="0" presId="urn:microsoft.com/office/officeart/2005/8/layout/radial5"/>
    <dgm:cxn modelId="{91AEF01A-C6D0-4E96-A426-C6583A425938}" type="presParOf" srcId="{4D1123A1-CACA-4474-87E4-0B74B57D6709}" destId="{EBC192DD-4E2B-447E-85CF-21E293666F3E}" srcOrd="5" destOrd="0" presId="urn:microsoft.com/office/officeart/2005/8/layout/radial5"/>
    <dgm:cxn modelId="{783366ED-629C-4C36-916E-2C53019FE46C}" type="presParOf" srcId="{EBC192DD-4E2B-447E-85CF-21E293666F3E}" destId="{B7B8E132-66F7-4426-B522-CBA1244A802B}" srcOrd="0" destOrd="0" presId="urn:microsoft.com/office/officeart/2005/8/layout/radial5"/>
    <dgm:cxn modelId="{A6BB683D-04D9-4942-8EC1-6A98E7BF95D0}" type="presParOf" srcId="{4D1123A1-CACA-4474-87E4-0B74B57D6709}" destId="{FA94C03D-E7ED-4349-A6B6-548BFB9579D3}" srcOrd="6" destOrd="0" presId="urn:microsoft.com/office/officeart/2005/8/layout/radial5"/>
    <dgm:cxn modelId="{5FB5D8AF-54C6-4E98-8185-ECD9CEB4DB47}" type="presParOf" srcId="{4D1123A1-CACA-4474-87E4-0B74B57D6709}" destId="{440D1866-B883-4EBB-8A0F-D811C10B95FF}" srcOrd="7" destOrd="0" presId="urn:microsoft.com/office/officeart/2005/8/layout/radial5"/>
    <dgm:cxn modelId="{53E7B69D-A7C5-40EB-A428-29C5F8AAF864}" type="presParOf" srcId="{440D1866-B883-4EBB-8A0F-D811C10B95FF}" destId="{C63834F4-9A60-4763-8F59-B6850AF5B5D7}" srcOrd="0" destOrd="0" presId="urn:microsoft.com/office/officeart/2005/8/layout/radial5"/>
    <dgm:cxn modelId="{F27E7DE3-BF5C-4492-A95B-1D6DE1F29125}" type="presParOf" srcId="{4D1123A1-CACA-4474-87E4-0B74B57D6709}" destId="{4033E907-86BE-477D-BE2A-F246EF353299}" srcOrd="8" destOrd="0" presId="urn:microsoft.com/office/officeart/2005/8/layout/radial5"/>
    <dgm:cxn modelId="{3566D231-DE68-47EA-A4FE-0D1A5C486EAC}" type="presParOf" srcId="{4D1123A1-CACA-4474-87E4-0B74B57D6709}" destId="{425F67A2-0438-4A75-A20B-3E8120B25E1D}" srcOrd="9" destOrd="0" presId="urn:microsoft.com/office/officeart/2005/8/layout/radial5"/>
    <dgm:cxn modelId="{1B41FC8B-25A4-44A5-ADC9-5872CC517AF5}" type="presParOf" srcId="{425F67A2-0438-4A75-A20B-3E8120B25E1D}" destId="{FA3D1D84-8740-46BB-9411-AE9F4E124474}" srcOrd="0" destOrd="0" presId="urn:microsoft.com/office/officeart/2005/8/layout/radial5"/>
    <dgm:cxn modelId="{9DDDC505-1FFE-4629-AB52-F98048F0DB6B}" type="presParOf" srcId="{4D1123A1-CACA-4474-87E4-0B74B57D6709}" destId="{0C884BDF-F903-49FE-9B26-62E9CEB0E0F1}" srcOrd="10" destOrd="0" presId="urn:microsoft.com/office/officeart/2005/8/layout/radial5"/>
    <dgm:cxn modelId="{88EAD808-1839-4B9C-A01B-7ACF50D77721}" type="presParOf" srcId="{4D1123A1-CACA-4474-87E4-0B74B57D6709}" destId="{B6C04DDF-FFB1-4C9F-BC49-BDB49667BC98}" srcOrd="11" destOrd="0" presId="urn:microsoft.com/office/officeart/2005/8/layout/radial5"/>
    <dgm:cxn modelId="{3D55714D-4259-4BC2-9E63-C1121800FA9E}" type="presParOf" srcId="{B6C04DDF-FFB1-4C9F-BC49-BDB49667BC98}" destId="{EBA7C3C7-3434-430F-A654-B0191C697342}" srcOrd="0" destOrd="0" presId="urn:microsoft.com/office/officeart/2005/8/layout/radial5"/>
    <dgm:cxn modelId="{6B3734EE-91C2-466C-A508-E5B1457C487B}" type="presParOf" srcId="{4D1123A1-CACA-4474-87E4-0B74B57D6709}" destId="{7024EB9B-3970-4DBE-8E7F-3D26A6FBCB7B}" srcOrd="12" destOrd="0" presId="urn:microsoft.com/office/officeart/2005/8/layout/radial5"/>
  </dgm:cxnLst>
  <dgm:bg/>
  <dgm:whole/>
</dgm:dataModel>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53D920-3093-425D-8798-789F30439206}" type="datetimeFigureOut">
              <a:rPr lang="ru-RU" smtClean="0"/>
              <a:pPr/>
              <a:t>04.12.2009</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CBA50C-4E4D-418E-BAB8-46813F43F9AB}"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26CBA50C-4E4D-418E-BAB8-46813F43F9AB}" type="slidenum">
              <a:rPr lang="ru-RU" smtClean="0"/>
              <a:pPr/>
              <a:t>3</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6D6D06C1-215F-4C67-B7E1-171AA8D33066}" type="datetimeFigureOut">
              <a:rPr lang="ru-RU" smtClean="0"/>
              <a:pPr/>
              <a:t>04.12.2009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A1CF0F4-AC32-4763-806F-5CA625B9A8CE}"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D6D06C1-215F-4C67-B7E1-171AA8D33066}" type="datetimeFigureOut">
              <a:rPr lang="ru-RU" smtClean="0"/>
              <a:pPr/>
              <a:t>04.12.2009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A1CF0F4-AC32-4763-806F-5CA625B9A8CE}"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D6D06C1-215F-4C67-B7E1-171AA8D33066}" type="datetimeFigureOut">
              <a:rPr lang="ru-RU" smtClean="0"/>
              <a:pPr/>
              <a:t>04.12.2009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A1CF0F4-AC32-4763-806F-5CA625B9A8CE}"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D6D06C1-215F-4C67-B7E1-171AA8D33066}" type="datetimeFigureOut">
              <a:rPr lang="ru-RU" smtClean="0"/>
              <a:pPr/>
              <a:t>04.12.2009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A1CF0F4-AC32-4763-806F-5CA625B9A8CE}"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6D6D06C1-215F-4C67-B7E1-171AA8D33066}" type="datetimeFigureOut">
              <a:rPr lang="ru-RU" smtClean="0"/>
              <a:pPr/>
              <a:t>04.12.2009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A1CF0F4-AC32-4763-806F-5CA625B9A8CE}"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6D6D06C1-215F-4C67-B7E1-171AA8D33066}" type="datetimeFigureOut">
              <a:rPr lang="ru-RU" smtClean="0"/>
              <a:pPr/>
              <a:t>04.12.2009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A1CF0F4-AC32-4763-806F-5CA625B9A8CE}"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6D6D06C1-215F-4C67-B7E1-171AA8D33066}" type="datetimeFigureOut">
              <a:rPr lang="ru-RU" smtClean="0"/>
              <a:pPr/>
              <a:t>04.12.2009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A1CF0F4-AC32-4763-806F-5CA625B9A8CE}"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6D6D06C1-215F-4C67-B7E1-171AA8D33066}" type="datetimeFigureOut">
              <a:rPr lang="ru-RU" smtClean="0"/>
              <a:pPr/>
              <a:t>04.12.2009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A1CF0F4-AC32-4763-806F-5CA625B9A8CE}"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D6D06C1-215F-4C67-B7E1-171AA8D33066}" type="datetimeFigureOut">
              <a:rPr lang="ru-RU" smtClean="0"/>
              <a:pPr/>
              <a:t>04.12.2009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A1CF0F4-AC32-4763-806F-5CA625B9A8CE}"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D6D06C1-215F-4C67-B7E1-171AA8D33066}" type="datetimeFigureOut">
              <a:rPr lang="ru-RU" smtClean="0"/>
              <a:pPr/>
              <a:t>04.12.2009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A1CF0F4-AC32-4763-806F-5CA625B9A8CE}"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D6D06C1-215F-4C67-B7E1-171AA8D33066}" type="datetimeFigureOut">
              <a:rPr lang="ru-RU" smtClean="0"/>
              <a:pPr/>
              <a:t>04.12.2009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A1CF0F4-AC32-4763-806F-5CA625B9A8CE}"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6D06C1-215F-4C67-B7E1-171AA8D33066}" type="datetimeFigureOut">
              <a:rPr lang="ru-RU" smtClean="0"/>
              <a:pPr/>
              <a:t>04.12.2009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1CF0F4-AC32-4763-806F-5CA625B9A8CE}"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9FF33"/>
        </a:solidFill>
        <a:effectLst/>
      </p:bgPr>
    </p:bg>
    <p:spTree>
      <p:nvGrpSpPr>
        <p:cNvPr id="1" name=""/>
        <p:cNvGrpSpPr/>
        <p:nvPr/>
      </p:nvGrpSpPr>
      <p:grpSpPr>
        <a:xfrm>
          <a:off x="0" y="0"/>
          <a:ext cx="0" cy="0"/>
          <a:chOff x="0" y="0"/>
          <a:chExt cx="0" cy="0"/>
        </a:xfrm>
      </p:grpSpPr>
      <p:pic>
        <p:nvPicPr>
          <p:cNvPr id="6" name="Рисунок 5" descr="IMG_0047.jpg"/>
          <p:cNvPicPr>
            <a:picLocks noChangeAspect="1"/>
          </p:cNvPicPr>
          <p:nvPr/>
        </p:nvPicPr>
        <p:blipFill>
          <a:blip r:embed="rId2" cstate="print"/>
          <a:stretch>
            <a:fillRect/>
          </a:stretch>
        </p:blipFill>
        <p:spPr>
          <a:xfrm>
            <a:off x="2714612" y="214290"/>
            <a:ext cx="5572132" cy="424541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5" name="TextBox 4"/>
          <p:cNvSpPr txBox="1"/>
          <p:nvPr/>
        </p:nvSpPr>
        <p:spPr>
          <a:xfrm>
            <a:off x="928662" y="4303455"/>
            <a:ext cx="8929718" cy="2554545"/>
          </a:xfrm>
          <a:prstGeom prst="rect">
            <a:avLst/>
          </a:prstGeom>
          <a:noFill/>
          <a:effectLst>
            <a:outerShdw blurRad="63500" sx="102000" sy="102000" algn="ctr" rotWithShape="0">
              <a:prstClr val="black">
                <a:alpha val="40000"/>
              </a:prstClr>
            </a:outerShdw>
          </a:effectLst>
        </p:spPr>
        <p:txBody>
          <a:bodyPr wrap="square" rtlCol="0">
            <a:spAutoFit/>
          </a:bodyPr>
          <a:lstStyle/>
          <a:p>
            <a:pPr algn="ctr"/>
            <a:r>
              <a:rPr lang="ru-RU" sz="8000" dirty="0" smtClean="0">
                <a:solidFill>
                  <a:srgbClr val="002060"/>
                </a:solidFill>
                <a:latin typeface="Monotype Corsiva" pitchFamily="66" charset="0"/>
              </a:rPr>
              <a:t>Гендерный анализ урока</a:t>
            </a:r>
            <a:endParaRPr lang="ru-RU" sz="8000" dirty="0">
              <a:solidFill>
                <a:srgbClr val="002060"/>
              </a:solidFill>
              <a:latin typeface="Monotype Corsiva" pitchFamily="66" charset="0"/>
            </a:endParaRPr>
          </a:p>
        </p:txBody>
      </p:sp>
      <p:pic>
        <p:nvPicPr>
          <p:cNvPr id="8" name="Рисунок 7" descr="DD00001_.WMF"/>
          <p:cNvPicPr>
            <a:picLocks noChangeAspect="1"/>
          </p:cNvPicPr>
          <p:nvPr/>
        </p:nvPicPr>
        <p:blipFill>
          <a:blip r:embed="rId3"/>
          <a:stretch>
            <a:fillRect/>
          </a:stretch>
        </p:blipFill>
        <p:spPr>
          <a:xfrm rot="16200000">
            <a:off x="-2143171" y="2643181"/>
            <a:ext cx="6357984" cy="1643075"/>
          </a:xfrm>
          <a:prstGeom prst="rect">
            <a:avLst/>
          </a:prstGeom>
        </p:spPr>
      </p:pic>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edge">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amond(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66FFCC"/>
        </a:solidFill>
        <a:effectLst/>
      </p:bgPr>
    </p:bg>
    <p:spTree>
      <p:nvGrpSpPr>
        <p:cNvPr id="1" name=""/>
        <p:cNvGrpSpPr/>
        <p:nvPr/>
      </p:nvGrpSpPr>
      <p:grpSpPr>
        <a:xfrm>
          <a:off x="0" y="0"/>
          <a:ext cx="0" cy="0"/>
          <a:chOff x="0" y="0"/>
          <a:chExt cx="0" cy="0"/>
        </a:xfrm>
      </p:grpSpPr>
      <p:sp>
        <p:nvSpPr>
          <p:cNvPr id="2" name="TextBox 1"/>
          <p:cNvSpPr txBox="1"/>
          <p:nvPr/>
        </p:nvSpPr>
        <p:spPr>
          <a:xfrm>
            <a:off x="428596" y="142852"/>
            <a:ext cx="8429684" cy="369332"/>
          </a:xfrm>
          <a:prstGeom prst="rect">
            <a:avLst/>
          </a:prstGeom>
          <a:noFill/>
        </p:spPr>
        <p:txBody>
          <a:bodyPr wrap="square" rtlCol="0">
            <a:spAutoFit/>
          </a:bodyPr>
          <a:lstStyle/>
          <a:p>
            <a:pPr algn="ctr"/>
            <a:r>
              <a:rPr lang="ru-RU" b="1" dirty="0" smtClean="0"/>
              <a:t>Особенности мышления мальчиков и девочек (для анализа цели урока)</a:t>
            </a:r>
            <a:endParaRPr lang="ru-RU" b="1" dirty="0"/>
          </a:p>
        </p:txBody>
      </p:sp>
      <p:graphicFrame>
        <p:nvGraphicFramePr>
          <p:cNvPr id="3" name="Таблица 2"/>
          <p:cNvGraphicFramePr>
            <a:graphicFrameLocks noGrp="1"/>
          </p:cNvGraphicFramePr>
          <p:nvPr/>
        </p:nvGraphicFramePr>
        <p:xfrm>
          <a:off x="214282" y="571480"/>
          <a:ext cx="8786874" cy="5521960"/>
        </p:xfrm>
        <a:graphic>
          <a:graphicData uri="http://schemas.openxmlformats.org/drawingml/2006/table">
            <a:tbl>
              <a:tblPr firstRow="1" bandRow="1">
                <a:tableStyleId>{D113A9D2-9D6B-4929-AA2D-F23B5EE8CBE7}</a:tableStyleId>
              </a:tblPr>
              <a:tblGrid>
                <a:gridCol w="4393437"/>
                <a:gridCol w="4393437"/>
              </a:tblGrid>
              <a:tr h="370840">
                <a:tc>
                  <a:txBody>
                    <a:bodyPr/>
                    <a:lstStyle/>
                    <a:p>
                      <a:pPr algn="ctr"/>
                      <a:r>
                        <a:rPr lang="ru-RU" dirty="0" smtClean="0">
                          <a:solidFill>
                            <a:schemeClr val="tx1"/>
                          </a:solidFill>
                        </a:rPr>
                        <a:t>Мальчики</a:t>
                      </a:r>
                      <a:endParaRPr lang="ru-RU" dirty="0">
                        <a:solidFill>
                          <a:schemeClr val="tx1"/>
                        </a:solidFill>
                      </a:endParaRPr>
                    </a:p>
                  </a:txBody>
                  <a:tcPr/>
                </a:tc>
                <a:tc>
                  <a:txBody>
                    <a:bodyPr/>
                    <a:lstStyle/>
                    <a:p>
                      <a:pPr algn="ctr"/>
                      <a:r>
                        <a:rPr lang="ru-RU" dirty="0" smtClean="0">
                          <a:solidFill>
                            <a:schemeClr val="tx1"/>
                          </a:solidFill>
                        </a:rPr>
                        <a:t>Девочки</a:t>
                      </a:r>
                      <a:endParaRPr lang="ru-RU" dirty="0">
                        <a:solidFill>
                          <a:schemeClr val="tx1"/>
                        </a:solidFill>
                      </a:endParaRPr>
                    </a:p>
                  </a:txBody>
                  <a:tcPr/>
                </a:tc>
              </a:tr>
              <a:tr h="370840">
                <a:tc>
                  <a:txBody>
                    <a:bodyPr/>
                    <a:lstStyle/>
                    <a:p>
                      <a:r>
                        <a:rPr lang="ru-RU" sz="1600" dirty="0" smtClean="0">
                          <a:solidFill>
                            <a:schemeClr val="tx1"/>
                          </a:solidFill>
                        </a:rPr>
                        <a:t>Дедуктивное</a:t>
                      </a:r>
                      <a:r>
                        <a:rPr lang="ru-RU" sz="1600" baseline="0" dirty="0" smtClean="0">
                          <a:solidFill>
                            <a:schemeClr val="tx1"/>
                          </a:solidFill>
                        </a:rPr>
                        <a:t> мышление – логическое умозаключение делают от общего к частному, от общих суждений к частным суждениям (н-р, быстро справляются с тестами, имеющими заданные варианты ответов; чтобы разобраться в отдельном понятии, им необходимо услышать или прочитать весь текст</a:t>
                      </a:r>
                      <a:endParaRPr lang="ru-RU" sz="1600" dirty="0">
                        <a:solidFill>
                          <a:schemeClr val="tx1"/>
                        </a:solidFill>
                      </a:endParaRPr>
                    </a:p>
                  </a:txBody>
                  <a:tcPr/>
                </a:tc>
                <a:tc>
                  <a:txBody>
                    <a:bodyPr/>
                    <a:lstStyle/>
                    <a:p>
                      <a:r>
                        <a:rPr lang="ru-RU" sz="1600" dirty="0" smtClean="0">
                          <a:solidFill>
                            <a:schemeClr val="tx1"/>
                          </a:solidFill>
                        </a:rPr>
                        <a:t>Индуктивное мышление – логическое умозаключение делают от частных,</a:t>
                      </a:r>
                      <a:r>
                        <a:rPr lang="ru-RU" sz="1600" baseline="0" dirty="0" smtClean="0">
                          <a:solidFill>
                            <a:schemeClr val="tx1"/>
                          </a:solidFill>
                        </a:rPr>
                        <a:t> единичных случаев к общему выводу, от отдельных фактов к обобщениям (н-р, им легко дается разбор слов по составу в предложении)</a:t>
                      </a:r>
                      <a:endParaRPr lang="ru-RU" sz="1600" dirty="0">
                        <a:solidFill>
                          <a:schemeClr val="tx1"/>
                        </a:solidFill>
                      </a:endParaRPr>
                    </a:p>
                  </a:txBody>
                  <a:tcPr/>
                </a:tc>
              </a:tr>
              <a:tr h="370840">
                <a:tc>
                  <a:txBody>
                    <a:bodyPr/>
                    <a:lstStyle/>
                    <a:p>
                      <a:r>
                        <a:rPr lang="ru-RU" sz="1600" dirty="0" smtClean="0">
                          <a:solidFill>
                            <a:schemeClr val="tx1"/>
                          </a:solidFill>
                        </a:rPr>
                        <a:t>Абстрактное</a:t>
                      </a:r>
                      <a:r>
                        <a:rPr lang="ru-RU" sz="1600" baseline="0" dirty="0" smtClean="0">
                          <a:solidFill>
                            <a:schemeClr val="tx1"/>
                          </a:solidFill>
                        </a:rPr>
                        <a:t> мышление – способность мысленно отвлекаться от реального мира, свойств предметов и отношений между ними (могут вычислять не видя и не трогая предметов; любят философские сказки, построенные на игре слов).</a:t>
                      </a:r>
                      <a:endParaRPr lang="ru-RU" sz="1600" dirty="0">
                        <a:solidFill>
                          <a:schemeClr val="tx1"/>
                        </a:solidFill>
                      </a:endParaRPr>
                    </a:p>
                  </a:txBody>
                  <a:tcPr/>
                </a:tc>
                <a:tc>
                  <a:txBody>
                    <a:bodyPr/>
                    <a:lstStyle/>
                    <a:p>
                      <a:r>
                        <a:rPr lang="ru-RU" sz="1600" dirty="0" smtClean="0">
                          <a:solidFill>
                            <a:schemeClr val="tx1"/>
                          </a:solidFill>
                        </a:rPr>
                        <a:t>Конкретное</a:t>
                      </a:r>
                      <a:r>
                        <a:rPr lang="ru-RU" sz="1600" baseline="0" dirty="0" smtClean="0">
                          <a:solidFill>
                            <a:schemeClr val="tx1"/>
                          </a:solidFill>
                        </a:rPr>
                        <a:t> мышление – способность воспринимать материал из абстрактного мира только тогда, когда о перенесен в реальный мир</a:t>
                      </a:r>
                      <a:endParaRPr lang="ru-RU" sz="1600" dirty="0">
                        <a:solidFill>
                          <a:schemeClr val="tx1"/>
                        </a:solidFill>
                      </a:endParaRPr>
                    </a:p>
                  </a:txBody>
                  <a:tcPr/>
                </a:tc>
              </a:tr>
              <a:tr h="370840">
                <a:tc>
                  <a:txBody>
                    <a:bodyPr/>
                    <a:lstStyle/>
                    <a:p>
                      <a:r>
                        <a:rPr lang="ru-RU" sz="1600" dirty="0" smtClean="0">
                          <a:solidFill>
                            <a:schemeClr val="tx1"/>
                          </a:solidFill>
                        </a:rPr>
                        <a:t>Пространственное</a:t>
                      </a:r>
                      <a:r>
                        <a:rPr lang="ru-RU" sz="1600" baseline="0" dirty="0" smtClean="0">
                          <a:solidFill>
                            <a:schemeClr val="tx1"/>
                          </a:solidFill>
                        </a:rPr>
                        <a:t> мышление – способность к восприятию, представлению и действию в трех измерениях; умение определять расстояние, направление движения и точную координацию. Этот вид мышления составляет явное и неоспоримое преимущество мальчиков перед девочками.</a:t>
                      </a:r>
                      <a:endParaRPr lang="ru-RU" sz="1600" dirty="0">
                        <a:solidFill>
                          <a:schemeClr val="tx1"/>
                        </a:solidFill>
                      </a:endParaRPr>
                    </a:p>
                  </a:txBody>
                  <a:tcPr/>
                </a:tc>
                <a:tc>
                  <a:txBody>
                    <a:bodyPr/>
                    <a:lstStyle/>
                    <a:p>
                      <a:r>
                        <a:rPr lang="ru-RU" sz="1600" dirty="0" err="1" smtClean="0">
                          <a:solidFill>
                            <a:schemeClr val="tx1"/>
                          </a:solidFill>
                        </a:rPr>
                        <a:t>Холистическое</a:t>
                      </a:r>
                      <a:r>
                        <a:rPr lang="ru-RU" sz="1600" dirty="0" smtClean="0">
                          <a:solidFill>
                            <a:schemeClr val="tx1"/>
                          </a:solidFill>
                        </a:rPr>
                        <a:t> мышление – способность рассматривать любое явление или действие как часть </a:t>
                      </a:r>
                      <a:r>
                        <a:rPr lang="ru-RU" sz="1600" baseline="0" dirty="0" smtClean="0">
                          <a:solidFill>
                            <a:schemeClr val="tx1"/>
                          </a:solidFill>
                        </a:rPr>
                        <a:t> некоего единого целого.</a:t>
                      </a:r>
                      <a:endParaRPr lang="ru-RU" sz="1600" dirty="0">
                        <a:solidFill>
                          <a:schemeClr val="tx1"/>
                        </a:solidFill>
                      </a:endParaRPr>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66FFCC"/>
        </a:solidFill>
        <a:effectLst/>
      </p:bgPr>
    </p:bg>
    <p:spTree>
      <p:nvGrpSpPr>
        <p:cNvPr id="1" name=""/>
        <p:cNvGrpSpPr/>
        <p:nvPr/>
      </p:nvGrpSpPr>
      <p:grpSpPr>
        <a:xfrm>
          <a:off x="0" y="0"/>
          <a:ext cx="0" cy="0"/>
          <a:chOff x="0" y="0"/>
          <a:chExt cx="0" cy="0"/>
        </a:xfrm>
      </p:grpSpPr>
      <p:sp>
        <p:nvSpPr>
          <p:cNvPr id="2" name="TextBox 1"/>
          <p:cNvSpPr txBox="1"/>
          <p:nvPr/>
        </p:nvSpPr>
        <p:spPr>
          <a:xfrm>
            <a:off x="357158" y="142852"/>
            <a:ext cx="8572560" cy="369332"/>
          </a:xfrm>
          <a:prstGeom prst="rect">
            <a:avLst/>
          </a:prstGeom>
          <a:noFill/>
        </p:spPr>
        <p:txBody>
          <a:bodyPr wrap="square" rtlCol="0">
            <a:spAutoFit/>
          </a:bodyPr>
          <a:lstStyle/>
          <a:p>
            <a:pPr algn="ctr"/>
            <a:r>
              <a:rPr lang="ru-RU" b="1" dirty="0" smtClean="0"/>
              <a:t>Особенности выбора рабочего места (анализ деятельности учащихся на уроке)</a:t>
            </a:r>
            <a:endParaRPr lang="ru-RU" b="1" dirty="0"/>
          </a:p>
        </p:txBody>
      </p:sp>
      <p:graphicFrame>
        <p:nvGraphicFramePr>
          <p:cNvPr id="3" name="Таблица 2"/>
          <p:cNvGraphicFramePr>
            <a:graphicFrameLocks noGrp="1"/>
          </p:cNvGraphicFramePr>
          <p:nvPr/>
        </p:nvGraphicFramePr>
        <p:xfrm>
          <a:off x="142844" y="571480"/>
          <a:ext cx="8858312" cy="4942840"/>
        </p:xfrm>
        <a:graphic>
          <a:graphicData uri="http://schemas.openxmlformats.org/drawingml/2006/table">
            <a:tbl>
              <a:tblPr firstRow="1" bandRow="1">
                <a:tableStyleId>{D113A9D2-9D6B-4929-AA2D-F23B5EE8CBE7}</a:tableStyleId>
              </a:tblPr>
              <a:tblGrid>
                <a:gridCol w="4429156"/>
                <a:gridCol w="4429156"/>
              </a:tblGrid>
              <a:tr h="370840">
                <a:tc>
                  <a:txBody>
                    <a:bodyPr/>
                    <a:lstStyle/>
                    <a:p>
                      <a:pPr algn="ctr"/>
                      <a:r>
                        <a:rPr lang="ru-RU" dirty="0" smtClean="0">
                          <a:solidFill>
                            <a:schemeClr val="tx1"/>
                          </a:solidFill>
                        </a:rPr>
                        <a:t>Мальчики</a:t>
                      </a:r>
                      <a:endParaRPr lang="ru-RU" dirty="0">
                        <a:solidFill>
                          <a:schemeClr val="tx1"/>
                        </a:solidFill>
                      </a:endParaRPr>
                    </a:p>
                  </a:txBody>
                  <a:tcPr/>
                </a:tc>
                <a:tc>
                  <a:txBody>
                    <a:bodyPr/>
                    <a:lstStyle/>
                    <a:p>
                      <a:pPr algn="ctr"/>
                      <a:r>
                        <a:rPr lang="ru-RU" dirty="0" smtClean="0">
                          <a:solidFill>
                            <a:schemeClr val="tx1"/>
                          </a:solidFill>
                        </a:rPr>
                        <a:t>Девочки</a:t>
                      </a:r>
                      <a:endParaRPr lang="ru-RU" dirty="0">
                        <a:solidFill>
                          <a:schemeClr val="tx1"/>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solidFill>
                            <a:schemeClr val="tx1"/>
                          </a:solidFill>
                        </a:rPr>
                        <a:t>1. Хорошо обучается в пространстве: лучший вариант  для</a:t>
                      </a:r>
                      <a:r>
                        <a:rPr lang="ru-RU" baseline="0" dirty="0" smtClean="0">
                          <a:solidFill>
                            <a:schemeClr val="tx1"/>
                          </a:solidFill>
                        </a:rPr>
                        <a:t> занятий – свежий воздух (лужайка, игровые площадки и другие естественные места). Это помогает не только стимулировать мозг, но и справляться с особенностями поведения. </a:t>
                      </a:r>
                      <a:r>
                        <a:rPr lang="ru-RU" dirty="0" smtClean="0">
                          <a:solidFill>
                            <a:schemeClr val="tx1"/>
                          </a:solidFill>
                        </a:rPr>
                        <a:t>Лучше обучаются в движении. Любимые уроки – физкультура и труд.</a:t>
                      </a:r>
                    </a:p>
                    <a:p>
                      <a:endParaRPr lang="ru-RU" dirty="0">
                        <a:solidFill>
                          <a:schemeClr val="tx1"/>
                        </a:solidFill>
                      </a:endParaRPr>
                    </a:p>
                  </a:txBody>
                  <a:tcPr/>
                </a:tc>
                <a:tc>
                  <a:txBody>
                    <a:bodyPr/>
                    <a:lstStyle/>
                    <a:p>
                      <a:r>
                        <a:rPr lang="ru-RU" dirty="0" smtClean="0">
                          <a:solidFill>
                            <a:schemeClr val="tx1"/>
                          </a:solidFill>
                        </a:rPr>
                        <a:t>Могут заниматься в небольшом пространстве.</a:t>
                      </a:r>
                      <a:r>
                        <a:rPr lang="ru-RU" baseline="0" dirty="0" smtClean="0">
                          <a:solidFill>
                            <a:schemeClr val="tx1"/>
                          </a:solidFill>
                        </a:rPr>
                        <a:t> В процессе обучения им не нужно много двигаться.</a:t>
                      </a:r>
                      <a:endParaRPr lang="ru-RU" dirty="0">
                        <a:solidFill>
                          <a:schemeClr val="tx1"/>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solidFill>
                            <a:schemeClr val="tx1"/>
                          </a:solidFill>
                        </a:rPr>
                        <a:t>Сидя за партой, используют</a:t>
                      </a:r>
                      <a:r>
                        <a:rPr lang="ru-RU" baseline="0" dirty="0" smtClean="0">
                          <a:solidFill>
                            <a:schemeClr val="tx1"/>
                          </a:solidFill>
                        </a:rPr>
                        <a:t> пространство не только свое, но и соседа по парте (особенно в детском возрасте); предпочитают в одиночку исследовать пространственное взаимодействие вещей в окружающем мире.</a:t>
                      </a:r>
                      <a:endParaRPr lang="ru-RU" dirty="0" smtClean="0">
                        <a:solidFill>
                          <a:schemeClr val="tx1"/>
                        </a:solidFill>
                      </a:endParaRPr>
                    </a:p>
                    <a:p>
                      <a:endParaRPr lang="ru-RU" dirty="0">
                        <a:solidFill>
                          <a:schemeClr val="tx1"/>
                        </a:solidFill>
                      </a:endParaRPr>
                    </a:p>
                  </a:txBody>
                  <a:tcPr/>
                </a:tc>
                <a:tc>
                  <a:txBody>
                    <a:bodyPr/>
                    <a:lstStyle/>
                    <a:p>
                      <a:r>
                        <a:rPr lang="ru-RU" dirty="0" smtClean="0">
                          <a:solidFill>
                            <a:schemeClr val="tx1"/>
                          </a:solidFill>
                        </a:rPr>
                        <a:t>Расстановка парт в классе в три ряда и друг за другом</a:t>
                      </a:r>
                      <a:r>
                        <a:rPr lang="ru-RU" baseline="0" dirty="0" smtClean="0">
                          <a:solidFill>
                            <a:schemeClr val="tx1"/>
                          </a:solidFill>
                        </a:rPr>
                        <a:t> – это самые благоприятные условия для их обучения. Любят смотреть в глаза учителю, ища у него одобрения. Преподаватели при подаче материала по глазам девочек пытаются определить: усвоен материал или нет.</a:t>
                      </a:r>
                      <a:endParaRPr lang="ru-RU" dirty="0">
                        <a:solidFill>
                          <a:schemeClr val="tx1"/>
                        </a:solidFill>
                      </a:endParaRPr>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66FFCC"/>
        </a:solidFill>
        <a:effectLst/>
      </p:bgPr>
    </p:bg>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nvGraphicFramePr>
        <p:xfrm>
          <a:off x="285720" y="785794"/>
          <a:ext cx="8501121" cy="5500726"/>
        </p:xfrm>
        <a:graphic>
          <a:graphicData uri="http://schemas.openxmlformats.org/drawingml/2006/table">
            <a:tbl>
              <a:tblPr>
                <a:tableStyleId>{D113A9D2-9D6B-4929-AA2D-F23B5EE8CBE7}</a:tableStyleId>
              </a:tblPr>
              <a:tblGrid>
                <a:gridCol w="4250116"/>
                <a:gridCol w="4251005"/>
              </a:tblGrid>
              <a:tr h="500065">
                <a:tc>
                  <a:txBody>
                    <a:bodyPr/>
                    <a:lstStyle/>
                    <a:p>
                      <a:pPr>
                        <a:spcAft>
                          <a:spcPts val="0"/>
                        </a:spcAft>
                      </a:pPr>
                      <a:r>
                        <a:rPr lang="ru-RU" sz="1800" b="1" dirty="0">
                          <a:solidFill>
                            <a:schemeClr val="tx1"/>
                          </a:solidFill>
                        </a:rPr>
                        <a:t>Способы мотивации мальчиков</a:t>
                      </a:r>
                      <a:endParaRPr lang="ru-RU" sz="1800" b="1" dirty="0">
                        <a:solidFill>
                          <a:schemeClr val="tx1"/>
                        </a:solidFill>
                        <a:latin typeface="Calibri"/>
                        <a:ea typeface="Calibri"/>
                        <a:cs typeface="Times New Roman"/>
                      </a:endParaRPr>
                    </a:p>
                  </a:txBody>
                  <a:tcPr marL="68580" marR="68580" marT="0" marB="0"/>
                </a:tc>
                <a:tc>
                  <a:txBody>
                    <a:bodyPr/>
                    <a:lstStyle/>
                    <a:p>
                      <a:pPr>
                        <a:spcAft>
                          <a:spcPts val="0"/>
                        </a:spcAft>
                      </a:pPr>
                      <a:r>
                        <a:rPr lang="ru-RU" sz="1800" b="1" dirty="0">
                          <a:solidFill>
                            <a:schemeClr val="tx1"/>
                          </a:solidFill>
                        </a:rPr>
                        <a:t>Способы мотивации девочек</a:t>
                      </a:r>
                      <a:endParaRPr lang="ru-RU" sz="1800" b="1" dirty="0">
                        <a:solidFill>
                          <a:schemeClr val="tx1"/>
                        </a:solidFill>
                        <a:latin typeface="Calibri"/>
                        <a:ea typeface="Calibri"/>
                        <a:cs typeface="Times New Roman"/>
                      </a:endParaRPr>
                    </a:p>
                  </a:txBody>
                  <a:tcPr marL="68580" marR="68580" marT="0" marB="0"/>
                </a:tc>
              </a:tr>
              <a:tr h="5000661">
                <a:tc>
                  <a:txBody>
                    <a:bodyPr/>
                    <a:lstStyle/>
                    <a:p>
                      <a:pPr>
                        <a:spcAft>
                          <a:spcPts val="0"/>
                        </a:spcAft>
                      </a:pPr>
                      <a:r>
                        <a:rPr lang="ru-RU" sz="1800" b="1" dirty="0">
                          <a:solidFill>
                            <a:schemeClr val="tx1"/>
                          </a:solidFill>
                        </a:rPr>
                        <a:t>Часто подбадривание помогает поверить в себя (желание стать образцом для подражания)</a:t>
                      </a:r>
                    </a:p>
                    <a:p>
                      <a:pPr>
                        <a:spcAft>
                          <a:spcPts val="0"/>
                        </a:spcAft>
                      </a:pPr>
                      <a:r>
                        <a:rPr lang="ru-RU" sz="1800" b="1" dirty="0">
                          <a:solidFill>
                            <a:schemeClr val="tx1"/>
                          </a:solidFill>
                        </a:rPr>
                        <a:t>Веселые сюрпризы</a:t>
                      </a:r>
                    </a:p>
                    <a:p>
                      <a:pPr>
                        <a:spcAft>
                          <a:spcPts val="0"/>
                        </a:spcAft>
                      </a:pPr>
                      <a:r>
                        <a:rPr lang="ru-RU" sz="1800" b="1" dirty="0">
                          <a:solidFill>
                            <a:schemeClr val="tx1"/>
                          </a:solidFill>
                        </a:rPr>
                        <a:t>Неожиданные путешествия в иные миры</a:t>
                      </a:r>
                    </a:p>
                    <a:p>
                      <a:pPr>
                        <a:spcAft>
                          <a:spcPts val="0"/>
                        </a:spcAft>
                      </a:pPr>
                      <a:r>
                        <a:rPr lang="ru-RU" sz="1800" b="1" dirty="0">
                          <a:solidFill>
                            <a:schemeClr val="tx1"/>
                          </a:solidFill>
                        </a:rPr>
                        <a:t>Волшебные письма от героев сказок</a:t>
                      </a:r>
                    </a:p>
                    <a:p>
                      <a:pPr>
                        <a:spcAft>
                          <a:spcPts val="0"/>
                        </a:spcAft>
                      </a:pPr>
                      <a:r>
                        <a:rPr lang="ru-RU" sz="1800" b="1" dirty="0">
                          <a:solidFill>
                            <a:schemeClr val="tx1"/>
                          </a:solidFill>
                        </a:rPr>
                        <a:t>Главное, приемы должны интриговать ребенка и возбуждать его фантазию</a:t>
                      </a:r>
                      <a:endParaRPr lang="ru-RU" sz="1800" b="1" dirty="0">
                        <a:solidFill>
                          <a:schemeClr val="tx1"/>
                        </a:solidFill>
                        <a:latin typeface="Calibri"/>
                        <a:ea typeface="Calibri"/>
                        <a:cs typeface="Times New Roman"/>
                      </a:endParaRPr>
                    </a:p>
                  </a:txBody>
                  <a:tcPr marL="68580" marR="68580" marT="0" marB="0"/>
                </a:tc>
                <a:tc>
                  <a:txBody>
                    <a:bodyPr/>
                    <a:lstStyle/>
                    <a:p>
                      <a:pPr>
                        <a:spcAft>
                          <a:spcPts val="0"/>
                        </a:spcAft>
                      </a:pPr>
                      <a:r>
                        <a:rPr lang="ru-RU" sz="1800" b="1" dirty="0">
                          <a:solidFill>
                            <a:schemeClr val="tx1"/>
                          </a:solidFill>
                        </a:rPr>
                        <a:t>Чаще всего словом</a:t>
                      </a:r>
                    </a:p>
                    <a:p>
                      <a:pPr>
                        <a:spcAft>
                          <a:spcPts val="0"/>
                        </a:spcAft>
                      </a:pPr>
                      <a:r>
                        <a:rPr lang="ru-RU" sz="1800" b="1" dirty="0">
                          <a:solidFill>
                            <a:schemeClr val="tx1"/>
                          </a:solidFill>
                        </a:rPr>
                        <a:t>Наличие примера для подражания, использование литературы, которая не ориентирована на определенный пол, дает возможность девочкам видеть женщин в различных образах для подражания – путь воспитания чувства достоинства.</a:t>
                      </a:r>
                    </a:p>
                    <a:p>
                      <a:pPr>
                        <a:spcAft>
                          <a:spcPts val="0"/>
                        </a:spcAft>
                      </a:pPr>
                      <a:r>
                        <a:rPr lang="ru-RU" sz="1800" b="1" dirty="0">
                          <a:solidFill>
                            <a:schemeClr val="tx1"/>
                          </a:solidFill>
                        </a:rPr>
                        <a:t>Маленькие подарки</a:t>
                      </a:r>
                    </a:p>
                    <a:p>
                      <a:pPr>
                        <a:spcAft>
                          <a:spcPts val="0"/>
                        </a:spcAft>
                      </a:pPr>
                      <a:r>
                        <a:rPr lang="ru-RU" sz="1800" b="1" dirty="0">
                          <a:solidFill>
                            <a:schemeClr val="tx1"/>
                          </a:solidFill>
                        </a:rPr>
                        <a:t>Неожиданные праздники</a:t>
                      </a:r>
                    </a:p>
                    <a:p>
                      <a:pPr>
                        <a:spcAft>
                          <a:spcPts val="0"/>
                        </a:spcAft>
                      </a:pPr>
                      <a:r>
                        <a:rPr lang="ru-RU" sz="1800" b="1" dirty="0" err="1">
                          <a:solidFill>
                            <a:schemeClr val="tx1"/>
                          </a:solidFill>
                        </a:rPr>
                        <a:t>Обьятия</a:t>
                      </a:r>
                      <a:r>
                        <a:rPr lang="ru-RU" sz="1800" b="1" dirty="0">
                          <a:solidFill>
                            <a:schemeClr val="tx1"/>
                          </a:solidFill>
                        </a:rPr>
                        <a:t>, поглаживание по голове</a:t>
                      </a:r>
                      <a:endParaRPr lang="ru-RU" sz="1800" b="1" dirty="0">
                        <a:solidFill>
                          <a:schemeClr val="tx1"/>
                        </a:solidFill>
                        <a:latin typeface="Calibri"/>
                        <a:ea typeface="Calibri"/>
                        <a:cs typeface="Times New Roman"/>
                      </a:endParaRPr>
                    </a:p>
                  </a:txBody>
                  <a:tcPr marL="68580" marR="68580" marT="0" marB="0"/>
                </a:tc>
              </a:tr>
            </a:tbl>
          </a:graphicData>
        </a:graphic>
      </p:graphicFrame>
      <p:sp>
        <p:nvSpPr>
          <p:cNvPr id="1025" name="Rectangle 1"/>
          <p:cNvSpPr>
            <a:spLocks noChangeArrowheads="1"/>
          </p:cNvSpPr>
          <p:nvPr/>
        </p:nvSpPr>
        <p:spPr bwMode="auto">
          <a:xfrm>
            <a:off x="285720" y="214290"/>
            <a:ext cx="821537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3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Способы мотивации</a:t>
            </a:r>
            <a:endParaRPr kumimoji="0" lang="ru-RU" sz="3200" b="1" i="0" u="none" strike="noStrike" cap="none" normalizeH="0" baseline="0" dirty="0" smtClean="0">
              <a:ln>
                <a:noFill/>
              </a:ln>
              <a:solidFill>
                <a:schemeClr val="tx1"/>
              </a:solidFill>
              <a:effectLst/>
              <a:latin typeface="Calibri"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66FFCC"/>
        </a:solidFill>
        <a:effectLst/>
      </p:bgPr>
    </p:bg>
    <p:spTree>
      <p:nvGrpSpPr>
        <p:cNvPr id="1" name=""/>
        <p:cNvGrpSpPr/>
        <p:nvPr/>
      </p:nvGrpSpPr>
      <p:grpSpPr>
        <a:xfrm>
          <a:off x="0" y="0"/>
          <a:ext cx="0" cy="0"/>
          <a:chOff x="0" y="0"/>
          <a:chExt cx="0" cy="0"/>
        </a:xfrm>
      </p:grpSpPr>
      <p:sp>
        <p:nvSpPr>
          <p:cNvPr id="2" name="TextBox 1"/>
          <p:cNvSpPr txBox="1"/>
          <p:nvPr/>
        </p:nvSpPr>
        <p:spPr>
          <a:xfrm>
            <a:off x="571472" y="500042"/>
            <a:ext cx="8286808" cy="369332"/>
          </a:xfrm>
          <a:prstGeom prst="rect">
            <a:avLst/>
          </a:prstGeom>
          <a:noFill/>
        </p:spPr>
        <p:txBody>
          <a:bodyPr wrap="square" rtlCol="0">
            <a:spAutoFit/>
          </a:bodyPr>
          <a:lstStyle/>
          <a:p>
            <a:pPr algn="ctr"/>
            <a:r>
              <a:rPr lang="ru-RU" b="1" dirty="0" smtClean="0"/>
              <a:t>При организации проектной работы необходимо учитывать, что</a:t>
            </a:r>
            <a:endParaRPr lang="ru-RU" b="1" dirty="0"/>
          </a:p>
        </p:txBody>
      </p:sp>
      <p:graphicFrame>
        <p:nvGraphicFramePr>
          <p:cNvPr id="3" name="Таблица 2"/>
          <p:cNvGraphicFramePr>
            <a:graphicFrameLocks noGrp="1"/>
          </p:cNvGraphicFramePr>
          <p:nvPr/>
        </p:nvGraphicFramePr>
        <p:xfrm>
          <a:off x="285720" y="1000108"/>
          <a:ext cx="8572560" cy="5491480"/>
        </p:xfrm>
        <a:graphic>
          <a:graphicData uri="http://schemas.openxmlformats.org/drawingml/2006/table">
            <a:tbl>
              <a:tblPr firstRow="1" bandRow="1">
                <a:tableStyleId>{3C2FFA5D-87B4-456A-9821-1D502468CF0F}</a:tableStyleId>
              </a:tblPr>
              <a:tblGrid>
                <a:gridCol w="4286280"/>
                <a:gridCol w="4286280"/>
              </a:tblGrid>
              <a:tr h="370840">
                <a:tc>
                  <a:txBody>
                    <a:bodyPr/>
                    <a:lstStyle/>
                    <a:p>
                      <a:r>
                        <a:rPr lang="ru-RU" dirty="0" smtClean="0"/>
                        <a:t>У мальчиков</a:t>
                      </a:r>
                      <a:endParaRPr lang="ru-RU" b="1" dirty="0"/>
                    </a:p>
                  </a:txBody>
                  <a:tcPr/>
                </a:tc>
                <a:tc>
                  <a:txBody>
                    <a:bodyPr/>
                    <a:lstStyle/>
                    <a:p>
                      <a:r>
                        <a:rPr lang="ru-RU" dirty="0" smtClean="0"/>
                        <a:t>У девочек</a:t>
                      </a:r>
                      <a:endParaRPr lang="ru-RU" b="1" dirty="0"/>
                    </a:p>
                  </a:txBody>
                  <a:tcPr/>
                </a:tc>
              </a:tr>
              <a:tr h="370840">
                <a:tc>
                  <a:txBody>
                    <a:bodyPr/>
                    <a:lstStyle/>
                    <a:p>
                      <a:r>
                        <a:rPr lang="ru-RU" dirty="0" smtClean="0"/>
                        <a:t>- При прогнозировании</a:t>
                      </a:r>
                      <a:r>
                        <a:rPr lang="ru-RU" baseline="0" dirty="0" smtClean="0"/>
                        <a:t> результата большую роль играет левое полушарие (логика, последовательность);</a:t>
                      </a:r>
                      <a:endParaRPr lang="ru-RU" b="1" dirty="0"/>
                    </a:p>
                  </a:txBody>
                  <a:tcPr/>
                </a:tc>
                <a:tc>
                  <a:txBody>
                    <a:bodyPr/>
                    <a:lstStyle/>
                    <a:p>
                      <a:r>
                        <a:rPr lang="ru-RU" dirty="0" smtClean="0"/>
                        <a:t>- При прогнозировании результата  большую роль играет правое полушарие (эмоции, ассоциации, фантазии, абстракция);</a:t>
                      </a:r>
                      <a:endParaRPr lang="ru-RU" b="1" dirty="0"/>
                    </a:p>
                  </a:txBody>
                  <a:tcPr/>
                </a:tc>
              </a:tr>
              <a:tr h="370840">
                <a:tc>
                  <a:txBody>
                    <a:bodyPr/>
                    <a:lstStyle/>
                    <a:p>
                      <a:r>
                        <a:rPr lang="ru-RU" dirty="0" smtClean="0"/>
                        <a:t>- Эмоциональное отношение только к «прошлому», то что уже произошло;</a:t>
                      </a:r>
                      <a:endParaRPr lang="ru-RU" b="1" dirty="0"/>
                    </a:p>
                  </a:txBody>
                  <a:tcPr/>
                </a:tc>
                <a:tc>
                  <a:txBody>
                    <a:bodyPr/>
                    <a:lstStyle/>
                    <a:p>
                      <a:r>
                        <a:rPr lang="ru-RU" dirty="0" smtClean="0"/>
                        <a:t>-эмоциональное отношение</a:t>
                      </a:r>
                      <a:r>
                        <a:rPr lang="ru-RU" baseline="0" dirty="0" smtClean="0"/>
                        <a:t> к будущему, характерно переживание событий, которых еще нет;</a:t>
                      </a:r>
                      <a:endParaRPr lang="ru-RU" b="1" dirty="0"/>
                    </a:p>
                  </a:txBody>
                  <a:tcPr/>
                </a:tc>
              </a:tr>
              <a:tr h="370840">
                <a:tc>
                  <a:txBody>
                    <a:bodyPr/>
                    <a:lstStyle/>
                    <a:p>
                      <a:r>
                        <a:rPr lang="ru-RU" dirty="0" smtClean="0"/>
                        <a:t>-переоценка временных интервалов</a:t>
                      </a:r>
                      <a:endParaRPr lang="ru-RU" b="1" dirty="0"/>
                    </a:p>
                  </a:txBody>
                  <a:tcPr/>
                </a:tc>
                <a:tc>
                  <a:txBody>
                    <a:bodyPr/>
                    <a:lstStyle/>
                    <a:p>
                      <a:r>
                        <a:rPr lang="ru-RU" dirty="0" smtClean="0"/>
                        <a:t>-недооценивают временные интервалы из-за более выраженной эмоциональности</a:t>
                      </a:r>
                      <a:endParaRPr lang="ru-RU" b="1" dirty="0"/>
                    </a:p>
                  </a:txBody>
                  <a:tcPr/>
                </a:tc>
              </a:tr>
              <a:tr h="370840">
                <a:tc>
                  <a:txBody>
                    <a:bodyPr/>
                    <a:lstStyle/>
                    <a:p>
                      <a:r>
                        <a:rPr lang="ru-RU" dirty="0" smtClean="0"/>
                        <a:t>-воспринимают информацию и отражают ее (в рисунке,</a:t>
                      </a:r>
                      <a:r>
                        <a:rPr lang="ru-RU" baseline="0" dirty="0" smtClean="0"/>
                        <a:t> конспекте) более глобально, уделяя меньше внимания незначительным признакам предмета;</a:t>
                      </a:r>
                      <a:endParaRPr lang="ru-RU" b="1" dirty="0"/>
                    </a:p>
                  </a:txBody>
                  <a:tcPr/>
                </a:tc>
                <a:tc>
                  <a:txBody>
                    <a:bodyPr/>
                    <a:lstStyle/>
                    <a:p>
                      <a:r>
                        <a:rPr lang="ru-RU" dirty="0" smtClean="0"/>
                        <a:t>-воспринимают информацию и отражают</a:t>
                      </a:r>
                      <a:r>
                        <a:rPr lang="ru-RU" baseline="0" dirty="0" smtClean="0"/>
                        <a:t> ее (в рисунке, конспекте) в деталях, уделяя больше внимания мелочам;</a:t>
                      </a:r>
                      <a:endParaRPr lang="ru-RU" b="1" dirty="0"/>
                    </a:p>
                  </a:txBody>
                  <a:tcPr/>
                </a:tc>
              </a:tr>
              <a:tr h="370840">
                <a:tc>
                  <a:txBody>
                    <a:bodyPr/>
                    <a:lstStyle/>
                    <a:p>
                      <a:r>
                        <a:rPr lang="ru-RU" dirty="0" smtClean="0"/>
                        <a:t>-если предполагается</a:t>
                      </a:r>
                      <a:r>
                        <a:rPr lang="ru-RU" baseline="0" dirty="0" smtClean="0"/>
                        <a:t> оценивание работы другого ученика, то оценку занижают</a:t>
                      </a:r>
                      <a:endParaRPr lang="ru-RU" b="1" dirty="0"/>
                    </a:p>
                  </a:txBody>
                  <a:tcPr/>
                </a:tc>
                <a:tc>
                  <a:txBody>
                    <a:bodyPr/>
                    <a:lstStyle/>
                    <a:p>
                      <a:r>
                        <a:rPr lang="ru-RU" dirty="0" smtClean="0"/>
                        <a:t>-если предполагается</a:t>
                      </a:r>
                      <a:r>
                        <a:rPr lang="ru-RU" baseline="0" dirty="0" smtClean="0"/>
                        <a:t> оценивание работы другого ученика, то оценку завышают.</a:t>
                      </a:r>
                      <a:endParaRPr lang="ru-RU" b="1" dirty="0"/>
                    </a:p>
                  </a:txBody>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66FFCC"/>
        </a:solidFill>
        <a:effectLst/>
      </p:bgPr>
    </p:bg>
    <p:spTree>
      <p:nvGrpSpPr>
        <p:cNvPr id="1" name=""/>
        <p:cNvGrpSpPr/>
        <p:nvPr/>
      </p:nvGrpSpPr>
      <p:grpSpPr>
        <a:xfrm>
          <a:off x="0" y="0"/>
          <a:ext cx="0" cy="0"/>
          <a:chOff x="0" y="0"/>
          <a:chExt cx="0" cy="0"/>
        </a:xfrm>
      </p:grpSpPr>
      <p:sp>
        <p:nvSpPr>
          <p:cNvPr id="2" name="TextBox 1"/>
          <p:cNvSpPr txBox="1"/>
          <p:nvPr/>
        </p:nvSpPr>
        <p:spPr>
          <a:xfrm>
            <a:off x="428596" y="428604"/>
            <a:ext cx="8429684" cy="369332"/>
          </a:xfrm>
          <a:prstGeom prst="rect">
            <a:avLst/>
          </a:prstGeom>
          <a:noFill/>
        </p:spPr>
        <p:txBody>
          <a:bodyPr wrap="square" rtlCol="0">
            <a:spAutoFit/>
          </a:bodyPr>
          <a:lstStyle/>
          <a:p>
            <a:pPr algn="ctr"/>
            <a:r>
              <a:rPr lang="ru-RU" b="1" dirty="0" smtClean="0"/>
              <a:t>При оценке деятельности учащихся на уроке важно учитывать, что лучше</a:t>
            </a:r>
            <a:endParaRPr lang="ru-RU" b="1" dirty="0"/>
          </a:p>
        </p:txBody>
      </p:sp>
      <p:graphicFrame>
        <p:nvGraphicFramePr>
          <p:cNvPr id="3" name="Таблица 2"/>
          <p:cNvGraphicFramePr>
            <a:graphicFrameLocks noGrp="1"/>
          </p:cNvGraphicFramePr>
          <p:nvPr/>
        </p:nvGraphicFramePr>
        <p:xfrm>
          <a:off x="142844" y="857232"/>
          <a:ext cx="8786874" cy="5953760"/>
        </p:xfrm>
        <a:graphic>
          <a:graphicData uri="http://schemas.openxmlformats.org/drawingml/2006/table">
            <a:tbl>
              <a:tblPr firstRow="1" bandRow="1">
                <a:tableStyleId>{3C2FFA5D-87B4-456A-9821-1D502468CF0F}</a:tableStyleId>
              </a:tblPr>
              <a:tblGrid>
                <a:gridCol w="4393437"/>
                <a:gridCol w="4393437"/>
              </a:tblGrid>
              <a:tr h="370840">
                <a:tc>
                  <a:txBody>
                    <a:bodyPr/>
                    <a:lstStyle/>
                    <a:p>
                      <a:r>
                        <a:rPr lang="ru-RU" b="1" dirty="0" smtClean="0">
                          <a:solidFill>
                            <a:schemeClr val="tx1"/>
                          </a:solidFill>
                        </a:rPr>
                        <a:t>У девочек</a:t>
                      </a:r>
                      <a:endParaRPr lang="ru-RU" b="1" dirty="0">
                        <a:solidFill>
                          <a:schemeClr val="tx1"/>
                        </a:solidFill>
                      </a:endParaRPr>
                    </a:p>
                  </a:txBody>
                  <a:tcPr/>
                </a:tc>
                <a:tc>
                  <a:txBody>
                    <a:bodyPr/>
                    <a:lstStyle/>
                    <a:p>
                      <a:r>
                        <a:rPr lang="ru-RU" b="1" dirty="0" smtClean="0">
                          <a:solidFill>
                            <a:schemeClr val="tx1"/>
                          </a:solidFill>
                        </a:rPr>
                        <a:t>У мальчиков</a:t>
                      </a:r>
                      <a:endParaRPr lang="ru-RU" b="1" dirty="0">
                        <a:solidFill>
                          <a:schemeClr val="tx1"/>
                        </a:solidFill>
                      </a:endParaRPr>
                    </a:p>
                  </a:txBody>
                  <a:tcPr/>
                </a:tc>
              </a:tr>
              <a:tr h="370840">
                <a:tc>
                  <a:txBody>
                    <a:bodyPr/>
                    <a:lstStyle/>
                    <a:p>
                      <a:r>
                        <a:rPr lang="ru-RU" dirty="0" smtClean="0"/>
                        <a:t>-скорость восприятия и частота переключения;</a:t>
                      </a:r>
                      <a:endParaRPr lang="ru-RU" dirty="0"/>
                    </a:p>
                  </a:txBody>
                  <a:tcPr/>
                </a:tc>
                <a:tc>
                  <a:txBody>
                    <a:bodyPr/>
                    <a:lstStyle/>
                    <a:p>
                      <a:r>
                        <a:rPr lang="ru-RU" dirty="0" smtClean="0"/>
                        <a:t>-выполнение тестов, заданий, требующих пространственного представления и мысленного вращения предметов;</a:t>
                      </a:r>
                      <a:endParaRPr lang="ru-RU" dirty="0"/>
                    </a:p>
                  </a:txBody>
                  <a:tcPr/>
                </a:tc>
              </a:tr>
              <a:tr h="370840">
                <a:tc>
                  <a:txBody>
                    <a:bodyPr/>
                    <a:lstStyle/>
                    <a:p>
                      <a:r>
                        <a:rPr lang="ru-RU" dirty="0" smtClean="0"/>
                        <a:t>-выполнение тестов</a:t>
                      </a:r>
                      <a:r>
                        <a:rPr lang="ru-RU" baseline="0" dirty="0" smtClean="0"/>
                        <a:t> на быстроту восприятия знаковой информации и изображений;</a:t>
                      </a:r>
                      <a:endParaRPr lang="ru-RU" dirty="0"/>
                    </a:p>
                  </a:txBody>
                  <a:tcPr/>
                </a:tc>
                <a:tc>
                  <a:txBody>
                    <a:bodyPr/>
                    <a:lstStyle/>
                    <a:p>
                      <a:r>
                        <a:rPr lang="ru-RU" dirty="0" smtClean="0"/>
                        <a:t>-выполнение</a:t>
                      </a:r>
                      <a:r>
                        <a:rPr lang="ru-RU" baseline="0" dirty="0" smtClean="0"/>
                        <a:t> заданий на различение, поиск простых фигур, «спрятанных» в сложные</a:t>
                      </a:r>
                      <a:endParaRPr lang="ru-RU" dirty="0"/>
                    </a:p>
                  </a:txBody>
                  <a:tcPr/>
                </a:tc>
              </a:tr>
              <a:tr h="370840">
                <a:tc>
                  <a:txBody>
                    <a:bodyPr/>
                    <a:lstStyle/>
                    <a:p>
                      <a:r>
                        <a:rPr lang="ru-RU" dirty="0" smtClean="0"/>
                        <a:t>-запоминание расположения предметов в пространстве</a:t>
                      </a:r>
                      <a:r>
                        <a:rPr lang="ru-RU" baseline="0" dirty="0" smtClean="0"/>
                        <a:t> (например, дорожные ориентиры)</a:t>
                      </a:r>
                      <a:endParaRPr lang="ru-RU" dirty="0"/>
                    </a:p>
                  </a:txBody>
                  <a:tcPr/>
                </a:tc>
                <a:tc>
                  <a:txBody>
                    <a:bodyPr/>
                    <a:lstStyle/>
                    <a:p>
                      <a:r>
                        <a:rPr lang="ru-RU" dirty="0" smtClean="0"/>
                        <a:t>-оперирование</a:t>
                      </a:r>
                      <a:r>
                        <a:rPr lang="ru-RU" baseline="0" dirty="0" smtClean="0"/>
                        <a:t> пространственными образами;</a:t>
                      </a:r>
                      <a:endParaRPr lang="ru-RU" dirty="0"/>
                    </a:p>
                  </a:txBody>
                  <a:tcPr/>
                </a:tc>
              </a:tr>
              <a:tr h="370840">
                <a:tc>
                  <a:txBody>
                    <a:bodyPr/>
                    <a:lstStyle/>
                    <a:p>
                      <a:r>
                        <a:rPr lang="ru-RU" dirty="0" smtClean="0"/>
                        <a:t>-выполнение</a:t>
                      </a:r>
                      <a:r>
                        <a:rPr lang="ru-RU" baseline="0" dirty="0" smtClean="0"/>
                        <a:t> тестов на быстроту перечисления объектов одной категории (цвета, начинающиеся на одну букву и т.п.)</a:t>
                      </a:r>
                      <a:endParaRPr lang="ru-RU" dirty="0"/>
                    </a:p>
                  </a:txBody>
                  <a:tcPr/>
                </a:tc>
                <a:tc>
                  <a:txBody>
                    <a:bodyPr/>
                    <a:lstStyle/>
                    <a:p>
                      <a:r>
                        <a:rPr lang="ru-RU" dirty="0" smtClean="0"/>
                        <a:t>-запоминание маршрута в ориентировании в пространстве</a:t>
                      </a:r>
                      <a:endParaRPr lang="ru-RU" dirty="0"/>
                    </a:p>
                  </a:txBody>
                  <a:tcPr/>
                </a:tc>
              </a:tr>
              <a:tr h="370840">
                <a:tc>
                  <a:txBody>
                    <a:bodyPr/>
                    <a:lstStyle/>
                    <a:p>
                      <a:r>
                        <a:rPr lang="ru-RU" dirty="0" smtClean="0"/>
                        <a:t>-высокая</a:t>
                      </a:r>
                      <a:r>
                        <a:rPr lang="ru-RU" baseline="0" dirty="0" smtClean="0"/>
                        <a:t> чувствительность к слуховым стимулам (слова, музыка)</a:t>
                      </a:r>
                      <a:endParaRPr lang="ru-RU" dirty="0"/>
                    </a:p>
                  </a:txBody>
                  <a:tcPr/>
                </a:tc>
                <a:tc>
                  <a:txBody>
                    <a:bodyPr/>
                    <a:lstStyle/>
                    <a:p>
                      <a:endParaRPr lang="ru-RU" dirty="0"/>
                    </a:p>
                  </a:txBody>
                  <a:tcPr/>
                </a:tc>
              </a:tr>
              <a:tr h="370840">
                <a:tc>
                  <a:txBody>
                    <a:bodyPr/>
                    <a:lstStyle/>
                    <a:p>
                      <a:r>
                        <a:rPr lang="ru-RU" dirty="0" smtClean="0"/>
                        <a:t>-кратковременная память на слух и зрение</a:t>
                      </a:r>
                      <a:endParaRPr lang="ru-RU" dirty="0"/>
                    </a:p>
                  </a:txBody>
                  <a:tcPr/>
                </a:tc>
                <a:tc>
                  <a:txBody>
                    <a:bodyPr/>
                    <a:lstStyle/>
                    <a:p>
                      <a:endParaRPr lang="ru-RU" dirty="0"/>
                    </a:p>
                  </a:txBody>
                  <a:tcPr/>
                </a:tc>
              </a:tr>
              <a:tr h="370840">
                <a:tc>
                  <a:txBody>
                    <a:bodyPr/>
                    <a:lstStyle/>
                    <a:p>
                      <a:r>
                        <a:rPr lang="ru-RU" dirty="0" smtClean="0"/>
                        <a:t>-превосходство над мальчиками</a:t>
                      </a:r>
                      <a:r>
                        <a:rPr lang="ru-RU" baseline="0" dirty="0" smtClean="0"/>
                        <a:t> по объему и точности выполненной работы, по устойчивости внимания</a:t>
                      </a:r>
                      <a:endParaRPr lang="ru-RU" dirty="0"/>
                    </a:p>
                  </a:txBody>
                  <a:tcPr/>
                </a:tc>
                <a:tc>
                  <a:txBody>
                    <a:bodyPr/>
                    <a:lstStyle/>
                    <a:p>
                      <a:endParaRPr lang="ru-RU" dirty="0"/>
                    </a:p>
                  </a:txBody>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66FFCC"/>
        </a:solidFill>
        <a:effectLst/>
      </p:bgPr>
    </p:bg>
    <p:spTree>
      <p:nvGrpSpPr>
        <p:cNvPr id="1" name=""/>
        <p:cNvGrpSpPr/>
        <p:nvPr/>
      </p:nvGrpSpPr>
      <p:grpSpPr>
        <a:xfrm>
          <a:off x="0" y="0"/>
          <a:ext cx="0" cy="0"/>
          <a:chOff x="0" y="0"/>
          <a:chExt cx="0" cy="0"/>
        </a:xfrm>
      </p:grpSpPr>
      <p:sp>
        <p:nvSpPr>
          <p:cNvPr id="2" name="TextBox 1"/>
          <p:cNvSpPr txBox="1"/>
          <p:nvPr/>
        </p:nvSpPr>
        <p:spPr>
          <a:xfrm>
            <a:off x="571472" y="0"/>
            <a:ext cx="7858180" cy="369332"/>
          </a:xfrm>
          <a:prstGeom prst="rect">
            <a:avLst/>
          </a:prstGeom>
          <a:noFill/>
        </p:spPr>
        <p:txBody>
          <a:bodyPr wrap="square" rtlCol="0">
            <a:spAutoFit/>
          </a:bodyPr>
          <a:lstStyle/>
          <a:p>
            <a:pPr algn="ctr"/>
            <a:r>
              <a:rPr lang="ru-RU" b="1" dirty="0" smtClean="0"/>
              <a:t>Особенности возраста</a:t>
            </a:r>
            <a:endParaRPr lang="ru-RU" b="1" dirty="0"/>
          </a:p>
        </p:txBody>
      </p:sp>
      <p:graphicFrame>
        <p:nvGraphicFramePr>
          <p:cNvPr id="3" name="Таблица 2"/>
          <p:cNvGraphicFramePr>
            <a:graphicFrameLocks noGrp="1"/>
          </p:cNvGraphicFramePr>
          <p:nvPr/>
        </p:nvGraphicFramePr>
        <p:xfrm>
          <a:off x="142844" y="428604"/>
          <a:ext cx="8786874" cy="5770880"/>
        </p:xfrm>
        <a:graphic>
          <a:graphicData uri="http://schemas.openxmlformats.org/drawingml/2006/table">
            <a:tbl>
              <a:tblPr firstRow="1" bandRow="1">
                <a:tableStyleId>{D113A9D2-9D6B-4929-AA2D-F23B5EE8CBE7}</a:tableStyleId>
              </a:tblPr>
              <a:tblGrid>
                <a:gridCol w="4393437"/>
                <a:gridCol w="4393437"/>
              </a:tblGrid>
              <a:tr h="370840">
                <a:tc>
                  <a:txBody>
                    <a:bodyPr/>
                    <a:lstStyle/>
                    <a:p>
                      <a:pPr algn="ctr"/>
                      <a:r>
                        <a:rPr lang="ru-RU" dirty="0" smtClean="0">
                          <a:solidFill>
                            <a:schemeClr val="tx1"/>
                          </a:solidFill>
                        </a:rPr>
                        <a:t>Девочки</a:t>
                      </a:r>
                      <a:endParaRPr lang="ru-RU" dirty="0">
                        <a:solidFill>
                          <a:schemeClr val="tx1"/>
                        </a:solidFill>
                      </a:endParaRPr>
                    </a:p>
                  </a:txBody>
                  <a:tcPr/>
                </a:tc>
                <a:tc>
                  <a:txBody>
                    <a:bodyPr/>
                    <a:lstStyle/>
                    <a:p>
                      <a:pPr algn="ctr"/>
                      <a:r>
                        <a:rPr lang="ru-RU" dirty="0" smtClean="0">
                          <a:solidFill>
                            <a:schemeClr val="tx1"/>
                          </a:solidFill>
                        </a:rPr>
                        <a:t>Мальчики</a:t>
                      </a:r>
                      <a:endParaRPr lang="ru-RU" dirty="0">
                        <a:solidFill>
                          <a:schemeClr val="tx1"/>
                        </a:solidFill>
                      </a:endParaRPr>
                    </a:p>
                  </a:txBody>
                  <a:tcPr/>
                </a:tc>
              </a:tr>
              <a:tr h="370840">
                <a:tc gridSpan="2">
                  <a:txBody>
                    <a:bodyPr/>
                    <a:lstStyle/>
                    <a:p>
                      <a:pPr algn="ctr"/>
                      <a:r>
                        <a:rPr lang="ru-RU" dirty="0" smtClean="0"/>
                        <a:t>В дошкольном возрасте</a:t>
                      </a:r>
                      <a:endParaRPr lang="ru-RU" dirty="0"/>
                    </a:p>
                  </a:txBody>
                  <a:tcPr/>
                </a:tc>
                <a:tc hMerge="1">
                  <a:txBody>
                    <a:bodyPr/>
                    <a:lstStyle/>
                    <a:p>
                      <a:endParaRPr lang="ru-RU" dirty="0"/>
                    </a:p>
                  </a:txBody>
                  <a:tcPr/>
                </a:tc>
              </a:tr>
              <a:tr h="370840">
                <a:tc>
                  <a:txBody>
                    <a:bodyPr/>
                    <a:lstStyle/>
                    <a:p>
                      <a:r>
                        <a:rPr lang="ru-RU" dirty="0" smtClean="0"/>
                        <a:t>Правое и левое полушария</a:t>
                      </a:r>
                      <a:r>
                        <a:rPr lang="ru-RU" baseline="0" dirty="0" smtClean="0"/>
                        <a:t> развиваются достаточно синхронно. Развиты моторные навыки. Обладают вербальным преимуществом. Могут самостоятельно контролировать свои действия. Всегда готовы к сотрудничеству, не скрывают своих эмоций.</a:t>
                      </a:r>
                    </a:p>
                    <a:p>
                      <a:r>
                        <a:rPr lang="ru-RU" baseline="0" dirty="0" smtClean="0"/>
                        <a:t>Игры – способ усвоения стереотипов.</a:t>
                      </a:r>
                    </a:p>
                    <a:p>
                      <a:r>
                        <a:rPr lang="ru-RU" baseline="0" dirty="0" smtClean="0"/>
                        <a:t>Играют небольшими группами или парами на маленьком пространстве. Всегда готовы к сотрудничеству, не скрывают эмоций.</a:t>
                      </a:r>
                      <a:endParaRPr lang="ru-RU" dirty="0"/>
                    </a:p>
                  </a:txBody>
                  <a:tcPr/>
                </a:tc>
                <a:tc>
                  <a:txBody>
                    <a:bodyPr/>
                    <a:lstStyle/>
                    <a:p>
                      <a:r>
                        <a:rPr lang="ru-RU" dirty="0" smtClean="0"/>
                        <a:t>Имеют правополушарную специализацию. Возраст открытий, подражаний и повторения. Возраст возвратно-поступательного</a:t>
                      </a:r>
                      <a:r>
                        <a:rPr lang="ru-RU" baseline="0" dirty="0" smtClean="0"/>
                        <a:t> движения; развитие идет неравномерно.</a:t>
                      </a:r>
                    </a:p>
                    <a:p>
                      <a:r>
                        <a:rPr lang="ru-RU" baseline="0" dirty="0" smtClean="0"/>
                        <a:t>Игры – способ усвоения правил, создание иерархии, больше всего интересует состязательность. Ориентированы на освоение вертикального и широкого горизонтального пространства. Создатели новых программ на основе многочисленных экспериментов.</a:t>
                      </a:r>
                    </a:p>
                    <a:p>
                      <a:r>
                        <a:rPr lang="ru-RU" baseline="0" dirty="0" smtClean="0"/>
                        <a:t>В этот период закладывается эмоциональная основа. Но развитие проходит под культурным запретом – отрицания чувств. Нужно устанавливать границы поведения, которые должны соответствовать возрасту.</a:t>
                      </a:r>
                      <a:endParaRPr lang="ru-RU" dirty="0"/>
                    </a:p>
                  </a:txBody>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66FFCC"/>
        </a:solidFill>
        <a:effectLst/>
      </p:bgPr>
    </p:bg>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214282" y="214290"/>
          <a:ext cx="8786874" cy="6497320"/>
        </p:xfrm>
        <a:graphic>
          <a:graphicData uri="http://schemas.openxmlformats.org/drawingml/2006/table">
            <a:tbl>
              <a:tblPr firstRow="1" bandRow="1">
                <a:tableStyleId>{D113A9D2-9D6B-4929-AA2D-F23B5EE8CBE7}</a:tableStyleId>
              </a:tblPr>
              <a:tblGrid>
                <a:gridCol w="4393437"/>
                <a:gridCol w="4393437"/>
              </a:tblGrid>
              <a:tr h="370840">
                <a:tc gridSpan="2">
                  <a:txBody>
                    <a:bodyPr/>
                    <a:lstStyle/>
                    <a:p>
                      <a:pPr algn="ctr"/>
                      <a:r>
                        <a:rPr lang="ru-RU" dirty="0" smtClean="0"/>
                        <a:t>Возраст</a:t>
                      </a:r>
                      <a:r>
                        <a:rPr lang="ru-RU" baseline="0" dirty="0" smtClean="0"/>
                        <a:t> 7-14 лет</a:t>
                      </a:r>
                      <a:endParaRPr lang="ru-RU" dirty="0"/>
                    </a:p>
                  </a:txBody>
                  <a:tcPr/>
                </a:tc>
                <a:tc hMerge="1">
                  <a:txBody>
                    <a:bodyPr/>
                    <a:lstStyle/>
                    <a:p>
                      <a:endParaRPr lang="ru-RU" dirty="0"/>
                    </a:p>
                  </a:txBody>
                  <a:tcPr/>
                </a:tc>
              </a:tr>
              <a:tr h="370840">
                <a:tc>
                  <a:txBody>
                    <a:bodyPr/>
                    <a:lstStyle/>
                    <a:p>
                      <a:r>
                        <a:rPr lang="ru-RU" dirty="0" smtClean="0"/>
                        <a:t>Имеют</a:t>
                      </a:r>
                      <a:r>
                        <a:rPr lang="ru-RU" baseline="0" dirty="0" smtClean="0"/>
                        <a:t> функциональную симметрию мозга, т.е. правое и левое полушария развиваются достаточно синхронно.</a:t>
                      </a:r>
                    </a:p>
                    <a:p>
                      <a:r>
                        <a:rPr lang="ru-RU" baseline="0" dirty="0" smtClean="0"/>
                        <a:t>Самый эффективный способ развития  - работать с различными типами интеллекта. Способность мозга к параллельному действию позволяет девочке сразу говорить и слушать, выполнять несколько не связанных друг с другом задач.</a:t>
                      </a:r>
                    </a:p>
                    <a:p>
                      <a:r>
                        <a:rPr lang="ru-RU" baseline="0" dirty="0" smtClean="0"/>
                        <a:t>Игры ролевые. Учатся взаимодействовать, развивать и поддерживать отношения, приобретают умение вести себя «по обстоятельствам». Подстраиваясь под ситуацию и людей.</a:t>
                      </a:r>
                      <a:endParaRPr lang="ru-RU" dirty="0"/>
                    </a:p>
                  </a:txBody>
                  <a:tcPr/>
                </a:tc>
                <a:tc>
                  <a:txBody>
                    <a:bodyPr/>
                    <a:lstStyle/>
                    <a:p>
                      <a:r>
                        <a:rPr lang="ru-RU" dirty="0" smtClean="0"/>
                        <a:t>Период усвоения</a:t>
                      </a:r>
                      <a:r>
                        <a:rPr lang="ru-RU" baseline="0" dirty="0" smtClean="0"/>
                        <a:t>  определенных правил и норм. Ищут пример для подражания и лидерства.</a:t>
                      </a:r>
                    </a:p>
                    <a:p>
                      <a:r>
                        <a:rPr lang="ru-RU" baseline="0" dirty="0" smtClean="0"/>
                        <a:t>Необходима поддержка в раскрытии особых талантов, нужно предлагать как можно больше разной работы, игр, обязанностей, занятий и видов творчества.</a:t>
                      </a:r>
                    </a:p>
                    <a:p>
                      <a:r>
                        <a:rPr lang="ru-RU" baseline="0" dirty="0" smtClean="0"/>
                        <a:t>Мысли выражают односложными предложениями. Использование слов помогает наращивать нервные связи в частях мозга.</a:t>
                      </a:r>
                    </a:p>
                    <a:p>
                      <a:r>
                        <a:rPr lang="ru-RU" baseline="0" dirty="0" smtClean="0"/>
                        <a:t>Закладываются основы ответственности, но нужно давать четкие инструкции в определенных рамках. Запрограммированы на «действие»</a:t>
                      </a:r>
                    </a:p>
                    <a:p>
                      <a:r>
                        <a:rPr lang="ru-RU" baseline="0" dirty="0" smtClean="0"/>
                        <a:t>Характерна высокая </a:t>
                      </a:r>
                      <a:r>
                        <a:rPr lang="ru-RU" baseline="0" dirty="0" err="1" smtClean="0"/>
                        <a:t>обучаемость</a:t>
                      </a:r>
                      <a:r>
                        <a:rPr lang="ru-RU" baseline="0" dirty="0" smtClean="0"/>
                        <a:t>, способность хорошо запоминать все, что увидел и понял, наблюдательность и внимание.</a:t>
                      </a:r>
                    </a:p>
                    <a:p>
                      <a:r>
                        <a:rPr lang="ru-RU" baseline="0" dirty="0" smtClean="0"/>
                        <a:t>Не любят ошибаться. Глубоко задевает критика.</a:t>
                      </a:r>
                      <a:endParaRPr lang="ru-RU" dirty="0"/>
                    </a:p>
                  </a:txBody>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66FFCC"/>
        </a:solidFill>
        <a:effectLst/>
      </p:bgPr>
    </p:bg>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0" y="214290"/>
          <a:ext cx="9144000" cy="4851400"/>
        </p:xfrm>
        <a:graphic>
          <a:graphicData uri="http://schemas.openxmlformats.org/drawingml/2006/table">
            <a:tbl>
              <a:tblPr firstRow="1" bandRow="1">
                <a:tableStyleId>{D113A9D2-9D6B-4929-AA2D-F23B5EE8CBE7}</a:tableStyleId>
              </a:tblPr>
              <a:tblGrid>
                <a:gridCol w="4572000"/>
                <a:gridCol w="4572000"/>
              </a:tblGrid>
              <a:tr h="370840">
                <a:tc gridSpan="2">
                  <a:txBody>
                    <a:bodyPr/>
                    <a:lstStyle/>
                    <a:p>
                      <a:pPr algn="ctr"/>
                      <a:r>
                        <a:rPr lang="ru-RU" dirty="0" smtClean="0"/>
                        <a:t>Возраст с 14 до 18-21 года</a:t>
                      </a:r>
                      <a:endParaRPr lang="ru-RU" dirty="0"/>
                    </a:p>
                  </a:txBody>
                  <a:tcPr/>
                </a:tc>
                <a:tc hMerge="1">
                  <a:txBody>
                    <a:bodyPr/>
                    <a:lstStyle/>
                    <a:p>
                      <a:endParaRPr lang="ru-RU" dirty="0"/>
                    </a:p>
                  </a:txBody>
                  <a:tcPr/>
                </a:tc>
              </a:tr>
              <a:tr h="370840">
                <a:tc>
                  <a:txBody>
                    <a:bodyPr/>
                    <a:lstStyle/>
                    <a:p>
                      <a:r>
                        <a:rPr lang="ru-RU" dirty="0" smtClean="0"/>
                        <a:t>Особенно сильно проявляется влияние гормонов, которые не регулируются</a:t>
                      </a:r>
                      <a:r>
                        <a:rPr lang="ru-RU" baseline="0" dirty="0" smtClean="0"/>
                        <a:t> мозгом, как у мальчиков, а поступают волнами с 28-дневной цикличностью и могут вызвать ураган чувств из-за попеременного подъема и падения эмоций. Процесс поиска соответствия определенным стереотипам. Очень зависимы от родителей, от среды, от обстоятельств.</a:t>
                      </a:r>
                    </a:p>
                    <a:p>
                      <a:r>
                        <a:rPr lang="ru-RU" baseline="0" dirty="0" smtClean="0"/>
                        <a:t>Поглощены своими чувствами, считают, что их эмоции уникальны. Их представление об уникальности выражается личной легендой.</a:t>
                      </a:r>
                    </a:p>
                    <a:p>
                      <a:r>
                        <a:rPr lang="ru-RU" baseline="0" dirty="0" smtClean="0"/>
                        <a:t>Способны часами прокручивать в воображении сценарии различных историй. Мечты и фантазии – это мощные инструменты самопознания.</a:t>
                      </a:r>
                      <a:endParaRPr lang="ru-RU" dirty="0"/>
                    </a:p>
                  </a:txBody>
                  <a:tcPr/>
                </a:tc>
                <a:tc>
                  <a:txBody>
                    <a:bodyPr/>
                    <a:lstStyle/>
                    <a:p>
                      <a:r>
                        <a:rPr lang="ru-RU" dirty="0" smtClean="0"/>
                        <a:t>Период внедрения в жизнь тех норм и правил, которые они усвоили</a:t>
                      </a:r>
                      <a:r>
                        <a:rPr lang="ru-RU" baseline="0" dirty="0" smtClean="0"/>
                        <a:t> ранее. Период жизненны </a:t>
                      </a:r>
                      <a:r>
                        <a:rPr lang="ru-RU" baseline="0" dirty="0" err="1" smtClean="0"/>
                        <a:t>х</a:t>
                      </a:r>
                      <a:r>
                        <a:rPr lang="ru-RU" baseline="0" dirty="0" smtClean="0"/>
                        <a:t> экспериментов.</a:t>
                      </a:r>
                    </a:p>
                    <a:p>
                      <a:r>
                        <a:rPr lang="ru-RU" baseline="0" dirty="0" smtClean="0"/>
                        <a:t>Подобны хамелеону, который постоянно меняет свою окраску, реагируя на бури, бушующие внутри его существа и на требования внешнего мир, которым он так жаждет соответствовать.</a:t>
                      </a:r>
                    </a:p>
                    <a:p>
                      <a:r>
                        <a:rPr lang="ru-RU" baseline="0" dirty="0" smtClean="0"/>
                        <a:t>На первый план выходят политические, духовные  проблемы и вопросы будущей карьеры.</a:t>
                      </a:r>
                    </a:p>
                    <a:p>
                      <a:r>
                        <a:rPr lang="ru-RU" baseline="0" dirty="0" smtClean="0"/>
                        <a:t>Потребность в пространстве для движения, роста и самовыражения, интерес </a:t>
                      </a:r>
                      <a:r>
                        <a:rPr lang="ru-RU" baseline="0" smtClean="0"/>
                        <a:t>к внутреннему </a:t>
                      </a:r>
                      <a:r>
                        <a:rPr lang="ru-RU" baseline="0" dirty="0" smtClean="0"/>
                        <a:t>и внешнему миру.</a:t>
                      </a:r>
                      <a:endParaRPr lang="ru-RU" dirty="0"/>
                    </a:p>
                  </a:txBody>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66FFCC"/>
        </a:solidFill>
        <a:effectLst/>
      </p:bgPr>
    </p:bg>
    <p:spTree>
      <p:nvGrpSpPr>
        <p:cNvPr id="1" name=""/>
        <p:cNvGrpSpPr/>
        <p:nvPr/>
      </p:nvGrpSpPr>
      <p:grpSpPr>
        <a:xfrm>
          <a:off x="0" y="0"/>
          <a:ext cx="0" cy="0"/>
          <a:chOff x="0" y="0"/>
          <a:chExt cx="0" cy="0"/>
        </a:xfrm>
      </p:grpSpPr>
      <p:graphicFrame>
        <p:nvGraphicFramePr>
          <p:cNvPr id="9" name="Схема 8"/>
          <p:cNvGraphicFramePr/>
          <p:nvPr/>
        </p:nvGraphicFramePr>
        <p:xfrm>
          <a:off x="214282" y="0"/>
          <a:ext cx="8929718"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66FFCC"/>
        </a:solidFill>
        <a:effectLst/>
      </p:bgPr>
    </p:bg>
    <p:spTree>
      <p:nvGrpSpPr>
        <p:cNvPr id="1" name=""/>
        <p:cNvGrpSpPr/>
        <p:nvPr/>
      </p:nvGrpSpPr>
      <p:grpSpPr>
        <a:xfrm>
          <a:off x="0" y="0"/>
          <a:ext cx="0" cy="0"/>
          <a:chOff x="0" y="0"/>
          <a:chExt cx="0" cy="0"/>
        </a:xfrm>
      </p:grpSpPr>
      <p:sp>
        <p:nvSpPr>
          <p:cNvPr id="2" name="TextBox 1"/>
          <p:cNvSpPr txBox="1"/>
          <p:nvPr/>
        </p:nvSpPr>
        <p:spPr>
          <a:xfrm>
            <a:off x="785786" y="642918"/>
            <a:ext cx="7858180" cy="5078313"/>
          </a:xfrm>
          <a:prstGeom prst="rect">
            <a:avLst/>
          </a:prstGeom>
          <a:noFill/>
        </p:spPr>
        <p:txBody>
          <a:bodyPr wrap="square" rtlCol="0">
            <a:spAutoFit/>
          </a:bodyPr>
          <a:lstStyle/>
          <a:p>
            <a:pPr indent="457200" algn="just"/>
            <a:r>
              <a:rPr lang="ru-RU" sz="3600" dirty="0" smtClean="0">
                <a:latin typeface="Times New Roman" pitchFamily="18" charset="0"/>
                <a:cs typeface="Times New Roman" pitchFamily="18" charset="0"/>
                <a:hlinkClick r:id="rId3" action="ppaction://hlinksldjump"/>
              </a:rPr>
              <a:t>Краткий</a:t>
            </a:r>
            <a:r>
              <a:rPr lang="ru-RU" sz="3600" dirty="0" smtClean="0">
                <a:latin typeface="Times New Roman" pitchFamily="18" charset="0"/>
                <a:cs typeface="Times New Roman" pitchFamily="18" charset="0"/>
              </a:rPr>
              <a:t> анализ осуществляется на основе получения результата по поставленной цели урока. Основная задача краткого анализа – получение результата урока. </a:t>
            </a:r>
          </a:p>
          <a:p>
            <a:pPr indent="457200" algn="just"/>
            <a:r>
              <a:rPr lang="ru-RU" sz="3600" dirty="0" smtClean="0">
                <a:latin typeface="Times New Roman" pitchFamily="18" charset="0"/>
                <a:cs typeface="Times New Roman" pitchFamily="18" charset="0"/>
              </a:rPr>
              <a:t>Самый распространенный вид анализа деятельности учителя, так как результат с урока получаем в виде различных письменных работ.</a:t>
            </a:r>
            <a:endParaRPr lang="ru-RU"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66FFCC"/>
        </a:solidFill>
        <a:effectLst/>
      </p:bgPr>
    </p:bg>
    <p:spTree>
      <p:nvGrpSpPr>
        <p:cNvPr id="1" name=""/>
        <p:cNvGrpSpPr/>
        <p:nvPr/>
      </p:nvGrpSpPr>
      <p:grpSpPr>
        <a:xfrm>
          <a:off x="0" y="0"/>
          <a:ext cx="0" cy="0"/>
          <a:chOff x="0" y="0"/>
          <a:chExt cx="0" cy="0"/>
        </a:xfrm>
      </p:grpSpPr>
      <p:sp>
        <p:nvSpPr>
          <p:cNvPr id="2" name="TextBox 1"/>
          <p:cNvSpPr txBox="1"/>
          <p:nvPr/>
        </p:nvSpPr>
        <p:spPr>
          <a:xfrm>
            <a:off x="428596" y="428604"/>
            <a:ext cx="8358246" cy="4401205"/>
          </a:xfrm>
          <a:prstGeom prst="rect">
            <a:avLst/>
          </a:prstGeom>
          <a:noFill/>
        </p:spPr>
        <p:txBody>
          <a:bodyPr wrap="square" rtlCol="0">
            <a:spAutoFit/>
          </a:bodyPr>
          <a:lstStyle/>
          <a:p>
            <a:pPr indent="457200" algn="just"/>
            <a:r>
              <a:rPr lang="ru-RU" sz="4000" dirty="0" smtClean="0">
                <a:latin typeface="Times New Roman" pitchFamily="18" charset="0"/>
                <a:cs typeface="Times New Roman" pitchFamily="18" charset="0"/>
                <a:hlinkClick r:id="rId2" action="ppaction://hlinksldjump"/>
              </a:rPr>
              <a:t>Структурный </a:t>
            </a:r>
            <a:r>
              <a:rPr lang="ru-RU" sz="4000" dirty="0" smtClean="0">
                <a:latin typeface="Times New Roman" pitchFamily="18" charset="0"/>
                <a:cs typeface="Times New Roman" pitchFamily="18" charset="0"/>
              </a:rPr>
              <a:t>анализ является основой для всех анализов и проводится вслед за кратким. </a:t>
            </a:r>
          </a:p>
          <a:p>
            <a:pPr indent="457200" algn="just"/>
            <a:r>
              <a:rPr lang="ru-RU" sz="4000" dirty="0" smtClean="0">
                <a:latin typeface="Times New Roman" pitchFamily="18" charset="0"/>
                <a:cs typeface="Times New Roman" pitchFamily="18" charset="0"/>
              </a:rPr>
              <a:t>Он определяет логическую последовательность и взаимосвязь  структурных элементов темы, уроков в теме и этапов самого урока.</a:t>
            </a:r>
            <a:endParaRPr lang="ru-RU" sz="4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66FFCC"/>
        </a:solidFill>
        <a:effectLst/>
      </p:bgPr>
    </p:bg>
    <p:spTree>
      <p:nvGrpSpPr>
        <p:cNvPr id="1" name=""/>
        <p:cNvGrpSpPr/>
        <p:nvPr/>
      </p:nvGrpSpPr>
      <p:grpSpPr>
        <a:xfrm>
          <a:off x="0" y="0"/>
          <a:ext cx="0" cy="0"/>
          <a:chOff x="0" y="0"/>
          <a:chExt cx="0" cy="0"/>
        </a:xfrm>
      </p:grpSpPr>
      <p:sp>
        <p:nvSpPr>
          <p:cNvPr id="2" name="TextBox 1"/>
          <p:cNvSpPr txBox="1"/>
          <p:nvPr/>
        </p:nvSpPr>
        <p:spPr>
          <a:xfrm>
            <a:off x="500034" y="642918"/>
            <a:ext cx="8143932" cy="5262979"/>
          </a:xfrm>
          <a:prstGeom prst="rect">
            <a:avLst/>
          </a:prstGeom>
          <a:noFill/>
        </p:spPr>
        <p:txBody>
          <a:bodyPr wrap="square" rtlCol="0">
            <a:spAutoFit/>
          </a:bodyPr>
          <a:lstStyle/>
          <a:p>
            <a:pPr indent="457200" algn="just"/>
            <a:r>
              <a:rPr lang="ru-RU" sz="2800" dirty="0" smtClean="0">
                <a:latin typeface="Times New Roman" pitchFamily="18" charset="0"/>
                <a:cs typeface="Times New Roman" pitchFamily="18" charset="0"/>
                <a:hlinkClick r:id="rId2" action="ppaction://hlinksldjump"/>
              </a:rPr>
              <a:t>Аспектный</a:t>
            </a:r>
            <a:r>
              <a:rPr lang="ru-RU" sz="2800" dirty="0" smtClean="0">
                <a:latin typeface="Times New Roman" pitchFamily="18" charset="0"/>
                <a:cs typeface="Times New Roman" pitchFamily="18" charset="0"/>
              </a:rPr>
              <a:t> анализ осуществляется на основе структурного. Главное внимание уделяется анализу одного из аспектов урока. В традиционном уроке выделяют восемь аспектов:</a:t>
            </a:r>
          </a:p>
          <a:p>
            <a:pPr marL="514350" indent="-514350" algn="just">
              <a:buFont typeface="+mj-lt"/>
              <a:buAutoNum type="arabicPeriod"/>
            </a:pPr>
            <a:r>
              <a:rPr lang="ru-RU" sz="2800" dirty="0" smtClean="0">
                <a:latin typeface="Times New Roman" pitchFamily="18" charset="0"/>
                <a:cs typeface="Times New Roman" pitchFamily="18" charset="0"/>
              </a:rPr>
              <a:t>Анализ цели урока</a:t>
            </a:r>
          </a:p>
          <a:p>
            <a:pPr marL="514350" indent="-514350" algn="just">
              <a:buFont typeface="+mj-lt"/>
              <a:buAutoNum type="arabicPeriod"/>
            </a:pPr>
            <a:r>
              <a:rPr lang="ru-RU" sz="2800" dirty="0" smtClean="0">
                <a:latin typeface="Times New Roman" pitchFamily="18" charset="0"/>
                <a:cs typeface="Times New Roman" pitchFamily="18" charset="0"/>
              </a:rPr>
              <a:t>Анализ структуры и организации урока</a:t>
            </a:r>
          </a:p>
          <a:p>
            <a:pPr marL="514350" indent="-514350" algn="just">
              <a:buFont typeface="+mj-lt"/>
              <a:buAutoNum type="arabicPeriod"/>
            </a:pPr>
            <a:r>
              <a:rPr lang="ru-RU" sz="2800" dirty="0" smtClean="0">
                <a:latin typeface="Times New Roman" pitchFamily="18" charset="0"/>
                <a:cs typeface="Times New Roman" pitchFamily="18" charset="0"/>
              </a:rPr>
              <a:t>Анализ содержания урока</a:t>
            </a:r>
          </a:p>
          <a:p>
            <a:pPr marL="514350" indent="-514350" algn="just">
              <a:buFont typeface="+mj-lt"/>
              <a:buAutoNum type="arabicPeriod"/>
            </a:pPr>
            <a:r>
              <a:rPr lang="ru-RU" sz="2800" dirty="0" smtClean="0">
                <a:latin typeface="Times New Roman" pitchFamily="18" charset="0"/>
                <a:cs typeface="Times New Roman" pitchFamily="18" charset="0"/>
              </a:rPr>
              <a:t>Анализ деятельности учителя на уроке</a:t>
            </a:r>
          </a:p>
          <a:p>
            <a:pPr marL="514350" indent="-514350" algn="just">
              <a:buFont typeface="+mj-lt"/>
              <a:buAutoNum type="arabicPeriod"/>
            </a:pPr>
            <a:r>
              <a:rPr lang="ru-RU" sz="2800" dirty="0" smtClean="0">
                <a:latin typeface="Times New Roman" pitchFamily="18" charset="0"/>
                <a:cs typeface="Times New Roman" pitchFamily="18" charset="0"/>
              </a:rPr>
              <a:t>Анализ деятельности учащихся на уроке</a:t>
            </a:r>
          </a:p>
          <a:p>
            <a:pPr marL="514350" indent="-514350" algn="just">
              <a:buFont typeface="+mj-lt"/>
              <a:buAutoNum type="arabicPeriod"/>
            </a:pPr>
            <a:r>
              <a:rPr lang="ru-RU" sz="2800" dirty="0" smtClean="0">
                <a:latin typeface="Times New Roman" pitchFamily="18" charset="0"/>
                <a:cs typeface="Times New Roman" pitchFamily="18" charset="0"/>
              </a:rPr>
              <a:t>Анализ домашнего задания</a:t>
            </a:r>
          </a:p>
          <a:p>
            <a:pPr marL="514350" indent="-514350" algn="just">
              <a:buFont typeface="+mj-lt"/>
              <a:buAutoNum type="arabicPeriod"/>
            </a:pPr>
            <a:r>
              <a:rPr lang="ru-RU" sz="2800" dirty="0" smtClean="0">
                <a:latin typeface="Times New Roman" pitchFamily="18" charset="0"/>
                <a:cs typeface="Times New Roman" pitchFamily="18" charset="0"/>
              </a:rPr>
              <a:t>Анализ санитарно-гигиенических условий урока</a:t>
            </a:r>
          </a:p>
          <a:p>
            <a:pPr marL="514350" indent="-514350" algn="just">
              <a:buFont typeface="+mj-lt"/>
              <a:buAutoNum type="arabicPeriod"/>
            </a:pPr>
            <a:r>
              <a:rPr lang="ru-RU" sz="2800" dirty="0" smtClean="0">
                <a:latin typeface="Times New Roman" pitchFamily="18" charset="0"/>
                <a:cs typeface="Times New Roman" pitchFamily="18" charset="0"/>
              </a:rPr>
              <a:t>Психологический аспект урока</a:t>
            </a:r>
            <a:endParaRPr lang="ru-RU"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66FFCC"/>
        </a:solidFill>
        <a:effectLst/>
      </p:bgPr>
    </p:bg>
    <p:spTree>
      <p:nvGrpSpPr>
        <p:cNvPr id="1" name=""/>
        <p:cNvGrpSpPr/>
        <p:nvPr/>
      </p:nvGrpSpPr>
      <p:grpSpPr>
        <a:xfrm>
          <a:off x="0" y="0"/>
          <a:ext cx="0" cy="0"/>
          <a:chOff x="0" y="0"/>
          <a:chExt cx="0" cy="0"/>
        </a:xfrm>
      </p:grpSpPr>
      <p:sp>
        <p:nvSpPr>
          <p:cNvPr id="2" name="TextBox 1"/>
          <p:cNvSpPr txBox="1"/>
          <p:nvPr/>
        </p:nvSpPr>
        <p:spPr>
          <a:xfrm>
            <a:off x="642910" y="571480"/>
            <a:ext cx="8072494" cy="5016758"/>
          </a:xfrm>
          <a:prstGeom prst="rect">
            <a:avLst/>
          </a:prstGeom>
          <a:noFill/>
        </p:spPr>
        <p:txBody>
          <a:bodyPr wrap="square" rtlCol="0">
            <a:spAutoFit/>
          </a:bodyPr>
          <a:lstStyle/>
          <a:p>
            <a:r>
              <a:rPr lang="ru-RU" sz="3200" dirty="0" smtClean="0">
                <a:latin typeface="Times New Roman" pitchFamily="18" charset="0"/>
                <a:cs typeface="Times New Roman" pitchFamily="18" charset="0"/>
                <a:hlinkClick r:id="rId2" action="ppaction://hlinksldjump"/>
              </a:rPr>
              <a:t>Полный</a:t>
            </a:r>
            <a:r>
              <a:rPr lang="ru-RU" sz="3200" dirty="0" smtClean="0">
                <a:latin typeface="Times New Roman" pitchFamily="18" charset="0"/>
                <a:cs typeface="Times New Roman" pitchFamily="18" charset="0"/>
              </a:rPr>
              <a:t> анализ урока – система аспектных анализов. Может быть осуществлен несколькими проверяющими одновременно или представлять сумму обобщенных выводов по всем аспектам урока. Проводится при аттестации учителя, при обобщении педагогического опыта, при конфликтной ситуации. Чтобы сделать полный анализ необходимо посетить не менее восьми уроков учителя</a:t>
            </a:r>
            <a:endParaRPr lang="ru-RU"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66FFCC"/>
        </a:solidFill>
        <a:effectLst/>
      </p:bgPr>
    </p:bg>
    <p:spTree>
      <p:nvGrpSpPr>
        <p:cNvPr id="1" name=""/>
        <p:cNvGrpSpPr/>
        <p:nvPr/>
      </p:nvGrpSpPr>
      <p:grpSpPr>
        <a:xfrm>
          <a:off x="0" y="0"/>
          <a:ext cx="0" cy="0"/>
          <a:chOff x="0" y="0"/>
          <a:chExt cx="0" cy="0"/>
        </a:xfrm>
      </p:grpSpPr>
      <p:sp>
        <p:nvSpPr>
          <p:cNvPr id="2" name="TextBox 1"/>
          <p:cNvSpPr txBox="1"/>
          <p:nvPr/>
        </p:nvSpPr>
        <p:spPr>
          <a:xfrm>
            <a:off x="571472" y="428604"/>
            <a:ext cx="8215370" cy="3785652"/>
          </a:xfrm>
          <a:prstGeom prst="rect">
            <a:avLst/>
          </a:prstGeom>
          <a:noFill/>
        </p:spPr>
        <p:txBody>
          <a:bodyPr wrap="square" rtlCol="0">
            <a:spAutoFit/>
          </a:bodyPr>
          <a:lstStyle/>
          <a:p>
            <a:r>
              <a:rPr lang="ru-RU" sz="4000" dirty="0" smtClean="0">
                <a:latin typeface="Times New Roman" pitchFamily="18" charset="0"/>
                <a:cs typeface="Times New Roman" pitchFamily="18" charset="0"/>
                <a:hlinkClick r:id="rId2" action="ppaction://hlinksldjump"/>
              </a:rPr>
              <a:t>Комплексный</a:t>
            </a:r>
            <a:r>
              <a:rPr lang="ru-RU" sz="4000" dirty="0" smtClean="0">
                <a:latin typeface="Times New Roman" pitchFamily="18" charset="0"/>
                <a:cs typeface="Times New Roman" pitchFamily="18" charset="0"/>
              </a:rPr>
              <a:t> анализ – это анализ </a:t>
            </a:r>
            <a:r>
              <a:rPr lang="ru-RU" sz="4000" dirty="0" err="1" smtClean="0">
                <a:latin typeface="Times New Roman" pitchFamily="18" charset="0"/>
                <a:cs typeface="Times New Roman" pitchFamily="18" charset="0"/>
              </a:rPr>
              <a:t>трех-четрыех</a:t>
            </a:r>
            <a:r>
              <a:rPr lang="ru-RU" sz="4000" dirty="0" smtClean="0">
                <a:latin typeface="Times New Roman" pitchFamily="18" charset="0"/>
                <a:cs typeface="Times New Roman" pitchFamily="18" charset="0"/>
              </a:rPr>
              <a:t> уроков одновременно. (по теме или при переходе к другой теме). Дается оценка логической последовательности в содержании, формах и методах работы.</a:t>
            </a:r>
            <a:endParaRPr lang="ru-RU" sz="4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66FFCC"/>
        </a:solidFill>
        <a:effectLst/>
      </p:bgPr>
    </p:bg>
    <p:spTree>
      <p:nvGrpSpPr>
        <p:cNvPr id="1" name=""/>
        <p:cNvGrpSpPr/>
        <p:nvPr/>
      </p:nvGrpSpPr>
      <p:grpSpPr>
        <a:xfrm>
          <a:off x="0" y="0"/>
          <a:ext cx="0" cy="0"/>
          <a:chOff x="0" y="0"/>
          <a:chExt cx="0" cy="0"/>
        </a:xfrm>
      </p:grpSpPr>
      <p:sp>
        <p:nvSpPr>
          <p:cNvPr id="2" name="TextBox 1"/>
          <p:cNvSpPr txBox="1"/>
          <p:nvPr/>
        </p:nvSpPr>
        <p:spPr>
          <a:xfrm>
            <a:off x="642910" y="571480"/>
            <a:ext cx="7929618" cy="4154984"/>
          </a:xfrm>
          <a:prstGeom prst="rect">
            <a:avLst/>
          </a:prstGeom>
          <a:noFill/>
        </p:spPr>
        <p:txBody>
          <a:bodyPr wrap="square" rtlCol="0">
            <a:spAutoFit/>
          </a:bodyPr>
          <a:lstStyle/>
          <a:p>
            <a:pPr indent="457200" algn="just"/>
            <a:r>
              <a:rPr lang="ru-RU" sz="4400" dirty="0" smtClean="0">
                <a:latin typeface="Times New Roman" pitchFamily="18" charset="0"/>
                <a:cs typeface="Times New Roman" pitchFamily="18" charset="0"/>
                <a:hlinkClick r:id="rId2" action="ppaction://hlinksldjump"/>
              </a:rPr>
              <a:t>Гендерный</a:t>
            </a:r>
            <a:r>
              <a:rPr lang="ru-RU" sz="4400" dirty="0" smtClean="0">
                <a:latin typeface="Times New Roman" pitchFamily="18" charset="0"/>
                <a:cs typeface="Times New Roman" pitchFamily="18" charset="0"/>
              </a:rPr>
              <a:t> анализ урока – новый вид анализа, в основе которого лежит структура учебной деятельности с учетом возможностей обучающихся мальчиков и девочек.</a:t>
            </a:r>
            <a:endParaRPr lang="ru-RU" sz="4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66FFCC"/>
        </a:solidFill>
        <a:effectLst/>
      </p:bgPr>
    </p:bg>
    <p:spTree>
      <p:nvGrpSpPr>
        <p:cNvPr id="1" name=""/>
        <p:cNvGrpSpPr/>
        <p:nvPr/>
      </p:nvGrpSpPr>
      <p:grpSpPr>
        <a:xfrm>
          <a:off x="0" y="0"/>
          <a:ext cx="0" cy="0"/>
          <a:chOff x="0" y="0"/>
          <a:chExt cx="0" cy="0"/>
        </a:xfrm>
      </p:grpSpPr>
      <p:sp>
        <p:nvSpPr>
          <p:cNvPr id="2" name="TextBox 1"/>
          <p:cNvSpPr txBox="1"/>
          <p:nvPr/>
        </p:nvSpPr>
        <p:spPr>
          <a:xfrm>
            <a:off x="428596" y="357166"/>
            <a:ext cx="8072494" cy="369332"/>
          </a:xfrm>
          <a:prstGeom prst="rect">
            <a:avLst/>
          </a:prstGeom>
          <a:noFill/>
        </p:spPr>
        <p:txBody>
          <a:bodyPr wrap="square" rtlCol="0">
            <a:spAutoFit/>
          </a:bodyPr>
          <a:lstStyle/>
          <a:p>
            <a:pPr algn="ctr"/>
            <a:r>
              <a:rPr lang="ru-RU" b="1" dirty="0" smtClean="0"/>
              <a:t>Ключевые возможности девочек и мальчиков</a:t>
            </a:r>
            <a:r>
              <a:rPr lang="en-US" b="1" dirty="0" smtClean="0"/>
              <a:t> (</a:t>
            </a:r>
            <a:r>
              <a:rPr lang="ru-RU" b="1" dirty="0" smtClean="0"/>
              <a:t>включение в программу)</a:t>
            </a:r>
            <a:endParaRPr lang="ru-RU" b="1" dirty="0"/>
          </a:p>
        </p:txBody>
      </p:sp>
      <p:graphicFrame>
        <p:nvGraphicFramePr>
          <p:cNvPr id="3" name="Таблица 2"/>
          <p:cNvGraphicFramePr>
            <a:graphicFrameLocks noGrp="1"/>
          </p:cNvGraphicFramePr>
          <p:nvPr/>
        </p:nvGraphicFramePr>
        <p:xfrm>
          <a:off x="0" y="785795"/>
          <a:ext cx="9144000" cy="5791200"/>
        </p:xfrm>
        <a:graphic>
          <a:graphicData uri="http://schemas.openxmlformats.org/drawingml/2006/table">
            <a:tbl>
              <a:tblPr firstRow="1" bandRow="1">
                <a:tableStyleId>{D113A9D2-9D6B-4929-AA2D-F23B5EE8CBE7}</a:tableStyleId>
              </a:tblPr>
              <a:tblGrid>
                <a:gridCol w="4572000"/>
                <a:gridCol w="4572000"/>
              </a:tblGrid>
              <a:tr h="318754">
                <a:tc>
                  <a:txBody>
                    <a:bodyPr/>
                    <a:lstStyle/>
                    <a:p>
                      <a:pPr algn="ctr"/>
                      <a:r>
                        <a:rPr lang="ru-RU" sz="1600" dirty="0" smtClean="0">
                          <a:solidFill>
                            <a:schemeClr val="tx1"/>
                          </a:solidFill>
                        </a:rPr>
                        <a:t>Девочки</a:t>
                      </a:r>
                      <a:endParaRPr lang="ru-RU" sz="1600" dirty="0">
                        <a:solidFill>
                          <a:schemeClr val="tx1"/>
                        </a:solidFill>
                        <a:latin typeface="Times New Roman" pitchFamily="18" charset="0"/>
                        <a:cs typeface="Times New Roman" pitchFamily="18" charset="0"/>
                      </a:endParaRPr>
                    </a:p>
                  </a:txBody>
                  <a:tcPr/>
                </a:tc>
                <a:tc>
                  <a:txBody>
                    <a:bodyPr/>
                    <a:lstStyle/>
                    <a:p>
                      <a:pPr algn="ctr"/>
                      <a:r>
                        <a:rPr lang="ru-RU" sz="1600" dirty="0" smtClean="0">
                          <a:solidFill>
                            <a:schemeClr val="tx1"/>
                          </a:solidFill>
                        </a:rPr>
                        <a:t>Мальчики</a:t>
                      </a:r>
                      <a:endParaRPr lang="ru-RU" sz="1600" dirty="0">
                        <a:solidFill>
                          <a:schemeClr val="tx1"/>
                        </a:solidFill>
                        <a:latin typeface="Times New Roman" pitchFamily="18" charset="0"/>
                        <a:cs typeface="Times New Roman" pitchFamily="18" charset="0"/>
                      </a:endParaRPr>
                    </a:p>
                  </a:txBody>
                  <a:tcPr/>
                </a:tc>
              </a:tr>
              <a:tr h="293556">
                <a:tc>
                  <a:txBody>
                    <a:bodyPr/>
                    <a:lstStyle/>
                    <a:p>
                      <a:r>
                        <a:rPr lang="ru-RU" sz="1400" dirty="0" smtClean="0">
                          <a:solidFill>
                            <a:schemeClr val="tx1"/>
                          </a:solidFill>
                        </a:rPr>
                        <a:t>Миссия «женского» – адаптация к изменениям окружающей среды</a:t>
                      </a:r>
                      <a:endParaRPr lang="ru-RU" sz="1400" dirty="0">
                        <a:solidFill>
                          <a:schemeClr val="tx1"/>
                        </a:solidFill>
                        <a:latin typeface="Times New Roman" pitchFamily="18" charset="0"/>
                        <a:cs typeface="Times New Roman" pitchFamily="18" charset="0"/>
                      </a:endParaRPr>
                    </a:p>
                  </a:txBody>
                  <a:tcPr/>
                </a:tc>
                <a:tc>
                  <a:txBody>
                    <a:bodyPr/>
                    <a:lstStyle/>
                    <a:p>
                      <a:r>
                        <a:rPr lang="ru-RU" sz="1400" dirty="0" smtClean="0">
                          <a:solidFill>
                            <a:schemeClr val="tx1"/>
                          </a:solidFill>
                        </a:rPr>
                        <a:t>Миссия «мужского» - изменение</a:t>
                      </a:r>
                      <a:r>
                        <a:rPr lang="ru-RU" sz="1400" baseline="0" dirty="0" smtClean="0">
                          <a:solidFill>
                            <a:schemeClr val="tx1"/>
                          </a:solidFill>
                        </a:rPr>
                        <a:t> окружающей среды</a:t>
                      </a:r>
                      <a:endParaRPr lang="ru-RU" sz="1400" dirty="0">
                        <a:solidFill>
                          <a:schemeClr val="tx1"/>
                        </a:solidFill>
                        <a:latin typeface="Times New Roman" pitchFamily="18" charset="0"/>
                        <a:cs typeface="Times New Roman" pitchFamily="18" charset="0"/>
                      </a:endParaRPr>
                    </a:p>
                  </a:txBody>
                  <a:tcPr/>
                </a:tc>
              </a:tr>
              <a:tr h="782396">
                <a:tc>
                  <a:txBody>
                    <a:bodyPr/>
                    <a:lstStyle/>
                    <a:p>
                      <a:r>
                        <a:rPr lang="ru-RU" sz="1400" dirty="0" smtClean="0">
                          <a:solidFill>
                            <a:schemeClr val="tx1"/>
                          </a:solidFill>
                        </a:rPr>
                        <a:t>Речь – средство завести друзей</a:t>
                      </a:r>
                      <a:r>
                        <a:rPr lang="ru-RU" sz="1400" baseline="0" dirty="0" smtClean="0">
                          <a:solidFill>
                            <a:schemeClr val="tx1"/>
                          </a:solidFill>
                        </a:rPr>
                        <a:t> и поддерживать отношения. Область речи размещена в обоих полушариях, что позволяет следить сразу за несколькими линиями беседы и заниматься несколькими делами одновременно. Девочки думают вслух.</a:t>
                      </a:r>
                      <a:endParaRPr lang="ru-RU" sz="1400" dirty="0">
                        <a:solidFill>
                          <a:schemeClr val="tx1"/>
                        </a:solidFill>
                        <a:latin typeface="Times New Roman" pitchFamily="18" charset="0"/>
                        <a:cs typeface="Times New Roman" pitchFamily="18" charset="0"/>
                      </a:endParaRPr>
                    </a:p>
                  </a:txBody>
                  <a:tcPr/>
                </a:tc>
                <a:tc>
                  <a:txBody>
                    <a:bodyPr/>
                    <a:lstStyle/>
                    <a:p>
                      <a:r>
                        <a:rPr lang="ru-RU" sz="1400" dirty="0" smtClean="0">
                          <a:solidFill>
                            <a:schemeClr val="tx1"/>
                          </a:solidFill>
                        </a:rPr>
                        <a:t>Речь – способ передавать</a:t>
                      </a:r>
                      <a:r>
                        <a:rPr lang="ru-RU" sz="1400" baseline="0" dirty="0" smtClean="0">
                          <a:solidFill>
                            <a:schemeClr val="tx1"/>
                          </a:solidFill>
                        </a:rPr>
                        <a:t> факты. Отдельной области речи нет, поэтому менее разговорчивы, мямлят, хуже произношение. Говорят в основном в уме, сами с собой.</a:t>
                      </a:r>
                      <a:endParaRPr lang="ru-RU" sz="1400" dirty="0">
                        <a:solidFill>
                          <a:schemeClr val="tx1"/>
                        </a:solidFill>
                        <a:latin typeface="Times New Roman" pitchFamily="18" charset="0"/>
                        <a:cs typeface="Times New Roman" pitchFamily="18" charset="0"/>
                      </a:endParaRPr>
                    </a:p>
                  </a:txBody>
                  <a:tcPr/>
                </a:tc>
              </a:tr>
              <a:tr h="113012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dirty="0" smtClean="0">
                          <a:solidFill>
                            <a:schemeClr val="tx1"/>
                          </a:solidFill>
                        </a:rPr>
                        <a:t>Словарь</a:t>
                      </a:r>
                      <a:r>
                        <a:rPr lang="ru-RU" sz="1400" baseline="0" dirty="0" smtClean="0">
                          <a:solidFill>
                            <a:schemeClr val="tx1"/>
                          </a:solidFill>
                        </a:rPr>
                        <a:t> в мозгу не самая сильная область, поэтому формулировка термина и смысл слова для них не особенно важен: со словами обращаются с поэтической вольностью и не стесняются преувеличить ради «красного» словца. </a:t>
                      </a:r>
                      <a:r>
                        <a:rPr lang="ru-RU" sz="1400" dirty="0" smtClean="0">
                          <a:solidFill>
                            <a:schemeClr val="tx1"/>
                          </a:solidFill>
                        </a:rPr>
                        <a:t>Мозг запрограммирован</a:t>
                      </a:r>
                      <a:r>
                        <a:rPr lang="ru-RU" sz="1400" baseline="0" dirty="0" smtClean="0">
                          <a:solidFill>
                            <a:schemeClr val="tx1"/>
                          </a:solidFill>
                        </a:rPr>
                        <a:t> на одновременное управление несколькими делами сразу, не связанными между собой.</a:t>
                      </a:r>
                      <a:endParaRPr lang="ru-RU" sz="1400" dirty="0">
                        <a:solidFill>
                          <a:schemeClr val="tx1"/>
                        </a:solidFill>
                        <a:latin typeface="Times New Roman" pitchFamily="18" charset="0"/>
                        <a:cs typeface="Times New Roman" pitchFamily="18" charset="0"/>
                      </a:endParaRPr>
                    </a:p>
                  </a:txBody>
                  <a:tcPr/>
                </a:tc>
                <a:tc>
                  <a:txBody>
                    <a:bodyPr/>
                    <a:lstStyle/>
                    <a:p>
                      <a:r>
                        <a:rPr lang="ru-RU" sz="1400" dirty="0" smtClean="0">
                          <a:solidFill>
                            <a:schemeClr val="tx1"/>
                          </a:solidFill>
                        </a:rPr>
                        <a:t>В мозгу</a:t>
                      </a:r>
                      <a:r>
                        <a:rPr lang="ru-RU" sz="1400" baseline="0" dirty="0" smtClean="0">
                          <a:solidFill>
                            <a:schemeClr val="tx1"/>
                          </a:solidFill>
                        </a:rPr>
                        <a:t> существует специальная область, отвечающая за словарь. Поэтому для них важен смысл слов. Мозг специализированный, четко функционален, обладает способностью сортировать информацию и отложить ее на время. Конфигурация мозга способствует концентрации только на одной задаче в отдельный промежуток времени</a:t>
                      </a:r>
                      <a:endParaRPr lang="ru-RU" sz="1400" dirty="0">
                        <a:solidFill>
                          <a:schemeClr val="tx1"/>
                        </a:solidFill>
                        <a:latin typeface="Times New Roman" pitchFamily="18" charset="0"/>
                        <a:cs typeface="Times New Roman" pitchFamily="18" charset="0"/>
                      </a:endParaRPr>
                    </a:p>
                  </a:txBody>
                  <a:tcPr/>
                </a:tc>
              </a:tr>
              <a:tr h="260799">
                <a:tc>
                  <a:txBody>
                    <a:bodyPr/>
                    <a:lstStyle/>
                    <a:p>
                      <a:r>
                        <a:rPr lang="ru-RU" sz="1400" dirty="0" smtClean="0">
                          <a:solidFill>
                            <a:schemeClr val="tx1"/>
                          </a:solidFill>
                        </a:rPr>
                        <a:t>Работают с буквами</a:t>
                      </a:r>
                      <a:endParaRPr lang="ru-RU" sz="1400" dirty="0">
                        <a:solidFill>
                          <a:schemeClr val="tx1"/>
                        </a:solidFill>
                        <a:latin typeface="Times New Roman" pitchFamily="18" charset="0"/>
                        <a:cs typeface="Times New Roman" pitchFamily="18" charset="0"/>
                      </a:endParaRPr>
                    </a:p>
                  </a:txBody>
                  <a:tcPr/>
                </a:tc>
                <a:tc>
                  <a:txBody>
                    <a:bodyPr/>
                    <a:lstStyle/>
                    <a:p>
                      <a:r>
                        <a:rPr lang="ru-RU" sz="1400" dirty="0" smtClean="0">
                          <a:solidFill>
                            <a:schemeClr val="tx1"/>
                          </a:solidFill>
                        </a:rPr>
                        <a:t>Работают с цифрами</a:t>
                      </a:r>
                      <a:endParaRPr lang="ru-RU" sz="1400" dirty="0">
                        <a:solidFill>
                          <a:schemeClr val="tx1"/>
                        </a:solidFill>
                        <a:latin typeface="Times New Roman" pitchFamily="18" charset="0"/>
                        <a:cs typeface="Times New Roman" pitchFamily="18" charset="0"/>
                      </a:endParaRPr>
                    </a:p>
                  </a:txBody>
                  <a:tcPr/>
                </a:tc>
              </a:tr>
              <a:tr h="434664">
                <a:tc>
                  <a:txBody>
                    <a:bodyPr/>
                    <a:lstStyle/>
                    <a:p>
                      <a:r>
                        <a:rPr lang="ru-RU" sz="1400" dirty="0" smtClean="0">
                          <a:solidFill>
                            <a:schemeClr val="tx1"/>
                          </a:solidFill>
                        </a:rPr>
                        <a:t>Хорошо</a:t>
                      </a:r>
                      <a:r>
                        <a:rPr lang="ru-RU" sz="1400" baseline="0" dirty="0" smtClean="0">
                          <a:solidFill>
                            <a:schemeClr val="tx1"/>
                          </a:solidFill>
                        </a:rPr>
                        <a:t> работают в паре. Могут принимать участие в команде, но не работать в ней.</a:t>
                      </a:r>
                      <a:endParaRPr lang="ru-RU" sz="1400" dirty="0">
                        <a:solidFill>
                          <a:schemeClr val="tx1"/>
                        </a:solidFill>
                        <a:latin typeface="Times New Roman" pitchFamily="18" charset="0"/>
                        <a:cs typeface="Times New Roman" pitchFamily="18" charset="0"/>
                      </a:endParaRPr>
                    </a:p>
                  </a:txBody>
                  <a:tcPr/>
                </a:tc>
                <a:tc>
                  <a:txBody>
                    <a:bodyPr/>
                    <a:lstStyle/>
                    <a:p>
                      <a:r>
                        <a:rPr lang="ru-RU" sz="1400" dirty="0" smtClean="0">
                          <a:solidFill>
                            <a:schemeClr val="tx1"/>
                          </a:solidFill>
                        </a:rPr>
                        <a:t>Хорошо работают в группе и в команде</a:t>
                      </a:r>
                      <a:endParaRPr lang="ru-RU" sz="1400" dirty="0">
                        <a:solidFill>
                          <a:schemeClr val="tx1"/>
                        </a:solidFill>
                        <a:latin typeface="Times New Roman" pitchFamily="18" charset="0"/>
                        <a:cs typeface="Times New Roman" pitchFamily="18" charset="0"/>
                      </a:endParaRPr>
                    </a:p>
                  </a:txBody>
                  <a:tcPr/>
                </a:tc>
              </a:tr>
              <a:tr h="1137422">
                <a:tc>
                  <a:txBody>
                    <a:bodyPr/>
                    <a:lstStyle/>
                    <a:p>
                      <a:r>
                        <a:rPr lang="ru-RU" sz="1400" dirty="0" smtClean="0">
                          <a:solidFill>
                            <a:schemeClr val="tx1"/>
                          </a:solidFill>
                        </a:rPr>
                        <a:t>Игры – ролевые.</a:t>
                      </a:r>
                      <a:r>
                        <a:rPr lang="ru-RU" sz="1400" baseline="0" dirty="0" smtClean="0">
                          <a:solidFill>
                            <a:schemeClr val="tx1"/>
                          </a:solidFill>
                        </a:rPr>
                        <a:t> Учатся взаимодействовать, развивать и поддерживать отношения, совершенствуют личностные  качества, а не навыки работы в команде. Игры короткие по времени ,как только их участники поссорятся, игре наступает конец.</a:t>
                      </a:r>
                      <a:endParaRPr lang="ru-RU" sz="1400" dirty="0">
                        <a:solidFill>
                          <a:schemeClr val="tx1"/>
                        </a:solidFill>
                        <a:latin typeface="Times New Roman" pitchFamily="18" charset="0"/>
                        <a:cs typeface="Times New Roman" pitchFamily="18" charset="0"/>
                      </a:endParaRPr>
                    </a:p>
                  </a:txBody>
                  <a:tcPr/>
                </a:tc>
                <a:tc>
                  <a:txBody>
                    <a:bodyPr/>
                    <a:lstStyle/>
                    <a:p>
                      <a:r>
                        <a:rPr lang="ru-RU" sz="1400" dirty="0" smtClean="0">
                          <a:solidFill>
                            <a:schemeClr val="tx1"/>
                          </a:solidFill>
                        </a:rPr>
                        <a:t>Игры </a:t>
                      </a:r>
                      <a:r>
                        <a:rPr lang="ru-RU" sz="1400" baseline="0" dirty="0" smtClean="0">
                          <a:solidFill>
                            <a:schemeClr val="tx1"/>
                          </a:solidFill>
                        </a:rPr>
                        <a:t> - соревнования, соперничество. Учатся совместным действиям, осваивают навыки лидера и организатора, учатся бороться за статус. Игры коллективные, имеют жесткие правила. Игры длительные по времени, проводятся на больших территориях</a:t>
                      </a:r>
                      <a:endParaRPr lang="ru-RU" sz="1400" dirty="0">
                        <a:solidFill>
                          <a:schemeClr val="tx1"/>
                        </a:solidFill>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896</TotalTime>
  <Words>1738</Words>
  <Application>Microsoft Office PowerPoint</Application>
  <PresentationFormat>Экран (4:3)</PresentationFormat>
  <Paragraphs>124</Paragraphs>
  <Slides>17</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Admin</cp:lastModifiedBy>
  <cp:revision>5</cp:revision>
  <dcterms:created xsi:type="dcterms:W3CDTF">2009-10-06T07:55:46Z</dcterms:created>
  <dcterms:modified xsi:type="dcterms:W3CDTF">2009-12-04T06:34:40Z</dcterms:modified>
</cp:coreProperties>
</file>