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7" r:id="rId4"/>
    <p:sldId id="276" r:id="rId5"/>
    <p:sldId id="275" r:id="rId6"/>
    <p:sldId id="264" r:id="rId7"/>
    <p:sldId id="274" r:id="rId8"/>
    <p:sldId id="272" r:id="rId9"/>
    <p:sldId id="273" r:id="rId10"/>
    <p:sldId id="257" r:id="rId11"/>
    <p:sldId id="280" r:id="rId12"/>
    <p:sldId id="262" r:id="rId13"/>
    <p:sldId id="258" r:id="rId14"/>
    <p:sldId id="259" r:id="rId15"/>
    <p:sldId id="261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60"/>
  </p:normalViewPr>
  <p:slideViewPr>
    <p:cSldViewPr>
      <p:cViewPr>
        <p:scale>
          <a:sx n="60" d="100"/>
          <a:sy n="60" d="100"/>
        </p:scale>
        <p:origin x="-142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2D322-60F5-4E2B-8DF9-8F326D4EBED8}" type="doc">
      <dgm:prSet loTypeId="urn:microsoft.com/office/officeart/2005/8/layout/bProcess3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EC66BA4-CE17-4B2B-9CBF-E199662A196F}">
      <dgm:prSet/>
      <dgm:spPr/>
      <dgm:t>
        <a:bodyPr/>
        <a:lstStyle/>
        <a:p>
          <a:pPr rtl="0"/>
          <a:r>
            <a:rPr lang="ru-RU" b="1" dirty="0" smtClean="0"/>
            <a:t>Расширить  информацию </a:t>
          </a:r>
          <a:endParaRPr lang="ru-RU" dirty="0"/>
        </a:p>
      </dgm:t>
    </dgm:pt>
    <dgm:pt modelId="{A77888E1-0596-4E79-8896-2D96612A36FB}" type="parTrans" cxnId="{8008F682-95C9-4226-A8E3-67262C20CF43}">
      <dgm:prSet/>
      <dgm:spPr/>
      <dgm:t>
        <a:bodyPr/>
        <a:lstStyle/>
        <a:p>
          <a:endParaRPr lang="ru-RU"/>
        </a:p>
      </dgm:t>
    </dgm:pt>
    <dgm:pt modelId="{61EF14EC-7FC9-4DB3-93CB-7F8DB3F3390B}" type="sibTrans" cxnId="{8008F682-95C9-4226-A8E3-67262C20CF43}">
      <dgm:prSet/>
      <dgm:spPr>
        <a:ln w="57150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8B74A629-0E77-443A-96AF-EC189D785DAF}">
      <dgm:prSet/>
      <dgm:spPr/>
      <dgm:t>
        <a:bodyPr/>
        <a:lstStyle/>
        <a:p>
          <a:pPr rtl="0"/>
          <a:r>
            <a:rPr lang="ru-RU" b="1" dirty="0" smtClean="0"/>
            <a:t>о сахалинском разнообразии</a:t>
          </a:r>
          <a:endParaRPr lang="ru-RU" dirty="0"/>
        </a:p>
      </dgm:t>
    </dgm:pt>
    <dgm:pt modelId="{B4813F04-88CA-45CA-8D0C-BD6EFB967363}" type="parTrans" cxnId="{9357166A-4407-47EC-B0B0-5873A6787646}">
      <dgm:prSet/>
      <dgm:spPr/>
      <dgm:t>
        <a:bodyPr/>
        <a:lstStyle/>
        <a:p>
          <a:endParaRPr lang="ru-RU"/>
        </a:p>
      </dgm:t>
    </dgm:pt>
    <dgm:pt modelId="{B3FDC8F4-4636-4406-B743-4F5EAE7D1120}" type="sibTrans" cxnId="{9357166A-4407-47EC-B0B0-5873A6787646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2BF3301-2747-4914-8605-6A07071DA061}">
      <dgm:prSet/>
      <dgm:spPr/>
      <dgm:t>
        <a:bodyPr/>
        <a:lstStyle/>
        <a:p>
          <a:pPr rtl="0"/>
          <a:r>
            <a:rPr lang="ru-RU" b="1" dirty="0" smtClean="0"/>
            <a:t>растений и животных леса.</a:t>
          </a:r>
          <a:endParaRPr lang="ru-RU" b="1" dirty="0"/>
        </a:p>
      </dgm:t>
    </dgm:pt>
    <dgm:pt modelId="{AE44CDB5-0D7A-4DC4-AE22-549E0FD45963}" type="parTrans" cxnId="{D0916CDC-3C85-4E24-86D1-2C0CABEE3E68}">
      <dgm:prSet/>
      <dgm:spPr/>
      <dgm:t>
        <a:bodyPr/>
        <a:lstStyle/>
        <a:p>
          <a:endParaRPr lang="ru-RU"/>
        </a:p>
      </dgm:t>
    </dgm:pt>
    <dgm:pt modelId="{14496099-4D3B-4C72-9DB3-D870EB945FDC}" type="sibTrans" cxnId="{D0916CDC-3C85-4E24-86D1-2C0CABEE3E68}">
      <dgm:prSet/>
      <dgm:spPr/>
      <dgm:t>
        <a:bodyPr/>
        <a:lstStyle/>
        <a:p>
          <a:endParaRPr lang="ru-RU"/>
        </a:p>
      </dgm:t>
    </dgm:pt>
    <dgm:pt modelId="{79822CB3-6325-449F-B8C3-3E47D403C4A4}" type="pres">
      <dgm:prSet presAssocID="{3982D322-60F5-4E2B-8DF9-8F326D4EBE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8BF2B4-1477-4488-BBEB-1F3A825E77C0}" type="pres">
      <dgm:prSet presAssocID="{FEC66BA4-CE17-4B2B-9CBF-E199662A19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2CEC4-CA57-4648-A51C-362EDDC08B7A}" type="pres">
      <dgm:prSet presAssocID="{61EF14EC-7FC9-4DB3-93CB-7F8DB3F3390B}" presName="sibTrans" presStyleLbl="sibTrans1D1" presStyleIdx="0" presStyleCnt="2"/>
      <dgm:spPr/>
      <dgm:t>
        <a:bodyPr/>
        <a:lstStyle/>
        <a:p>
          <a:endParaRPr lang="ru-RU"/>
        </a:p>
      </dgm:t>
    </dgm:pt>
    <dgm:pt modelId="{C0D00954-14F2-4586-8918-ED70F2F14782}" type="pres">
      <dgm:prSet presAssocID="{61EF14EC-7FC9-4DB3-93CB-7F8DB3F3390B}" presName="connectorText" presStyleLbl="sibTrans1D1" presStyleIdx="0" presStyleCnt="2"/>
      <dgm:spPr/>
      <dgm:t>
        <a:bodyPr/>
        <a:lstStyle/>
        <a:p>
          <a:endParaRPr lang="ru-RU"/>
        </a:p>
      </dgm:t>
    </dgm:pt>
    <dgm:pt modelId="{388FE7EF-3324-406E-B855-0C218F4CD5A4}" type="pres">
      <dgm:prSet presAssocID="{8B74A629-0E77-443A-96AF-EC189D785D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8A0E5-CB32-4E31-9086-56E16CE9B6F1}" type="pres">
      <dgm:prSet presAssocID="{B3FDC8F4-4636-4406-B743-4F5EAE7D1120}" presName="sibTrans" presStyleLbl="sibTrans1D1" presStyleIdx="1" presStyleCnt="2"/>
      <dgm:spPr/>
      <dgm:t>
        <a:bodyPr/>
        <a:lstStyle/>
        <a:p>
          <a:endParaRPr lang="ru-RU"/>
        </a:p>
      </dgm:t>
    </dgm:pt>
    <dgm:pt modelId="{A1E8C0ED-268A-461A-AF49-F9F03F861208}" type="pres">
      <dgm:prSet presAssocID="{B3FDC8F4-4636-4406-B743-4F5EAE7D1120}" presName="connectorText" presStyleLbl="sibTrans1D1" presStyleIdx="1" presStyleCnt="2"/>
      <dgm:spPr/>
      <dgm:t>
        <a:bodyPr/>
        <a:lstStyle/>
        <a:p>
          <a:endParaRPr lang="ru-RU"/>
        </a:p>
      </dgm:t>
    </dgm:pt>
    <dgm:pt modelId="{F3284959-7CC0-4A14-A1D0-B11D667EFD49}" type="pres">
      <dgm:prSet presAssocID="{32BF3301-2747-4914-8605-6A07071DA0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4F757-08CE-4817-8C2B-4828C77E9B2A}" type="presOf" srcId="{B3FDC8F4-4636-4406-B743-4F5EAE7D1120}" destId="{0658A0E5-CB32-4E31-9086-56E16CE9B6F1}" srcOrd="0" destOrd="0" presId="urn:microsoft.com/office/officeart/2005/8/layout/bProcess3"/>
    <dgm:cxn modelId="{9357166A-4407-47EC-B0B0-5873A6787646}" srcId="{3982D322-60F5-4E2B-8DF9-8F326D4EBED8}" destId="{8B74A629-0E77-443A-96AF-EC189D785DAF}" srcOrd="1" destOrd="0" parTransId="{B4813F04-88CA-45CA-8D0C-BD6EFB967363}" sibTransId="{B3FDC8F4-4636-4406-B743-4F5EAE7D1120}"/>
    <dgm:cxn modelId="{05B1B85C-EC71-4E4F-8753-44BDA4E6692F}" type="presOf" srcId="{61EF14EC-7FC9-4DB3-93CB-7F8DB3F3390B}" destId="{2022CEC4-CA57-4648-A51C-362EDDC08B7A}" srcOrd="0" destOrd="0" presId="urn:microsoft.com/office/officeart/2005/8/layout/bProcess3"/>
    <dgm:cxn modelId="{8008F682-95C9-4226-A8E3-67262C20CF43}" srcId="{3982D322-60F5-4E2B-8DF9-8F326D4EBED8}" destId="{FEC66BA4-CE17-4B2B-9CBF-E199662A196F}" srcOrd="0" destOrd="0" parTransId="{A77888E1-0596-4E79-8896-2D96612A36FB}" sibTransId="{61EF14EC-7FC9-4DB3-93CB-7F8DB3F3390B}"/>
    <dgm:cxn modelId="{24319C65-C744-48EE-84ED-814980D0221C}" type="presOf" srcId="{3982D322-60F5-4E2B-8DF9-8F326D4EBED8}" destId="{79822CB3-6325-449F-B8C3-3E47D403C4A4}" srcOrd="0" destOrd="0" presId="urn:microsoft.com/office/officeart/2005/8/layout/bProcess3"/>
    <dgm:cxn modelId="{017CE39E-B83C-4468-ADCA-9558EA951893}" type="presOf" srcId="{FEC66BA4-CE17-4B2B-9CBF-E199662A196F}" destId="{AB8BF2B4-1477-4488-BBEB-1F3A825E77C0}" srcOrd="0" destOrd="0" presId="urn:microsoft.com/office/officeart/2005/8/layout/bProcess3"/>
    <dgm:cxn modelId="{2A77C14D-89C5-4D06-A214-61A964F20FC7}" type="presOf" srcId="{8B74A629-0E77-443A-96AF-EC189D785DAF}" destId="{388FE7EF-3324-406E-B855-0C218F4CD5A4}" srcOrd="0" destOrd="0" presId="urn:microsoft.com/office/officeart/2005/8/layout/bProcess3"/>
    <dgm:cxn modelId="{FFC5A288-9535-414C-83D2-14EE1AB41A4D}" type="presOf" srcId="{61EF14EC-7FC9-4DB3-93CB-7F8DB3F3390B}" destId="{C0D00954-14F2-4586-8918-ED70F2F14782}" srcOrd="1" destOrd="0" presId="urn:microsoft.com/office/officeart/2005/8/layout/bProcess3"/>
    <dgm:cxn modelId="{D0916CDC-3C85-4E24-86D1-2C0CABEE3E68}" srcId="{3982D322-60F5-4E2B-8DF9-8F326D4EBED8}" destId="{32BF3301-2747-4914-8605-6A07071DA061}" srcOrd="2" destOrd="0" parTransId="{AE44CDB5-0D7A-4DC4-AE22-549E0FD45963}" sibTransId="{14496099-4D3B-4C72-9DB3-D870EB945FDC}"/>
    <dgm:cxn modelId="{C6EF64DE-1839-477C-A276-4E49FB322136}" type="presOf" srcId="{B3FDC8F4-4636-4406-B743-4F5EAE7D1120}" destId="{A1E8C0ED-268A-461A-AF49-F9F03F861208}" srcOrd="1" destOrd="0" presId="urn:microsoft.com/office/officeart/2005/8/layout/bProcess3"/>
    <dgm:cxn modelId="{5F5873C8-1C28-4FD9-85D1-05839F0E5E36}" type="presOf" srcId="{32BF3301-2747-4914-8605-6A07071DA061}" destId="{F3284959-7CC0-4A14-A1D0-B11D667EFD49}" srcOrd="0" destOrd="0" presId="urn:microsoft.com/office/officeart/2005/8/layout/bProcess3"/>
    <dgm:cxn modelId="{678714F4-2349-4647-876D-ED5B213F97B6}" type="presParOf" srcId="{79822CB3-6325-449F-B8C3-3E47D403C4A4}" destId="{AB8BF2B4-1477-4488-BBEB-1F3A825E77C0}" srcOrd="0" destOrd="0" presId="urn:microsoft.com/office/officeart/2005/8/layout/bProcess3"/>
    <dgm:cxn modelId="{8CFD3573-DE19-4DC5-8064-03580BC84CCE}" type="presParOf" srcId="{79822CB3-6325-449F-B8C3-3E47D403C4A4}" destId="{2022CEC4-CA57-4648-A51C-362EDDC08B7A}" srcOrd="1" destOrd="0" presId="urn:microsoft.com/office/officeart/2005/8/layout/bProcess3"/>
    <dgm:cxn modelId="{8DDF8B71-4884-4267-B854-25D5FFDD3FE1}" type="presParOf" srcId="{2022CEC4-CA57-4648-A51C-362EDDC08B7A}" destId="{C0D00954-14F2-4586-8918-ED70F2F14782}" srcOrd="0" destOrd="0" presId="urn:microsoft.com/office/officeart/2005/8/layout/bProcess3"/>
    <dgm:cxn modelId="{63CE75DA-94E3-414C-AFD2-8193D7B7AF46}" type="presParOf" srcId="{79822CB3-6325-449F-B8C3-3E47D403C4A4}" destId="{388FE7EF-3324-406E-B855-0C218F4CD5A4}" srcOrd="2" destOrd="0" presId="urn:microsoft.com/office/officeart/2005/8/layout/bProcess3"/>
    <dgm:cxn modelId="{3C7EC669-A3C9-4314-9BF8-09BF0B408125}" type="presParOf" srcId="{79822CB3-6325-449F-B8C3-3E47D403C4A4}" destId="{0658A0E5-CB32-4E31-9086-56E16CE9B6F1}" srcOrd="3" destOrd="0" presId="urn:microsoft.com/office/officeart/2005/8/layout/bProcess3"/>
    <dgm:cxn modelId="{FE61EAF7-39D0-47BE-90A3-ACF8784B3760}" type="presParOf" srcId="{0658A0E5-CB32-4E31-9086-56E16CE9B6F1}" destId="{A1E8C0ED-268A-461A-AF49-F9F03F861208}" srcOrd="0" destOrd="0" presId="urn:microsoft.com/office/officeart/2005/8/layout/bProcess3"/>
    <dgm:cxn modelId="{4BCCD1A8-662E-4DFF-BE85-047EC71D1F79}" type="presParOf" srcId="{79822CB3-6325-449F-B8C3-3E47D403C4A4}" destId="{F3284959-7CC0-4A14-A1D0-B11D667EFD49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22CEC4-CA57-4648-A51C-362EDDC08B7A}">
      <dsp:nvSpPr>
        <dsp:cNvPr id="0" name=""/>
        <dsp:cNvSpPr/>
      </dsp:nvSpPr>
      <dsp:spPr>
        <a:xfrm>
          <a:off x="2964769" y="986711"/>
          <a:ext cx="651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391" y="45720"/>
              </a:lnTo>
            </a:path>
          </a:pathLst>
        </a:custGeom>
        <a:noFill/>
        <a:ln w="57150" cap="flat" cmpd="sng" algn="ctr">
          <a:solidFill>
            <a:schemeClr val="accent3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73415" y="1029021"/>
        <a:ext cx="34099" cy="6819"/>
      </dsp:txXfrm>
    </dsp:sp>
    <dsp:sp modelId="{AB8BF2B4-1477-4488-BBEB-1F3A825E77C0}">
      <dsp:nvSpPr>
        <dsp:cNvPr id="0" name=""/>
        <dsp:cNvSpPr/>
      </dsp:nvSpPr>
      <dsp:spPr>
        <a:xfrm>
          <a:off x="1388" y="142877"/>
          <a:ext cx="2965180" cy="1779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Расширить  информацию </a:t>
          </a:r>
          <a:endParaRPr lang="ru-RU" sz="2600" kern="1200" dirty="0"/>
        </a:p>
      </dsp:txBody>
      <dsp:txXfrm>
        <a:off x="1388" y="142877"/>
        <a:ext cx="2965180" cy="1779108"/>
      </dsp:txXfrm>
    </dsp:sp>
    <dsp:sp modelId="{0658A0E5-CB32-4E31-9086-56E16CE9B6F1}">
      <dsp:nvSpPr>
        <dsp:cNvPr id="0" name=""/>
        <dsp:cNvSpPr/>
      </dsp:nvSpPr>
      <dsp:spPr>
        <a:xfrm>
          <a:off x="1483979" y="1920185"/>
          <a:ext cx="3647171" cy="651391"/>
        </a:xfrm>
        <a:custGeom>
          <a:avLst/>
          <a:gdLst/>
          <a:ahLst/>
          <a:cxnLst/>
          <a:rect l="0" t="0" r="0" b="0"/>
          <a:pathLst>
            <a:path>
              <a:moveTo>
                <a:pt x="3647171" y="0"/>
              </a:moveTo>
              <a:lnTo>
                <a:pt x="3647171" y="342795"/>
              </a:lnTo>
              <a:lnTo>
                <a:pt x="0" y="342795"/>
              </a:lnTo>
              <a:lnTo>
                <a:pt x="0" y="651391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14805" y="2242471"/>
        <a:ext cx="185519" cy="6819"/>
      </dsp:txXfrm>
    </dsp:sp>
    <dsp:sp modelId="{388FE7EF-3324-406E-B855-0C218F4CD5A4}">
      <dsp:nvSpPr>
        <dsp:cNvPr id="0" name=""/>
        <dsp:cNvSpPr/>
      </dsp:nvSpPr>
      <dsp:spPr>
        <a:xfrm>
          <a:off x="3648560" y="142877"/>
          <a:ext cx="2965180" cy="1779108"/>
        </a:xfrm>
        <a:prstGeom prst="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 сахалинском разнообразии</a:t>
          </a:r>
          <a:endParaRPr lang="ru-RU" sz="2600" kern="1200" dirty="0"/>
        </a:p>
      </dsp:txBody>
      <dsp:txXfrm>
        <a:off x="3648560" y="142877"/>
        <a:ext cx="2965180" cy="1779108"/>
      </dsp:txXfrm>
    </dsp:sp>
    <dsp:sp modelId="{F3284959-7CC0-4A14-A1D0-B11D667EFD49}">
      <dsp:nvSpPr>
        <dsp:cNvPr id="0" name=""/>
        <dsp:cNvSpPr/>
      </dsp:nvSpPr>
      <dsp:spPr>
        <a:xfrm>
          <a:off x="1388" y="2603977"/>
          <a:ext cx="2965180" cy="1779108"/>
        </a:xfrm>
        <a:prstGeom prst="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растений и животных леса.</a:t>
          </a:r>
          <a:endParaRPr lang="ru-RU" sz="2600" b="1" kern="1200" dirty="0"/>
        </a:p>
      </dsp:txBody>
      <dsp:txXfrm>
        <a:off x="1388" y="2603977"/>
        <a:ext cx="2965180" cy="1779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307682-F3A6-482E-AF37-009A8704818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0D2A78-A916-4C98-9C26-7BA042514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рисунки\наши фото))\мы2\да 62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143140"/>
          </a:xfrm>
        </p:spPr>
        <p:txBody>
          <a:bodyPr>
            <a:norm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Неделя леса</a:t>
            </a:r>
            <a:br>
              <a:rPr lang="ru-RU" sz="5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cap="all" dirty="0">
              <a:ln w="9000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144000" cy="192882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19050">
                  <a:solidFill>
                    <a:srgbClr val="0070C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Викторина: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dirty="0" smtClean="0">
                <a:ln w="19050">
                  <a:solidFill>
                    <a:srgbClr val="00B05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4400" b="1" cap="all" dirty="0" smtClean="0">
                <a:ln w="19050" cmpd="sng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Лес Сахалина</a:t>
            </a:r>
            <a:r>
              <a:rPr lang="ru-RU" sz="4400" b="1" cap="all" dirty="0" smtClean="0">
                <a:ln w="19050">
                  <a:solidFill>
                    <a:srgbClr val="00B05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4400" b="1" cap="all" dirty="0">
              <a:ln w="19050">
                <a:solidFill>
                  <a:srgbClr val="00B050"/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20" y="2428868"/>
            <a:ext cx="428628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Составила: учитель биологии 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высшей квалификационной категории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Журавлева </a:t>
            </a: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Марина </a:t>
            </a: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Витальевна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Какой праздник  в России посвящен этому дереву со словами: «…хлёст, бьёт до слез,…- бела , бьет за дело»</a:t>
            </a:r>
            <a:endParaRPr lang="ru-RU" dirty="0"/>
          </a:p>
        </p:txBody>
      </p:sp>
      <p:pic>
        <p:nvPicPr>
          <p:cNvPr id="14339" name="Picture 3" descr="E:\мои рисунки\Природа\Оха.Северн.Сахалин\2084  28.05.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428868"/>
            <a:ext cx="4487240" cy="3357585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500034" y="2071678"/>
            <a:ext cx="1428760" cy="1200152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71942"/>
            <a:ext cx="285748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Верба.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Вербное воскресение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0" y="1481328"/>
            <a:ext cx="5786446" cy="523382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Какая птица зимой ночует в снегу?</a:t>
            </a:r>
          </a:p>
          <a:p>
            <a:pPr marL="624078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Смастерил ткань в цветке</a:t>
            </a:r>
          </a:p>
          <a:p>
            <a:pPr marL="624078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И смотрит в восемь глаз.</a:t>
            </a:r>
          </a:p>
          <a:p>
            <a:pPr marL="624078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Заметил муху на листе.</a:t>
            </a:r>
          </a:p>
          <a:p>
            <a:pPr marL="624078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К ней 8 ног спешит.</a:t>
            </a:r>
          </a:p>
          <a:p>
            <a:pPr marL="624078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 У него большие уши, длинные лапы да и цвет шубки меняет?</a:t>
            </a:r>
          </a:p>
          <a:p>
            <a:pPr marL="624078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4. Она как змейка, в траве мелькает, хвостиком виляет</a:t>
            </a:r>
          </a:p>
          <a:p>
            <a:pPr marL="624078" indent="-514350">
              <a:buAutoNum type="arabicPeriod"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072198" y="1481328"/>
            <a:ext cx="2928958" cy="523382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Куропатка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Паук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Заяц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Ящерица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  <a:solidFill>
            <a:schemeClr val="tx1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Отгадай животных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>
            <a:off x="7500958" y="357166"/>
            <a:ext cx="985838" cy="1000132"/>
          </a:xfrm>
          <a:prstGeom prst="smileyFac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 – что это за дар леса? </a:t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Полезно ли для человека?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E:\мои рисунки\наши фото))\мы2\мы 119.jpg"/>
          <p:cNvPicPr>
            <a:picLocks noChangeAspect="1" noChangeArrowheads="1"/>
          </p:cNvPicPr>
          <p:nvPr/>
        </p:nvPicPr>
        <p:blipFill>
          <a:blip r:embed="rId2" cstate="email"/>
          <a:srcRect l="16154" t="15385" r="10000" b="26154"/>
          <a:stretch>
            <a:fillRect/>
          </a:stretch>
        </p:blipFill>
        <p:spPr bwMode="auto">
          <a:xfrm>
            <a:off x="842216" y="1500174"/>
            <a:ext cx="4932982" cy="2928958"/>
          </a:xfrm>
          <a:prstGeom prst="rect">
            <a:avLst/>
          </a:prstGeom>
          <a:noFill/>
        </p:spPr>
      </p:pic>
      <p:pic>
        <p:nvPicPr>
          <p:cNvPr id="7171" name="Picture 3" descr="E:\мои рисунки\наши фото))\мы2\мы 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19461" y="1428736"/>
            <a:ext cx="5524539" cy="4143404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8072430" y="285728"/>
            <a:ext cx="1071570" cy="10715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8860" y="1500174"/>
            <a:ext cx="6357982" cy="255454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Кедровый стланик, хвоя – витамином С и каротином. Семена - витаминами А, Е и белками. Противопростудное средство – отвар хвои.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Красив цветок, но ядовит. В народе про него говорят – болиголов. Кто это?</a:t>
            </a:r>
            <a:endParaRPr lang="ru-RU" dirty="0"/>
          </a:p>
        </p:txBody>
      </p:sp>
      <p:pic>
        <p:nvPicPr>
          <p:cNvPr id="6" name="Picture 2" descr="E:\мои рисунки\наши фото))\мы\DSC000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285860"/>
            <a:ext cx="6072198" cy="45541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928802"/>
            <a:ext cx="1928794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Узнай цветы нашего леса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2" descr="E:\мои рисунки\наши фото))\лена-ейск\DSC000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571612"/>
            <a:ext cx="6262698" cy="4697024"/>
          </a:xfrm>
          <a:prstGeom prst="rect">
            <a:avLst/>
          </a:prstGeom>
          <a:noFill/>
        </p:spPr>
      </p:pic>
      <p:pic>
        <p:nvPicPr>
          <p:cNvPr id="9" name="Picture 2" descr="E:\мои рисунки\наши фото))\мы2\мы 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24144" y="1339438"/>
            <a:ext cx="6119855" cy="4589892"/>
          </a:xfrm>
          <a:prstGeom prst="rect">
            <a:avLst/>
          </a:prstGeom>
          <a:noFill/>
        </p:spPr>
      </p:pic>
      <p:pic>
        <p:nvPicPr>
          <p:cNvPr id="5" name="Picture 2" descr="E:\мои рисунки\наши фото))\мы2\я 14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95715" y="1357298"/>
            <a:ext cx="5048285" cy="3786214"/>
          </a:xfrm>
          <a:prstGeom prst="rect">
            <a:avLst/>
          </a:prstGeom>
          <a:noFill/>
        </p:spPr>
      </p:pic>
      <p:sp>
        <p:nvSpPr>
          <p:cNvPr id="10" name="5-конечная звезда 9"/>
          <p:cNvSpPr/>
          <p:nvPr/>
        </p:nvSpPr>
        <p:spPr>
          <a:xfrm>
            <a:off x="142844" y="4071942"/>
            <a:ext cx="1428760" cy="1200152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28860" y="1071547"/>
            <a:ext cx="6500858" cy="221599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1- ирис (в народе петушки)</a:t>
            </a:r>
          </a:p>
          <a:p>
            <a:r>
              <a:rPr lang="ru-RU" sz="2400" b="1" dirty="0" smtClean="0"/>
              <a:t>2- шиповник</a:t>
            </a:r>
          </a:p>
          <a:p>
            <a:r>
              <a:rPr lang="ru-RU" sz="2400" b="1" dirty="0" smtClean="0"/>
              <a:t>3- морошка</a:t>
            </a:r>
          </a:p>
          <a:p>
            <a:r>
              <a:rPr lang="ru-RU" sz="2400" b="1" dirty="0" smtClean="0"/>
              <a:t>4- багульник, ядовит из-за ароматных эфирных масел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400552" cy="1214446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Кто из них третий лишний?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Назови грибы нашего леса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E:\мои рисунки\наши фото))\лена-ейск\DSC03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643314"/>
            <a:ext cx="4286248" cy="3214686"/>
          </a:xfrm>
          <a:prstGeom prst="rect">
            <a:avLst/>
          </a:prstGeom>
          <a:noFill/>
        </p:spPr>
      </p:pic>
      <p:pic>
        <p:nvPicPr>
          <p:cNvPr id="3075" name="Picture 3" descr="E:\мои рисунки\наши фото))\лена-ейск\DSC032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500174"/>
            <a:ext cx="3286116" cy="2464587"/>
          </a:xfrm>
          <a:prstGeom prst="rect">
            <a:avLst/>
          </a:prstGeom>
          <a:noFill/>
        </p:spPr>
      </p:pic>
      <p:pic>
        <p:nvPicPr>
          <p:cNvPr id="3076" name="Picture 4" descr="E:\мои рисунки\наши фото))\лена-ейск\DSC032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4554149"/>
            <a:ext cx="3071802" cy="2303851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8072430" y="0"/>
            <a:ext cx="1071570" cy="10715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2357430"/>
            <a:ext cx="4286248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1- маслята</a:t>
            </a:r>
          </a:p>
          <a:p>
            <a:r>
              <a:rPr lang="ru-RU" sz="2400" b="1" dirty="0" smtClean="0"/>
              <a:t>2- подосиновик</a:t>
            </a:r>
          </a:p>
          <a:p>
            <a:r>
              <a:rPr lang="ru-RU" sz="2400" b="1" dirty="0" smtClean="0"/>
              <a:t>3- мухомор </a:t>
            </a:r>
          </a:p>
          <a:p>
            <a:r>
              <a:rPr lang="ru-RU" sz="2400" b="1" dirty="0" smtClean="0"/>
              <a:t> лишний № 3 – ядовитый,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№ 1,2- съедобные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мои рисунки\наши фото))\мы2\мы 109.jpg"/>
          <p:cNvPicPr>
            <a:picLocks noChangeAspect="1" noChangeArrowheads="1"/>
          </p:cNvPicPr>
          <p:nvPr/>
        </p:nvPicPr>
        <p:blipFill>
          <a:blip r:embed="rId2" cstate="email"/>
          <a:srcRect l="19149"/>
          <a:stretch>
            <a:fillRect/>
          </a:stretch>
        </p:blipFill>
        <p:spPr bwMode="auto">
          <a:xfrm>
            <a:off x="4500562" y="2071677"/>
            <a:ext cx="4119591" cy="38214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1328"/>
            <a:ext cx="3786214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Хорошо!</a:t>
            </a:r>
          </a:p>
          <a:p>
            <a:r>
              <a:rPr lang="ru-RU" sz="2800" b="1" dirty="0" smtClean="0"/>
              <a:t> Добыча муравьев одного большого муравейника в сутки составляет</a:t>
            </a:r>
          </a:p>
          <a:p>
            <a:r>
              <a:rPr lang="ru-RU" sz="2800" b="1" dirty="0" smtClean="0"/>
              <a:t>6500 гусениц, </a:t>
            </a:r>
          </a:p>
          <a:p>
            <a:r>
              <a:rPr lang="ru-RU" sz="2800" b="1" dirty="0" smtClean="0"/>
              <a:t>28 000 куколок и 2660 бабочек дубовой листовертки, </a:t>
            </a:r>
          </a:p>
          <a:p>
            <a:r>
              <a:rPr lang="ru-RU" sz="2800" b="1" dirty="0" smtClean="0"/>
              <a:t>3500 гусениц сосновой совки – самых мощных вредителей лесов.</a:t>
            </a:r>
            <a:endParaRPr lang="ru-RU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15404" cy="127478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Хорошо или плохо, если в лесу много муравейников? Почему? 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8286776" y="714356"/>
            <a:ext cx="857224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Какому растению принадлежит ствол этого дерева?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66" name="Picture 2" descr="E:\мои рисунки\наши фото))\мы2\мы 1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857364"/>
            <a:ext cx="5929354" cy="4447016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7500958" y="571480"/>
            <a:ext cx="1428760" cy="1200152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1934" y="1928802"/>
            <a:ext cx="507206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Лиственница. Применяется в строительстве сооружений, которые могут стоять веками, даже в воде и не гнить – город Венеция, Зимний Дворец.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208279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Почему лес погибает, если вырубить старые дуплистые деревья?</a:t>
            </a:r>
            <a:b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290" name="Picture 2" descr="E:\мои рисунки\наши фото))\мы2\мы 187.jpg"/>
          <p:cNvPicPr>
            <a:picLocks noChangeAspect="1" noChangeArrowheads="1"/>
          </p:cNvPicPr>
          <p:nvPr/>
        </p:nvPicPr>
        <p:blipFill>
          <a:blip r:embed="rId2" cstate="email"/>
          <a:srcRect l="20455" r="3182"/>
          <a:stretch>
            <a:fillRect/>
          </a:stretch>
        </p:blipFill>
        <p:spPr bwMode="auto">
          <a:xfrm>
            <a:off x="4429124" y="2071678"/>
            <a:ext cx="4000528" cy="3929089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7786710" y="285728"/>
            <a:ext cx="1071570" cy="10715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2000240"/>
            <a:ext cx="2286016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старых дуплистых деревьях селятся </a:t>
            </a:r>
            <a:r>
              <a:rPr lang="ru-RU" sz="2400" b="1" dirty="0" err="1" smtClean="0">
                <a:solidFill>
                  <a:srgbClr val="002060"/>
                </a:solidFill>
              </a:rPr>
              <a:t>насекомояд-ные</a:t>
            </a:r>
            <a:r>
              <a:rPr lang="ru-RU" sz="2400" b="1" dirty="0" smtClean="0">
                <a:solidFill>
                  <a:srgbClr val="002060"/>
                </a:solidFill>
              </a:rPr>
              <a:t> птицы, значит личинок вредных насекомых будет меньше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мои рисунки\наши фото))\мы2\мы 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2643182"/>
            <a:ext cx="4381530" cy="32861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3143240" cy="35784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Белый мох сфагнум – впитывает воду и удерживает ее в своих клетках, а при необходимости делится с растениями.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 – что это?</a:t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Какую роль выполняет для леса?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7500958" y="142852"/>
            <a:ext cx="1428760" cy="1200152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Коллекция фотографий «Оха. Северный Сахалин» Юрия Максимова.</a:t>
            </a:r>
          </a:p>
          <a:p>
            <a:r>
              <a:rPr lang="ru-RU" b="1" dirty="0" smtClean="0"/>
              <a:t>Личный </a:t>
            </a:r>
            <a:r>
              <a:rPr lang="ru-RU" b="1" dirty="0" err="1" smtClean="0"/>
              <a:t>фотоархив</a:t>
            </a:r>
            <a:r>
              <a:rPr lang="ru-RU" b="1" dirty="0" smtClean="0"/>
              <a:t>: Александра </a:t>
            </a:r>
            <a:r>
              <a:rPr lang="ru-RU" b="1" dirty="0" err="1" smtClean="0"/>
              <a:t>Алечица</a:t>
            </a:r>
            <a:r>
              <a:rPr lang="ru-RU" b="1" smtClean="0"/>
              <a:t> Журавлева Артема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Все фотографии использованы</a:t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5984" y="1428736"/>
          <a:ext cx="661513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 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Если появляется значок – </a:t>
            </a:r>
          </a:p>
          <a:p>
            <a:pPr>
              <a:buNone/>
            </a:pPr>
            <a:r>
              <a:rPr lang="ru-RU" b="1" dirty="0" smtClean="0"/>
              <a:t>повышенной трудности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Если появляется значок – </a:t>
            </a:r>
          </a:p>
          <a:p>
            <a:pPr>
              <a:buNone/>
            </a:pPr>
            <a:r>
              <a:rPr lang="ru-RU" b="1" dirty="0" smtClean="0"/>
              <a:t>средней трудности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Если появляется значок – </a:t>
            </a:r>
          </a:p>
          <a:p>
            <a:pPr>
              <a:buNone/>
            </a:pPr>
            <a:r>
              <a:rPr lang="ru-RU" b="1" dirty="0" smtClean="0"/>
              <a:t>легкий и не трудный 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Особенности заданий в  викторине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5429256" y="1214422"/>
            <a:ext cx="1428760" cy="1200152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857884" y="4714884"/>
            <a:ext cx="985838" cy="1000132"/>
          </a:xfrm>
          <a:prstGeom prst="smileyFac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643570" y="3071810"/>
            <a:ext cx="1071570" cy="10715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Запомнили?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571480"/>
            <a:ext cx="114300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endParaRPr lang="ru-RU" sz="2800" b="1" cap="all" dirty="0">
              <a:ln w="28575" cmpd="sng">
                <a:solidFill>
                  <a:srgbClr val="92D05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  <a:p>
            <a:r>
              <a:rPr lang="ru-RU" sz="2800" b="1" cap="all" dirty="0" smtClean="0">
                <a:ln w="28575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 !!!</a:t>
            </a:r>
          </a:p>
          <a:p>
            <a:endParaRPr lang="ru-RU" b="1" cap="all" dirty="0">
              <a:ln w="9000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Почему лес называют – «легкими планеты»?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4714876" y="1714488"/>
            <a:ext cx="3000396" cy="1214446"/>
          </a:xfrm>
          <a:prstGeom prst="curved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314324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кислород</a:t>
            </a:r>
            <a:endParaRPr lang="ru-RU" sz="3600" b="1" dirty="0">
              <a:ln w="19050"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4572008"/>
            <a:ext cx="3000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Дыхание 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животных,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человека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072330" y="3857628"/>
            <a:ext cx="285752" cy="714380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E:\мои рисунки\мамины картинки\рисунки раст\опыты\beachleafz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2928934"/>
            <a:ext cx="2286016" cy="2428892"/>
          </a:xfrm>
          <a:prstGeom prst="rect">
            <a:avLst/>
          </a:prstGeom>
          <a:noFill/>
        </p:spPr>
      </p:pic>
      <p:pic>
        <p:nvPicPr>
          <p:cNvPr id="20483" name="Picture 3" descr="E:\мои рисунки\наши фото))\мы2\мы 5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00174"/>
            <a:ext cx="4286248" cy="3214686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0800000" flipH="1">
            <a:off x="1142976" y="4857760"/>
            <a:ext cx="3572048" cy="1428760"/>
          </a:xfrm>
          <a:prstGeom prst="curvedDownArrow">
            <a:avLst>
              <a:gd name="adj1" fmla="val 25000"/>
              <a:gd name="adj2" fmla="val 53426"/>
              <a:gd name="adj3" fmla="val 25000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7786710" y="214290"/>
            <a:ext cx="985838" cy="1000132"/>
          </a:xfrm>
          <a:prstGeom prst="smileyFac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Какие деревья леса можешь узнать по фотоснимкам?</a:t>
            </a:r>
            <a:endParaRPr lang="ru-RU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2" descr="E:\мои рисунки\наши фото))\мы2\мы 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93017"/>
            <a:ext cx="7286644" cy="5464983"/>
          </a:xfrm>
          <a:prstGeom prst="rect">
            <a:avLst/>
          </a:prstGeom>
          <a:noFill/>
        </p:spPr>
      </p:pic>
      <p:pic>
        <p:nvPicPr>
          <p:cNvPr id="5" name="Picture 2" descr="E:\мои рисунки\наши фото))\лена-ейск\DSC03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339415"/>
            <a:ext cx="7358114" cy="5518586"/>
          </a:xfrm>
          <a:prstGeom prst="rect">
            <a:avLst/>
          </a:prstGeom>
          <a:noFill/>
        </p:spPr>
      </p:pic>
      <p:pic>
        <p:nvPicPr>
          <p:cNvPr id="19458" name="Picture 2" descr="E:\мои рисунки\Природа\Оха.Северн.Сахалин\04.jpg"/>
          <p:cNvPicPr>
            <a:picLocks noChangeAspect="1" noChangeArrowheads="1"/>
          </p:cNvPicPr>
          <p:nvPr/>
        </p:nvPicPr>
        <p:blipFill>
          <a:blip r:embed="rId4" cstate="email"/>
          <a:srcRect l="18653" r="31917" b="14021"/>
          <a:stretch>
            <a:fillRect/>
          </a:stretch>
        </p:blipFill>
        <p:spPr bwMode="auto">
          <a:xfrm>
            <a:off x="1714480" y="1292599"/>
            <a:ext cx="4572032" cy="5607210"/>
          </a:xfrm>
          <a:prstGeom prst="rect">
            <a:avLst/>
          </a:prstGeom>
          <a:noFill/>
        </p:spPr>
      </p:pic>
      <p:pic>
        <p:nvPicPr>
          <p:cNvPr id="19459" name="Picture 3" descr="E:\мои рисунки\Природа\Оха.Северн.Сахалин\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1285860"/>
            <a:ext cx="7835004" cy="5572140"/>
          </a:xfrm>
          <a:prstGeom prst="rect">
            <a:avLst/>
          </a:prstGeom>
          <a:noFill/>
        </p:spPr>
      </p:pic>
      <p:pic>
        <p:nvPicPr>
          <p:cNvPr id="19460" name="Picture 4" descr="E:\мои рисунки\Природа\Оха.Северн.Сахалин\18.jpg"/>
          <p:cNvPicPr>
            <a:picLocks noChangeAspect="1" noChangeArrowheads="1"/>
          </p:cNvPicPr>
          <p:nvPr/>
        </p:nvPicPr>
        <p:blipFill>
          <a:blip r:embed="rId6" cstate="email"/>
          <a:srcRect r="19226" b="10165"/>
          <a:stretch>
            <a:fillRect/>
          </a:stretch>
        </p:blipFill>
        <p:spPr bwMode="auto">
          <a:xfrm>
            <a:off x="1785918" y="1236069"/>
            <a:ext cx="3643338" cy="5723844"/>
          </a:xfrm>
          <a:prstGeom prst="rect">
            <a:avLst/>
          </a:prstGeom>
          <a:noFill/>
        </p:spPr>
      </p:pic>
      <p:sp>
        <p:nvSpPr>
          <p:cNvPr id="10" name="5-конечная звезда 9"/>
          <p:cNvSpPr/>
          <p:nvPr/>
        </p:nvSpPr>
        <p:spPr>
          <a:xfrm>
            <a:off x="8229600" y="214290"/>
            <a:ext cx="914400" cy="914400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3108" y="2714620"/>
            <a:ext cx="535785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1- лиственница</a:t>
            </a:r>
          </a:p>
          <a:p>
            <a:r>
              <a:rPr lang="ru-RU" sz="3200" b="1" dirty="0" smtClean="0"/>
              <a:t>2- ольха</a:t>
            </a:r>
          </a:p>
          <a:p>
            <a:r>
              <a:rPr lang="ru-RU" sz="3200" b="1" dirty="0" smtClean="0"/>
              <a:t>3- ель</a:t>
            </a:r>
          </a:p>
          <a:p>
            <a:r>
              <a:rPr lang="ru-RU" sz="3200" b="1" dirty="0" smtClean="0"/>
              <a:t>4- стланик кедровый</a:t>
            </a:r>
          </a:p>
          <a:p>
            <a:r>
              <a:rPr lang="ru-RU" sz="3200" b="1" dirty="0" smtClean="0"/>
              <a:t>5 - рябина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072438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«Роса по утру – растениям по нутру» – о чем поговорка?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8" name="Picture 2" descr="E:\мои рисунки\наши фото))\мы2\мы 1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2285992"/>
            <a:ext cx="5238819" cy="3929114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8072430" y="285728"/>
            <a:ext cx="1071570" cy="10715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857364"/>
            <a:ext cx="335755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/>
              <a:t>Лишнее испарение воды листьями травяных растений, а листья  деревьев «умываются».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 следы животного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410" name="Picture 2" descr="E:\мои рисунки\наши фото))\сентябрь 2010 олеся\маша\IMG_0406.JPG"/>
          <p:cNvPicPr>
            <a:picLocks noChangeAspect="1" noChangeArrowheads="1"/>
          </p:cNvPicPr>
          <p:nvPr/>
        </p:nvPicPr>
        <p:blipFill>
          <a:blip r:embed="rId2" cstate="email"/>
          <a:srcRect r="47748"/>
          <a:stretch>
            <a:fillRect/>
          </a:stretch>
        </p:blipFill>
        <p:spPr bwMode="auto">
          <a:xfrm>
            <a:off x="642910" y="1857364"/>
            <a:ext cx="3589302" cy="4579490"/>
          </a:xfrm>
          <a:prstGeom prst="rect">
            <a:avLst/>
          </a:prstGeom>
          <a:noFill/>
        </p:spPr>
      </p:pic>
      <p:pic>
        <p:nvPicPr>
          <p:cNvPr id="17411" name="Picture 3" descr="E:\мои рисунки\наши фото))\сентябрь 2010 олеся\маша\IMG_04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268528" y="2875348"/>
            <a:ext cx="4393389" cy="292892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143240" y="4286256"/>
            <a:ext cx="4286280" cy="1357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Улыбающееся лицо 7"/>
          <p:cNvSpPr/>
          <p:nvPr/>
        </p:nvSpPr>
        <p:spPr>
          <a:xfrm>
            <a:off x="7715272" y="214290"/>
            <a:ext cx="985838" cy="1000132"/>
          </a:xfrm>
          <a:prstGeom prst="smileyFac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9058" y="2143116"/>
            <a:ext cx="2214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Медведь бурый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мои рисунки\Природа\Оха.Северн.Сахалин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513598"/>
            <a:ext cx="5072098" cy="3684022"/>
          </a:xfrm>
          <a:prstGeom prst="rect">
            <a:avLst/>
          </a:prstGeom>
          <a:noFill/>
        </p:spPr>
      </p:pic>
      <p:pic>
        <p:nvPicPr>
          <p:cNvPr id="15363" name="Picture 3" descr="E:\мои рисунки\Природа\Оха.Северн.Сахалин\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357298"/>
            <a:ext cx="6357950" cy="46179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 ягоды севера Сахалина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365" name="Picture 5" descr="E:\мои рисунки\Природа\Оха.Северн.Сахалин\2641  12.09.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1428736"/>
            <a:ext cx="4786314" cy="3581369"/>
          </a:xfrm>
          <a:prstGeom prst="rect">
            <a:avLst/>
          </a:prstGeom>
          <a:noFill/>
        </p:spPr>
      </p:pic>
      <p:pic>
        <p:nvPicPr>
          <p:cNvPr id="15366" name="Picture 6" descr="E:\мои рисунки\Разное\Природа\Брусни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1643050"/>
            <a:ext cx="4475307" cy="3193588"/>
          </a:xfrm>
          <a:prstGeom prst="rect">
            <a:avLst/>
          </a:prstGeom>
          <a:noFill/>
        </p:spPr>
      </p:pic>
      <p:pic>
        <p:nvPicPr>
          <p:cNvPr id="9" name="Picture 2" descr="E:\мои рисунки\наши фото))\сентябрь 2010 олеся\маша\IMG_04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36179" y="3214686"/>
            <a:ext cx="5107821" cy="3405214"/>
          </a:xfrm>
          <a:prstGeom prst="rect">
            <a:avLst/>
          </a:prstGeom>
          <a:noFill/>
        </p:spPr>
      </p:pic>
      <p:sp>
        <p:nvSpPr>
          <p:cNvPr id="10" name="Улыбающееся лицо 9"/>
          <p:cNvSpPr/>
          <p:nvPr/>
        </p:nvSpPr>
        <p:spPr>
          <a:xfrm>
            <a:off x="7500958" y="214290"/>
            <a:ext cx="985838" cy="1000132"/>
          </a:xfrm>
          <a:prstGeom prst="smileyFac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0100" y="3143248"/>
            <a:ext cx="264320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1- рябина</a:t>
            </a:r>
          </a:p>
          <a:p>
            <a:r>
              <a:rPr lang="ru-RU" sz="2800" b="1" dirty="0" smtClean="0"/>
              <a:t>2- черника</a:t>
            </a:r>
          </a:p>
          <a:p>
            <a:r>
              <a:rPr lang="ru-RU" sz="2800" b="1" dirty="0" smtClean="0"/>
              <a:t>3- </a:t>
            </a:r>
            <a:r>
              <a:rPr lang="ru-RU" sz="2800" b="1" dirty="0" err="1" smtClean="0"/>
              <a:t>шикша</a:t>
            </a:r>
            <a:endParaRPr lang="ru-RU" sz="2800" b="1" dirty="0" smtClean="0"/>
          </a:p>
          <a:p>
            <a:r>
              <a:rPr lang="ru-RU" sz="2800" b="1" dirty="0" smtClean="0"/>
              <a:t>4- брусника</a:t>
            </a:r>
          </a:p>
          <a:p>
            <a:r>
              <a:rPr lang="ru-RU" sz="2800" b="1" dirty="0" smtClean="0"/>
              <a:t>5- морошка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мои рисунки\Разное\Александровск\DSC00142.jpg"/>
          <p:cNvPicPr>
            <a:picLocks noChangeAspect="1" noChangeArrowheads="1"/>
          </p:cNvPicPr>
          <p:nvPr/>
        </p:nvPicPr>
        <p:blipFill>
          <a:blip r:embed="rId2" cstate="email"/>
          <a:srcRect l="32324" t="22656"/>
          <a:stretch>
            <a:fillRect/>
          </a:stretch>
        </p:blipFill>
        <p:spPr bwMode="auto">
          <a:xfrm>
            <a:off x="5000628" y="2714620"/>
            <a:ext cx="3786211" cy="32453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664373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Почему лиса-краса пушистая только зимой? </a:t>
            </a:r>
            <a:endParaRPr lang="ru-RU" sz="40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342899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Чтоб было теплее, так как к зиме появляется подшерсток и мех становится гуще. </a:t>
            </a:r>
          </a:p>
          <a:p>
            <a:r>
              <a:rPr lang="ru-RU" sz="2400" b="1" dirty="0" smtClean="0"/>
              <a:t>А к лету лиса избавляться от него – линяет.</a:t>
            </a:r>
            <a:endParaRPr lang="ru-RU" sz="2400" b="1" dirty="0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500958" y="357166"/>
            <a:ext cx="985838" cy="1000132"/>
          </a:xfrm>
          <a:prstGeom prst="smileyFac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736</TotalTime>
  <Words>524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Неделя леса </vt:lpstr>
      <vt:lpstr>Цель: </vt:lpstr>
      <vt:lpstr>Особенности заданий в  викторине</vt:lpstr>
      <vt:lpstr>Почему лес называют – «легкими планеты»?</vt:lpstr>
      <vt:lpstr>Какие деревья леса можешь узнать по фотоснимкам?</vt:lpstr>
      <vt:lpstr>«Роса по утру – растениям по нутру» – о чем поговорка?</vt:lpstr>
      <vt:lpstr>Угадай следы животного</vt:lpstr>
      <vt:lpstr>Угадай ягоды севера Сахалина</vt:lpstr>
      <vt:lpstr>Слайд 9</vt:lpstr>
      <vt:lpstr>Какой праздник  в России посвящен этому дереву со словами: «…хлёст, бьёт до слез,…- бела , бьет за дело»</vt:lpstr>
      <vt:lpstr>Отгадай животных</vt:lpstr>
      <vt:lpstr>Угадай – что это за дар леса?  Полезно ли для человека?</vt:lpstr>
      <vt:lpstr>Красив цветок, но ядовит. В народе про него говорят – болиголов. Кто это?</vt:lpstr>
      <vt:lpstr>Назови грибы нашего леса</vt:lpstr>
      <vt:lpstr>Хорошо или плохо, если в лесу много муравейников? Почему? </vt:lpstr>
      <vt:lpstr>Какому растению принадлежит ствол этого дерева?</vt:lpstr>
      <vt:lpstr>Почему лес погибает, если вырубить старые дуплистые деревья? </vt:lpstr>
      <vt:lpstr>Угадай – что это? Какую роль выполняет для леса?</vt:lpstr>
      <vt:lpstr>Все фотографии использованы 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65</cp:revision>
  <dcterms:created xsi:type="dcterms:W3CDTF">2013-03-15T21:22:18Z</dcterms:created>
  <dcterms:modified xsi:type="dcterms:W3CDTF">2014-01-05T06:59:59Z</dcterms:modified>
</cp:coreProperties>
</file>