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sldIdLst>
    <p:sldId id="262" r:id="rId2"/>
    <p:sldId id="257" r:id="rId3"/>
    <p:sldId id="258" r:id="rId4"/>
    <p:sldId id="259" r:id="rId5"/>
    <p:sldId id="270" r:id="rId6"/>
    <p:sldId id="271" r:id="rId7"/>
    <p:sldId id="266" r:id="rId8"/>
    <p:sldId id="267" r:id="rId9"/>
    <p:sldId id="272" r:id="rId10"/>
    <p:sldId id="269" r:id="rId11"/>
    <p:sldId id="261" r:id="rId12"/>
    <p:sldId id="263" r:id="rId13"/>
    <p:sldId id="264" r:id="rId14"/>
    <p:sldId id="265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94BE0-AD7C-4EE6-B085-0B9CA8AA48A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9BA74-717B-460E-A9E6-8D6EE035A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CD42B-066C-427C-A88A-A330B8BAC6DD}" type="slidenum">
              <a:rPr lang="ru-RU"/>
              <a:pPr/>
              <a:t>1</a:t>
            </a:fld>
            <a:endParaRPr 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5B46A-F409-4961-BD4B-E7B22372F13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AD2B-5B16-4817-BE5E-978FB001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5B46A-F409-4961-BD4B-E7B22372F13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AD2B-5B16-4817-BE5E-978FB001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5B46A-F409-4961-BD4B-E7B22372F13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AD2B-5B16-4817-BE5E-978FB001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07FB80-64B9-499B-8DF2-625255CDCD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5B46A-F409-4961-BD4B-E7B22372F13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AD2B-5B16-4817-BE5E-978FB001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5B46A-F409-4961-BD4B-E7B22372F13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AD2B-5B16-4817-BE5E-978FB001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5B46A-F409-4961-BD4B-E7B22372F13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AD2B-5B16-4817-BE5E-978FB001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5B46A-F409-4961-BD4B-E7B22372F13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AD2B-5B16-4817-BE5E-978FB001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5B46A-F409-4961-BD4B-E7B22372F13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AD2B-5B16-4817-BE5E-978FB001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5B46A-F409-4961-BD4B-E7B22372F13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AD2B-5B16-4817-BE5E-978FB001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5B46A-F409-4961-BD4B-E7B22372F13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AD2B-5B16-4817-BE5E-978FB001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5B46A-F409-4961-BD4B-E7B22372F13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AD2B-5B16-4817-BE5E-978FB001F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55B46A-F409-4961-BD4B-E7B22372F13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835AD2B-5B16-4817-BE5E-978FB001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2;&#1074;&#1077;&#1076;&#1077;&#1085;&#1080;&#1077;.doc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9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12" Type="http://schemas.openxmlformats.org/officeDocument/2006/relationships/image" Target="../media/image18.gif"/><Relationship Id="rId2" Type="http://schemas.openxmlformats.org/officeDocument/2006/relationships/image" Target="../media/image9.png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7.gif"/><Relationship Id="rId5" Type="http://schemas.openxmlformats.org/officeDocument/2006/relationships/image" Target="../media/image12.gif"/><Relationship Id="rId15" Type="http://schemas.openxmlformats.org/officeDocument/2006/relationships/image" Target="../media/image21.gif"/><Relationship Id="rId10" Type="http://schemas.openxmlformats.org/officeDocument/2006/relationships/image" Target="../media/image16.gif"/><Relationship Id="rId4" Type="http://schemas.openxmlformats.org/officeDocument/2006/relationships/image" Target="../media/image11.gif"/><Relationship Id="rId9" Type="http://schemas.openxmlformats.org/officeDocument/2006/relationships/hyperlink" Target="http://tambov.fio.ru/vjpusk/vjp130/rabot/14/new_page_3.htm" TargetMode="External"/><Relationship Id="rId1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3" name="Picture 35" descr="XP Glass Corona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 rot="21060000">
            <a:off x="0" y="836613"/>
            <a:ext cx="8291513" cy="2667000"/>
          </a:xfrm>
          <a:noFill/>
        </p:spPr>
        <p:txBody>
          <a:bodyPr>
            <a:normAutofit fontScale="90000"/>
          </a:bodyPr>
          <a:lstStyle/>
          <a:p>
            <a:r>
              <a:rPr lang="ru-RU" sz="7200" b="1" i="1" dirty="0">
                <a:solidFill>
                  <a:srgbClr val="FF00FF"/>
                </a:solidFill>
                <a:latin typeface="Comic Sans MS" pitchFamily="66" charset="0"/>
              </a:rPr>
              <a:t>ЗДОРОВЫЙ ОБРАЗ </a:t>
            </a:r>
            <a:r>
              <a:rPr lang="ru-RU" sz="7200" b="1" i="1" dirty="0" smtClean="0">
                <a:solidFill>
                  <a:srgbClr val="FF00FF"/>
                </a:solidFill>
                <a:latin typeface="Comic Sans MS" pitchFamily="66" charset="0"/>
              </a:rPr>
              <a:t>ЖИЗНИ подростка</a:t>
            </a:r>
            <a:endParaRPr lang="ru-RU" sz="7200" b="1" i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pic>
        <p:nvPicPr>
          <p:cNvPr id="7185" name="Picture 17" descr="AG00218_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559675" y="2781300"/>
            <a:ext cx="1584325" cy="1212850"/>
          </a:xfrm>
          <a:noFill/>
          <a:ln/>
        </p:spPr>
      </p:pic>
      <p:pic>
        <p:nvPicPr>
          <p:cNvPr id="7204" name="Picture 36" descr="climate_r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57750"/>
            <a:ext cx="2667000" cy="200025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7205" name="Picture 37" descr="summer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4887913"/>
            <a:ext cx="2627312" cy="1970087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7206" name="Picture 38" descr="радуга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260350"/>
            <a:ext cx="136048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7" name="Picture 39" descr="Buttrfl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160588" cy="1689100"/>
          </a:xfrm>
          <a:prstGeom prst="rect">
            <a:avLst/>
          </a:prstGeom>
          <a:noFill/>
        </p:spPr>
      </p:pic>
      <p:pic>
        <p:nvPicPr>
          <p:cNvPr id="7212" name="Picture 44" descr="climate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19475" y="4857750"/>
            <a:ext cx="2667000" cy="200025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063 -0.15417 C -0.58021 -0.1588 -0.57275 -0.15903 -0.56094 -0.16042 C -0.53594 -0.17153 -0.48212 -0.16644 -0.47031 -0.16667 C -0.45643 -0.16968 -0.44375 -0.17501 -0.42969 -0.17709 C -0.40313 -0.1889 -0.43924 -0.18241 -0.37188 -0.18542 C -0.32691 -0.20047 -0.27222 -0.19677 -0.22813 -0.19792 C -0.21146 -0.20348 -0.19566 -0.20302 -0.1783 -0.20417 C -0.16667 -0.20672 -0.15556 -0.21112 -0.14531 -0.21876 C -0.13976 -0.22292 -0.13004 -0.22987 -0.125 -0.23542 C -0.12327 -0.23728 -0.12222 -0.24028 -0.12031 -0.24167 C -0.11736 -0.24399 -0.10538 -0.24862 -0.10156 -0.25001 C -0.10035 -0.25116 -0.09271 -0.25903 -0.09063 -0.25626 C -0.08924 -0.2544 -0.09393 -0.25371 -0.09531 -0.25209 C -0.09705 -0.25024 -0.09792 -0.247 -0.10018 -0.24584 C -0.10538 -0.2426 -0.11163 -0.24214 -0.11736 -0.23959 C -0.15087 -0.24144 -0.18108 -0.24908 -0.21424 -0.25417 C -0.22656 -0.25626 -0.23906 -0.25718 -0.25174 -0.26042 C -0.30243 -0.25765 -0.35243 -0.2426 -0.40313 -0.24167 C -0.49375 -0.23982 -0.58438 -0.24028 -0.675 -0.23959 C -0.68837 -0.23774 -0.69966 -0.23265 -0.71268 -0.22917 C -0.72882 -0.21621 -0.71077 -0.2294 -0.73281 -0.21876 C -0.74323 -0.2139 -0.7533 -0.20325 -0.76268 -0.19584 C -0.77309 -0.18728 -0.77205 -0.19075 -0.78438 -0.18334 C -0.79705 -0.1757 -0.80816 -0.16644 -0.82031 -0.15834 C -0.82691 -0.15394 -0.82709 -0.14978 -0.83299 -0.14376 C -0.84028 -0.13612 -0.84584 -0.13311 -0.85156 -0.12292 C -0.85261 -0.11876 -0.8533 -0.11436 -0.85469 -0.11042 C -0.85591 -0.10741 -0.85868 -0.10533 -0.85938 -0.10209 C -0.86962 -0.05788 -0.85469 -0.10001 -0.86407 -0.07501 C -0.87066 -0.03079 -0.86407 0.03657 -0.84375 0.07708 C -0.84219 0.08009 -0.83837 0.07962 -0.83594 0.08124 C -0.83368 0.08286 -0.82656 0.09027 -0.825 0.09166 C -0.82448 0.09374 -0.82448 0.09629 -0.82344 0.09791 C -0.82066 0.10254 -0.81632 0.10277 -0.8125 0.10416 C -0.80365 0.10763 -0.80087 0.11064 -0.7908 0.11249 C -0.77952 0.11735 -0.78403 0.11921 -0.77656 0.11249 C -0.77552 0.11041 -0.77535 0.10694 -0.77344 0.10624 C -0.76111 0.10161 -0.74288 0.10138 -0.72986 0.09791 C -0.70816 0.09212 -0.68594 0.09652 -0.66406 0.09583 C -0.61511 0.09397 -0.62761 0.09467 -0.59063 0.09166 C -0.56528 0.08495 -0.54063 0.06342 -0.51406 0.06249 C -0.47448 0.0611 -0.43507 0.0611 -0.39531 0.06041 C -0.37986 0.0581 -0.36406 0.05462 -0.34861 0.05208 C -0.33091 0.04421 -0.34775 0.05069 -0.32344 0.04583 C -0.31198 0.04351 -0.29931 0.0368 -0.2875 0.03541 C -0.24271 0.03055 -0.275 0.03356 -0.19063 0.03124 C -0.17292 0.02985 -0.15677 0.02685 -0.13906 0.02499 C -0.1033 0.01712 -0.06077 0.01805 -0.025 0.01666 C -0.01702 0.01319 -0.00608 0.0081 1.11111E-6 -6.66667E-6 " pathEditMode="relative" ptsTypes="ffffffffffffffffffffffffffffffffffffffffffffffffA">
                                      <p:cBhvr>
                                        <p:cTn id="16" dur="9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3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Опасности, связанные с употреблением наркотиков: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00034" y="1214422"/>
            <a:ext cx="8183880" cy="497377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ru-RU" sz="2400" b="1" dirty="0"/>
              <a:t>наркотик – средство, которое постоянно увеличивает потребность в его использовании. Это прием ядов, которые становятся частью обменных процессов в организме, и вызывает привыкание.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b="1" dirty="0"/>
              <a:t>привязанность к наркотикам ведет к деградации личности подростка, резко снижается работоспособность, память, внимание.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b="1" dirty="0"/>
              <a:t>наркотики – это постоянные траты денег, а подросток может либо взять их у родителей либо украсть, отсюда возрастание подростковой преступности.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02" y="0"/>
            <a:ext cx="8643998" cy="133728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Факторы, способствующие привлечению подростка к наркотикам: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357298"/>
            <a:ext cx="8183880" cy="4929222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110000"/>
              </a:lnSpc>
            </a:pPr>
            <a:r>
              <a:rPr lang="ru-RU" sz="2800" b="1" dirty="0"/>
              <a:t>сложность взаимоотношений со старшими или отсутствие контроля со стороны родителей;</a:t>
            </a:r>
          </a:p>
          <a:p>
            <a:pPr marL="609600" indent="-609600">
              <a:lnSpc>
                <a:spcPct val="110000"/>
              </a:lnSpc>
            </a:pPr>
            <a:r>
              <a:rPr lang="ru-RU" sz="2800" b="1" dirty="0"/>
              <a:t>отдельные подростки стараются таким образом привлечь к себе внимание коллектива сверстников любой ценой, из-за того, что привыкли к повышенному вниманию со стороны родителей. </a:t>
            </a:r>
          </a:p>
          <a:p>
            <a:pPr marL="609600" indent="-609600">
              <a:lnSpc>
                <a:spcPct val="110000"/>
              </a:lnSpc>
            </a:pPr>
            <a:r>
              <a:rPr lang="ru-RU" sz="2800" b="1" dirty="0"/>
              <a:t>нередко,  используется сила принуждения, особенно к слабовольным, либо к подросткам,  лишенным внимания взрослых.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642918"/>
            <a:ext cx="8183880" cy="10715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Признаки пристрастия ребенка к наркотикам: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71612"/>
            <a:ext cx="8183880" cy="5000660"/>
          </a:xfrm>
        </p:spPr>
        <p:txBody>
          <a:bodyPr>
            <a:normAutofit/>
          </a:bodyPr>
          <a:lstStyle/>
          <a:p>
            <a:r>
              <a:rPr lang="ru-RU" b="1" dirty="0"/>
              <a:t>резкая смена друзей</a:t>
            </a:r>
          </a:p>
          <a:p>
            <a:r>
              <a:rPr lang="ru-RU" b="1" dirty="0"/>
              <a:t>резкое ухудшение поведения</a:t>
            </a:r>
          </a:p>
          <a:p>
            <a:r>
              <a:rPr lang="ru-RU" b="1" dirty="0"/>
              <a:t>изменение пищевых привычек</a:t>
            </a:r>
          </a:p>
          <a:p>
            <a:r>
              <a:rPr lang="ru-RU" b="1" dirty="0"/>
              <a:t>случаи забывчивости</a:t>
            </a:r>
          </a:p>
          <a:p>
            <a:r>
              <a:rPr lang="ru-RU" b="1" dirty="0"/>
              <a:t>резкие перемены настроения</a:t>
            </a:r>
          </a:p>
          <a:p>
            <a:r>
              <a:rPr lang="ru-RU" b="1" dirty="0"/>
              <a:t>полная утрата прежних интересов</a:t>
            </a:r>
          </a:p>
          <a:p>
            <a:r>
              <a:rPr lang="ru-RU" b="1" dirty="0"/>
              <a:t>частое упоминание о наркотиках в шутках и разговорах.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643313" y="2071688"/>
          <a:ext cx="1714500" cy="2420937"/>
        </p:xfrm>
        <a:graphic>
          <a:graphicData uri="http://schemas.openxmlformats.org/presentationml/2006/ole">
            <p:oleObj spid="_x0000_s1026" name="Clip" r:id="rId3" imgW="6287040" imgH="6348960" progId="">
              <p:embed/>
            </p:oleObj>
          </a:graphicData>
        </a:graphic>
      </p:graphicFrame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571500" y="642938"/>
            <a:ext cx="2428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</a:p>
          <a:p>
            <a:pPr algn="ctr"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зависимости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572000" y="428625"/>
            <a:ext cx="4357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замалчивайте тему курения, алкоголя и наркотиков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857500" y="1571625"/>
            <a:ext cx="3071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Говорите обо всём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285750" y="2714625"/>
            <a:ext cx="3143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Высказывание своей </a:t>
            </a:r>
          </a:p>
          <a:p>
            <a:pPr algn="ctr"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точки зрения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5500688" y="2643188"/>
            <a:ext cx="3500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Интересуйтесь друзьями своего ребёнка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1785938" y="4572000"/>
            <a:ext cx="5643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оскорбляйте чувства подростка постоянной  подозрительностью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500063" y="5643563"/>
            <a:ext cx="3500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Согласовать позицию </a:t>
            </a:r>
          </a:p>
          <a:p>
            <a:pPr algn="ctr"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обоих родителей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214938" y="5786438"/>
            <a:ext cx="357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Родительский пример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Основные принципы поддержки подростка: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8183880" cy="48577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терпение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внимание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тактичность и деликатность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точные используемые слова, как важного инструмента в отношениях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умение поставить себя на место ребенка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гибкая система контроля, не довлеющая,  над сознанием ребенка и поддерживающая его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ознакомление подростка с научными фактами и сведениями о вреде вредных привычек.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0" name="TextBox 7"/>
          <p:cNvSpPr txBox="1">
            <a:spLocks noChangeArrowheads="1"/>
          </p:cNvSpPr>
          <p:nvPr/>
        </p:nvSpPr>
        <p:spPr bwMode="auto">
          <a:xfrm>
            <a:off x="214282" y="0"/>
            <a:ext cx="864393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Самое главное – это ваше воспитание, поддержка и любовь!</a:t>
            </a:r>
          </a:p>
          <a:p>
            <a:pPr algn="ctr"/>
            <a:endParaRPr lang="ru-RU" sz="4000" b="1" i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40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ребёнок, состоявшийся как нравственная и успешная личность - самая высокая мера оценки вашего жизненного пути!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83880" cy="1051560"/>
          </a:xfrm>
        </p:spPr>
        <p:txBody>
          <a:bodyPr/>
          <a:lstStyle/>
          <a:p>
            <a:pPr algn="ctr"/>
            <a:r>
              <a:rPr lang="ru-RU" dirty="0"/>
              <a:t>Гармония души и тела: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214422"/>
            <a:ext cx="8183880" cy="418795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b="1" dirty="0"/>
          </a:p>
          <a:p>
            <a:pPr>
              <a:lnSpc>
                <a:spcPct val="90000"/>
              </a:lnSpc>
            </a:pPr>
            <a:r>
              <a:rPr lang="ru-RU" b="1" dirty="0"/>
              <a:t>поддержание физического здоровья,</a:t>
            </a:r>
          </a:p>
          <a:p>
            <a:pPr>
              <a:lnSpc>
                <a:spcPct val="90000"/>
              </a:lnSpc>
            </a:pPr>
            <a:r>
              <a:rPr lang="ru-RU" b="1" dirty="0"/>
              <a:t>отсутствие вредных привычек,</a:t>
            </a:r>
          </a:p>
          <a:p>
            <a:pPr>
              <a:lnSpc>
                <a:spcPct val="90000"/>
              </a:lnSpc>
            </a:pPr>
            <a:r>
              <a:rPr lang="ru-RU" b="1" dirty="0"/>
              <a:t>правильное питание,</a:t>
            </a:r>
          </a:p>
          <a:p>
            <a:pPr>
              <a:lnSpc>
                <a:spcPct val="90000"/>
              </a:lnSpc>
            </a:pPr>
            <a:r>
              <a:rPr lang="ru-RU" b="1" dirty="0"/>
              <a:t>альтруистическое отношение к людям,</a:t>
            </a:r>
          </a:p>
          <a:p>
            <a:pPr>
              <a:lnSpc>
                <a:spcPct val="90000"/>
              </a:lnSpc>
            </a:pPr>
            <a:r>
              <a:rPr lang="ru-RU" b="1" dirty="0"/>
              <a:t>радостное ощущение своего существования в этом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2300" name="Picture 12" descr="человече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573463"/>
            <a:ext cx="2016125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8" descr="M_W_danci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420938"/>
            <a:ext cx="2200275" cy="2447925"/>
          </a:xfrm>
          <a:prstGeom prst="rect">
            <a:avLst/>
          </a:prstGeom>
          <a:noFill/>
        </p:spPr>
      </p:pic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908175" y="260350"/>
            <a:ext cx="6767513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>
                <a:solidFill>
                  <a:srgbClr val="FFFF00"/>
                </a:solidFill>
              </a:rPr>
              <a:t>В здоровом теле- здоровый дух!</a:t>
            </a:r>
          </a:p>
          <a:p>
            <a:pPr>
              <a:spcBef>
                <a:spcPct val="50000"/>
              </a:spcBef>
            </a:pPr>
            <a:endParaRPr lang="ru-RU" sz="4400">
              <a:solidFill>
                <a:srgbClr val="FFFF00"/>
              </a:solidFill>
            </a:endParaRPr>
          </a:p>
        </p:txBody>
      </p:sp>
      <p:pic>
        <p:nvPicPr>
          <p:cNvPr id="12308" name="Picture 20" descr="Мальчик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437063"/>
            <a:ext cx="1204912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1" descr="rose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4063" y="6021388"/>
            <a:ext cx="466725" cy="620712"/>
          </a:xfrm>
          <a:prstGeom prst="rect">
            <a:avLst/>
          </a:prstGeom>
          <a:noFill/>
        </p:spPr>
      </p:pic>
      <p:pic>
        <p:nvPicPr>
          <p:cNvPr id="12310" name="Picture 22" descr="r8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707731" y="6388894"/>
            <a:ext cx="549275" cy="388938"/>
          </a:xfrm>
          <a:prstGeom prst="rect">
            <a:avLst/>
          </a:prstGeom>
          <a:noFill/>
        </p:spPr>
      </p:pic>
      <p:pic>
        <p:nvPicPr>
          <p:cNvPr id="12311" name="Picture 23" descr="b2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6281738"/>
            <a:ext cx="649288" cy="576262"/>
          </a:xfrm>
          <a:prstGeom prst="rect">
            <a:avLst/>
          </a:prstGeom>
          <a:noFill/>
        </p:spPr>
      </p:pic>
      <p:pic>
        <p:nvPicPr>
          <p:cNvPr id="12312" name="Picture 24" descr="r1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72450" y="6092825"/>
            <a:ext cx="755650" cy="565150"/>
          </a:xfrm>
          <a:prstGeom prst="rect">
            <a:avLst/>
          </a:prstGeom>
          <a:noFill/>
        </p:spPr>
      </p:pic>
      <p:pic>
        <p:nvPicPr>
          <p:cNvPr id="12313" name="Picture 25" descr="32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51500" y="6213475"/>
            <a:ext cx="504825" cy="644525"/>
          </a:xfrm>
          <a:prstGeom prst="rect">
            <a:avLst/>
          </a:prstGeom>
          <a:noFill/>
        </p:spPr>
      </p:pic>
      <p:pic>
        <p:nvPicPr>
          <p:cNvPr id="12314" name="Picture 26" descr="506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51050" y="6021388"/>
            <a:ext cx="592138" cy="620712"/>
          </a:xfrm>
          <a:prstGeom prst="rect">
            <a:avLst/>
          </a:prstGeom>
          <a:noFill/>
        </p:spPr>
      </p:pic>
      <p:pic>
        <p:nvPicPr>
          <p:cNvPr id="12315" name="Picture 27" descr="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92175" y="6308725"/>
            <a:ext cx="438150" cy="549275"/>
          </a:xfrm>
          <a:prstGeom prst="rect">
            <a:avLst/>
          </a:prstGeom>
          <a:noFill/>
        </p:spPr>
      </p:pic>
      <p:pic>
        <p:nvPicPr>
          <p:cNvPr id="12318" name="Picture 30" descr="smile21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5288" y="188913"/>
            <a:ext cx="1295400" cy="1439862"/>
          </a:xfrm>
          <a:prstGeom prst="rect">
            <a:avLst/>
          </a:prstGeom>
          <a:noFill/>
        </p:spPr>
      </p:pic>
      <p:pic>
        <p:nvPicPr>
          <p:cNvPr id="12321" name="Picture 33" descr="AG00420_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31113" y="1557338"/>
            <a:ext cx="1512887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34" descr="J0095740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71550" y="2349500"/>
            <a:ext cx="627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1.48148E-6 L 0.94879 1.48148E-6 " pathEditMode="relative" ptsTypes="AA">
                                      <p:cBhvr>
                                        <p:cTn id="12" dur="5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Основные условия здорового образа жизни: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285860"/>
            <a:ext cx="8183880" cy="49292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ru-RU" sz="2400" b="1" dirty="0"/>
          </a:p>
          <a:p>
            <a:pPr>
              <a:lnSpc>
                <a:spcPct val="160000"/>
              </a:lnSpc>
            </a:pPr>
            <a:r>
              <a:rPr lang="ru-RU" sz="2400" b="1" dirty="0"/>
              <a:t>создание благоприятного морального климата, что проявляется в доброжелательности, готовности простить, понять, </a:t>
            </a:r>
            <a:r>
              <a:rPr lang="ru-RU" sz="2400" b="1" dirty="0" smtClean="0"/>
              <a:t>стремление </a:t>
            </a:r>
            <a:r>
              <a:rPr lang="ru-RU" sz="2400" b="1" dirty="0"/>
              <a:t>прийти на помощь, сделать приятное друг другу,</a:t>
            </a:r>
          </a:p>
          <a:p>
            <a:pPr>
              <a:lnSpc>
                <a:spcPct val="160000"/>
              </a:lnSpc>
            </a:pPr>
            <a:r>
              <a:rPr lang="ru-RU" sz="2400" b="1" dirty="0"/>
              <a:t>тесная искренняя дружба детей, родителей, педагогов. Общение — великая сила, которая помогает понять ход мыслей </a:t>
            </a:r>
            <a:r>
              <a:rPr lang="ru-RU" sz="2400" b="1" dirty="0" smtClean="0"/>
              <a:t>ребенка </a:t>
            </a:r>
            <a:r>
              <a:rPr lang="ru-RU" sz="2400" b="1" dirty="0"/>
              <a:t>и определить склонность к негативным поступкам, чтобы вовремя предотвратить их,</a:t>
            </a:r>
          </a:p>
          <a:p>
            <a:pPr>
              <a:lnSpc>
                <a:spcPct val="160000"/>
              </a:lnSpc>
            </a:pPr>
            <a:r>
              <a:rPr lang="ru-RU" sz="2400" b="1" dirty="0"/>
              <a:t>повышенное внимание к состоянию здоровья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2976" y="285728"/>
            <a:ext cx="6572296" cy="3382963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ru-RU" sz="4000" b="1" dirty="0">
                <a:solidFill>
                  <a:srgbClr val="3333CC"/>
                </a:solidFill>
                <a:latin typeface="Comic Sans MS" pitchFamily="66" charset="0"/>
              </a:rPr>
              <a:t>Быть здоровым – это значит не иметь вредных привычек. Курение и алкоголь укорачивают жизнь человека.</a:t>
            </a:r>
            <a:r>
              <a:rPr lang="en-US" sz="4000" b="1" dirty="0">
                <a:solidFill>
                  <a:srgbClr val="3333CC"/>
                </a:solidFill>
                <a:latin typeface="Franklin Gothic Medium" pitchFamily="34" charset="0"/>
              </a:rPr>
              <a:t> </a:t>
            </a:r>
            <a:endParaRPr lang="ru-RU" sz="4400" b="1" dirty="0">
              <a:solidFill>
                <a:srgbClr val="3333CC"/>
              </a:solidFill>
              <a:latin typeface="Franklin Gothic Medium" pitchFamily="34" charset="0"/>
            </a:endParaRPr>
          </a:p>
        </p:txBody>
      </p:sp>
      <p:pic>
        <p:nvPicPr>
          <p:cNvPr id="15373" name="Picture 13" descr="60157709240b225b3ccf64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3644900"/>
            <a:ext cx="2843212" cy="2759075"/>
          </a:xfrm>
          <a:noFill/>
          <a:ln/>
        </p:spPr>
      </p:pic>
      <p:pic>
        <p:nvPicPr>
          <p:cNvPr id="15378" name="Picture 18" descr="AG0007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284538"/>
            <a:ext cx="2620962" cy="3573462"/>
          </a:xfrm>
          <a:prstGeom prst="rect">
            <a:avLst/>
          </a:prstGeom>
          <a:noFill/>
        </p:spPr>
      </p:pic>
      <p:pic>
        <p:nvPicPr>
          <p:cNvPr id="15380" name="Picture 20" descr="picture103710"/>
          <p:cNvPicPr>
            <a:picLocks noChangeAspect="1" noChangeArrowheads="1"/>
          </p:cNvPicPr>
          <p:nvPr/>
        </p:nvPicPr>
        <p:blipFill>
          <a:blip r:embed="rId5" cstate="print"/>
          <a:srcRect l="61024" t="24791"/>
          <a:stretch>
            <a:fillRect/>
          </a:stretch>
        </p:blipFill>
        <p:spPr bwMode="auto">
          <a:xfrm>
            <a:off x="1331913" y="4149725"/>
            <a:ext cx="137477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611188" y="3789363"/>
            <a:ext cx="2881312" cy="27352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H="1">
            <a:off x="539750" y="3789363"/>
            <a:ext cx="2592388" cy="28797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3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BD0002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268413"/>
            <a:ext cx="5473700" cy="4518025"/>
          </a:xfrm>
          <a:prstGeom prst="rect">
            <a:avLst/>
          </a:prstGeom>
          <a:noFill/>
        </p:spPr>
      </p:pic>
      <p:sp>
        <p:nvSpPr>
          <p:cNvPr id="92165" name="WordArt 5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72104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КУРЕНИЕ </a:t>
            </a:r>
          </a:p>
          <a:p>
            <a:pPr algn="ctr"/>
            <a:r>
              <a:rPr lang="ru-RU" sz="36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ЗАПРЕЩЕНО В ОБЩЕСТВЕННЫХ МЕСТАХ</a:t>
            </a:r>
          </a:p>
        </p:txBody>
      </p:sp>
      <p:pic>
        <p:nvPicPr>
          <p:cNvPr id="92166" name="Picture 6" descr="j01834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44675"/>
            <a:ext cx="1828800" cy="1730375"/>
          </a:xfrm>
          <a:prstGeom prst="rect">
            <a:avLst/>
          </a:prstGeom>
          <a:noFill/>
        </p:spPr>
      </p:pic>
      <p:pic>
        <p:nvPicPr>
          <p:cNvPr id="92167" name="Picture 7" descr="j01985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916113"/>
            <a:ext cx="2654300" cy="2012950"/>
          </a:xfrm>
          <a:prstGeom prst="rect">
            <a:avLst/>
          </a:prstGeom>
          <a:noFill/>
        </p:spPr>
      </p:pic>
      <p:pic>
        <p:nvPicPr>
          <p:cNvPr id="92170" name="Picture 10" descr="1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0"/>
            <a:ext cx="1162050" cy="1296988"/>
          </a:xfrm>
          <a:prstGeom prst="rect">
            <a:avLst/>
          </a:prstGeom>
          <a:noFill/>
        </p:spPr>
      </p:pic>
      <p:sp>
        <p:nvSpPr>
          <p:cNvPr id="92171" name="Text Box 11"/>
          <p:cNvSpPr txBox="1">
            <a:spLocks noChangeArrowheads="1"/>
          </p:cNvSpPr>
          <p:nvPr/>
        </p:nvSpPr>
        <p:spPr bwMode="auto">
          <a:xfrm rot="-887466">
            <a:off x="193675" y="330200"/>
            <a:ext cx="161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000099"/>
                </a:solidFill>
              </a:rPr>
              <a:t>Нет !</a:t>
            </a:r>
          </a:p>
        </p:txBody>
      </p:sp>
      <p:pic>
        <p:nvPicPr>
          <p:cNvPr id="92172" name="Picture 12" descr="PE01561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948238"/>
            <a:ext cx="2614612" cy="1655762"/>
          </a:xfrm>
          <a:prstGeom prst="rect">
            <a:avLst/>
          </a:prstGeom>
          <a:noFill/>
        </p:spPr>
      </p:pic>
      <p:pic>
        <p:nvPicPr>
          <p:cNvPr id="92173" name="Picture 13" descr="j02921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4652963"/>
            <a:ext cx="2160587" cy="1981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Вредные привычки</a:t>
            </a:r>
          </a:p>
        </p:txBody>
      </p:sp>
      <p:sp>
        <p:nvSpPr>
          <p:cNvPr id="205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14738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Курение     Алкоголь     Наркотики 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Разрушается здоровье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Деградирует личность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Снижаются умственные способности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Ухудшается работоспособность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File00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929188"/>
            <a:ext cx="15001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7EAEF"/>
              </a:clrFrom>
              <a:clrTo>
                <a:srgbClr val="D7EA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5214938"/>
            <a:ext cx="2071688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7429500" y="5143500"/>
          <a:ext cx="1357313" cy="1327150"/>
        </p:xfrm>
        <a:graphic>
          <a:graphicData uri="http://schemas.openxmlformats.org/presentationml/2006/ole">
            <p:oleObj spid="_x0000_s2050" name="Clip" r:id="rId5" imgW="816120" imgH="6202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55721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какой он «взрослый»,</a:t>
            </a:r>
            <a:br>
              <a:rPr lang="ru-RU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Ростом с папиросу</a:t>
            </a:r>
            <a:br>
              <a:rPr lang="ru-RU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Если будет так дымить, </a:t>
            </a:r>
            <a:br>
              <a:rPr lang="ru-RU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Ему взрослым и не быть!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214688"/>
            <a:ext cx="4643438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846137"/>
          </a:xfrm>
        </p:spPr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Энергетические коктейли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542925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спиртному добавляется кофеин в размере четырех чашек крепкого кофе на банку. </a:t>
            </a:r>
          </a:p>
          <a:p>
            <a:pPr algn="ctr">
              <a:buFont typeface="Arial" charset="0"/>
              <a:buNone/>
              <a:defRPr/>
            </a:pP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Крайне опасно для здоровья смешивать энергетические напитки с алкоголем:</a:t>
            </a:r>
          </a:p>
          <a:p>
            <a:pPr algn="ctr">
              <a:buFont typeface="Arial" charset="0"/>
              <a:buNone/>
              <a:defRPr/>
            </a:pPr>
            <a:r>
              <a:rPr lang="ru-RU" sz="2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наступает гипертонический криз</a:t>
            </a:r>
          </a:p>
          <a:p>
            <a:pPr algn="ctr">
              <a:buFont typeface="Arial" charset="0"/>
              <a:buNone/>
              <a:defRPr/>
            </a:pPr>
            <a:r>
              <a:rPr lang="ru-RU" sz="2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нарушается ритм сердца</a:t>
            </a:r>
          </a:p>
          <a:p>
            <a:pPr algn="ctr">
              <a:buFont typeface="Arial" charset="0"/>
              <a:buNone/>
              <a:defRPr/>
            </a:pPr>
            <a:r>
              <a:rPr lang="ru-RU" sz="2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могут отказать почк</a:t>
            </a:r>
            <a:r>
              <a:rPr lang="ru-RU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 </a:t>
            </a:r>
          </a:p>
          <a:p>
            <a:pPr>
              <a:buFont typeface="Arial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5143500"/>
            <a:ext cx="23574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86250"/>
            <a:ext cx="1714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9"/>
              </a:clrFrom>
              <a:clrTo>
                <a:srgbClr val="F8F8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13" y="4357688"/>
            <a:ext cx="16430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</TotalTime>
  <Words>468</Words>
  <Application>Microsoft Office PowerPoint</Application>
  <PresentationFormat>Экран (4:3)</PresentationFormat>
  <Paragraphs>76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Аспект</vt:lpstr>
      <vt:lpstr>Clip</vt:lpstr>
      <vt:lpstr>ЗДОРОВЫЙ ОБРАЗ ЖИЗНИ подростка</vt:lpstr>
      <vt:lpstr>Гармония души и тела:</vt:lpstr>
      <vt:lpstr>Слайд 3</vt:lpstr>
      <vt:lpstr>Основные условия здорового образа жизни:</vt:lpstr>
      <vt:lpstr>Слайд 5</vt:lpstr>
      <vt:lpstr>Слайд 6</vt:lpstr>
      <vt:lpstr>Вредные привычки</vt:lpstr>
      <vt:lpstr>   Ах, какой он «взрослый»,    Ростом с папиросу    Если будет так дымить,     Ему взрослым и не быть!      </vt:lpstr>
      <vt:lpstr>Энергетические коктейли</vt:lpstr>
      <vt:lpstr>Опасности, связанные с употреблением наркотиков:</vt:lpstr>
      <vt:lpstr>Факторы, способствующие привлечению подростка к наркотикам:</vt:lpstr>
      <vt:lpstr>Признаки пристрастия ребенка к наркотикам: </vt:lpstr>
      <vt:lpstr>Слайд 13</vt:lpstr>
      <vt:lpstr>Основные принципы поддержки подростка: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01</dc:creator>
  <cp:lastModifiedBy>01</cp:lastModifiedBy>
  <cp:revision>10</cp:revision>
  <dcterms:created xsi:type="dcterms:W3CDTF">2011-12-15T16:41:12Z</dcterms:created>
  <dcterms:modified xsi:type="dcterms:W3CDTF">2011-12-16T08:06:50Z</dcterms:modified>
</cp:coreProperties>
</file>