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E2BA-79E4-4E57-8B34-4D45EFE3CA68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E608-A5E4-4422-876A-E2DA74F1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9000-EB14-4570-BC06-5611EE951FC7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EC8C-F159-4750-A973-7E04CC985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809-0212-47AB-B6F8-A30A8DAED339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186B-F384-4571-9530-6E0E8123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C9-2DC5-42A0-9A7A-DF68AAFBD8F0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C163-FFEF-4130-A46A-AF3CC776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AA39-D37A-452E-80E1-BA97F666496A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91E-79EC-4890-BAF6-719069E9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A996-E269-42EF-9EE0-2D4F7BBA2AA7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D1E7-80E5-4C47-81E0-20C9B6823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8688-B8AD-4366-BD49-D7883A8946FB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A503-A08F-4E5D-BB73-DA82870F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2EA0-56E8-44B8-B281-E30EC715B166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9EBE-05B0-4CE9-A741-5CFEE6CA3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47C9-5A07-41F1-AFEC-897F88C4EA88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5EFE-2636-43C9-A6D5-4D86DB1D4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0E70-30D3-45B9-80DF-CC1015AA8797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16FA-2E12-467E-A6C9-360377DD2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8263-304A-4942-8ABB-BAA3EA78241D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B174-AE31-4666-B8B0-08734956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429AF-3E87-4866-8A26-5F59953B2329}" type="datetimeFigureOut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3A8E10-673B-4D1A-8A9E-E2B48DFE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0" descr="animated gifs books 7"/>
          <p:cNvPicPr>
            <a:picLocks noChangeAspect="1" noChangeArrowheads="1" noCrop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914400"/>
            <a:ext cx="320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3992562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Из чего состоит книга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556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«СОШ п. Искателей»</a:t>
            </a:r>
          </a:p>
          <a:p>
            <a:r>
              <a:rPr lang="ru-RU" dirty="0" smtClean="0"/>
              <a:t>Учитель: Кузьмина Татьяна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3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Иллюстрация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1828800"/>
            <a:ext cx="3276600" cy="47244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наглядное изображение прочитанного. По иллюстрации можно догадаться, о чем пойдет речь, с какими героями ты встретишься.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R:\diodorov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3276600"/>
            <a:ext cx="2519363" cy="3283467"/>
          </a:xfrm>
          <a:prstGeom prst="rect">
            <a:avLst/>
          </a:prstGeom>
          <a:noFill/>
        </p:spPr>
      </p:pic>
      <p:pic>
        <p:nvPicPr>
          <p:cNvPr id="3075" name="Picture 3" descr="R:\49945795_1153484627299250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524000"/>
            <a:ext cx="3733800" cy="2602992"/>
          </a:xfrm>
          <a:prstGeom prst="rect">
            <a:avLst/>
          </a:prstGeom>
          <a:noFill/>
        </p:spPr>
      </p:pic>
      <p:pic>
        <p:nvPicPr>
          <p:cNvPr id="3076" name="Picture 4" descr="R:\ill6-e13706859037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42672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1295399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Юрий Алексеевич Васнецов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R:\139398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371600"/>
            <a:ext cx="2286000" cy="2998716"/>
          </a:xfrm>
          <a:prstGeom prst="rect">
            <a:avLst/>
          </a:prstGeom>
          <a:noFill/>
        </p:spPr>
      </p:pic>
      <p:pic>
        <p:nvPicPr>
          <p:cNvPr id="4099" name="Picture 3" descr="R:\Песнь_о_вещем_Олег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4255" y="1447800"/>
            <a:ext cx="4647660" cy="3276600"/>
          </a:xfrm>
          <a:prstGeom prst="rect">
            <a:avLst/>
          </a:prstGeom>
          <a:noFill/>
        </p:spPr>
      </p:pic>
      <p:pic>
        <p:nvPicPr>
          <p:cNvPr id="4100" name="Picture 4" descr="R:\aeb849a91ed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3600" y="3489960"/>
            <a:ext cx="2590800" cy="336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86800" cy="9905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Евгений Михайлович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Рачев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R:\0016-016-Pochti-kazhduju-knigu-s-risunkami-Racheva-otmechali-na-konkursakh-diplomam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371600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R:\0d926def4f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1600200"/>
            <a:ext cx="2590800" cy="3303270"/>
          </a:xfrm>
          <a:prstGeom prst="rect">
            <a:avLst/>
          </a:prstGeom>
          <a:noFill/>
        </p:spPr>
      </p:pic>
      <p:pic>
        <p:nvPicPr>
          <p:cNvPr id="5124" name="Picture 4" descr="R:\0015-019-Nekotorye-ego-risunki-nakhodjatsja-v-muzejak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3592285"/>
            <a:ext cx="2286000" cy="326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"/>
            <a:ext cx="8534400" cy="1295400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Яковлевич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Билибин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R:\3887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362200" cy="3062914"/>
          </a:xfrm>
          <a:prstGeom prst="rect">
            <a:avLst/>
          </a:prstGeom>
          <a:noFill/>
        </p:spPr>
      </p:pic>
      <p:pic>
        <p:nvPicPr>
          <p:cNvPr id="6147" name="Picture 3" descr="R:\4247vasilisa1-ob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9800" y="2743200"/>
            <a:ext cx="2971800" cy="3779801"/>
          </a:xfrm>
          <a:prstGeom prst="rect">
            <a:avLst/>
          </a:prstGeom>
          <a:noFill/>
        </p:spPr>
      </p:pic>
      <p:pic>
        <p:nvPicPr>
          <p:cNvPr id="6148" name="Picture 4" descr="R:\259441644e5170bed1d64dddc195095bbc5f6c1405146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0" y="3733800"/>
            <a:ext cx="3153697" cy="2932938"/>
          </a:xfrm>
          <a:prstGeom prst="rect">
            <a:avLst/>
          </a:prstGeom>
          <a:noFill/>
        </p:spPr>
      </p:pic>
      <p:pic>
        <p:nvPicPr>
          <p:cNvPr id="6149" name="Picture 5" descr="R:\tMY8Z2P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9000" y="1371600"/>
            <a:ext cx="3175254" cy="24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10600" cy="8381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Заставка и концовка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1295400"/>
            <a:ext cx="4191000" cy="5181600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Часто в начале каждой главы делается небольшой рисунок – он называется заставкой, а рисунок в конце главы называется концовкой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7170" name="Picture 2" descr="R:\wJx7SvbXD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2345454" cy="2323465"/>
          </a:xfrm>
          <a:prstGeom prst="rect">
            <a:avLst/>
          </a:prstGeom>
          <a:noFill/>
        </p:spPr>
      </p:pic>
      <p:pic>
        <p:nvPicPr>
          <p:cNvPr id="7172" name="Picture 4" descr="R:\80082709_vin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43200"/>
            <a:ext cx="2415974" cy="1570382"/>
          </a:xfrm>
          <a:prstGeom prst="rect">
            <a:avLst/>
          </a:prstGeom>
          <a:noFill/>
        </p:spPr>
      </p:pic>
      <p:pic>
        <p:nvPicPr>
          <p:cNvPr id="7173" name="Picture 5" descr="R:\1229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4114800"/>
            <a:ext cx="3276600" cy="239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229600" cy="1066799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Буквица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4200" y="1524000"/>
            <a:ext cx="5715000" cy="495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Крупная, отличная от других, первая буква главы, раздела или целой книги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R:\Seryj-Vol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1" y="1447800"/>
            <a:ext cx="2895600" cy="3919594"/>
          </a:xfrm>
          <a:prstGeom prst="rect">
            <a:avLst/>
          </a:prstGeom>
          <a:noFill/>
        </p:spPr>
      </p:pic>
      <p:pic>
        <p:nvPicPr>
          <p:cNvPr id="8195" name="Picture 3" descr="R:\76df6512267a1597a13f605323-kartiny-panno-akvarel-bukvitsa-v-russkom-st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03320"/>
            <a:ext cx="2743200" cy="3154680"/>
          </a:xfrm>
          <a:prstGeom prst="rect">
            <a:avLst/>
          </a:prstGeom>
          <a:noFill/>
        </p:spPr>
      </p:pic>
      <p:pic>
        <p:nvPicPr>
          <p:cNvPr id="8196" name="Picture 4" descr="R:\Psałterz_florians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114800"/>
            <a:ext cx="1778053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273050"/>
            <a:ext cx="4800600" cy="635635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Книга! Я товарищ твой!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Будь, школьник, бережным со мной... Мой чистый вид всегда опрятен: Оберегай меня от пятен!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Мой переплёт не выгибай: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Мне корешок не поломай!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Привычку скверную оставь: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Листая, пальцы не слюнявь!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Не забывай меня в саду,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Вдруг дождь нагрянет на беду.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Меня в бумагу оберни!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Где взял меня - туда верни!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Не загибай мои листы!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А про закладку помнишь ты?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Запомни: я твой лучший друг.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Но только не для грязных рук.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С.Я. Маршак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01000" cy="1470025"/>
          </a:xfrm>
        </p:spPr>
        <p:txBody>
          <a:bodyPr>
            <a:prstTxWarp prst="textDoubleWave1">
              <a:avLst/>
            </a:prstTxWarp>
          </a:bodyPr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Обложка –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визитная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карточка книги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133600"/>
            <a:ext cx="4343400" cy="4419600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500" b="1" dirty="0" smtClean="0">
                <a:solidFill>
                  <a:srgbClr val="002060"/>
                </a:solidFill>
              </a:rPr>
              <a:t>Мягкое бумажное покрытие книги.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2060"/>
                </a:solidFill>
              </a:rPr>
              <a:t>Она «одевает», «прикрывает» книгу, оберегает страницы.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002060"/>
                </a:solidFill>
              </a:rPr>
              <a:t>На обложке печатаются фамилия автора, название книги</a:t>
            </a:r>
            <a:r>
              <a:rPr lang="ru-RU" sz="3500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R:\300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505200" cy="445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01000" cy="1470025"/>
          </a:xfrm>
        </p:spPr>
        <p:txBody>
          <a:bodyPr>
            <a:prstTxWarp prst="textStop">
              <a:avLst/>
            </a:prstTxWarp>
          </a:bodyPr>
          <a:lstStyle/>
          <a:p>
            <a:pPr eaLnBrk="1" hangingPunct="1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Переплет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2133600"/>
            <a:ext cx="4267200" cy="41910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- твердое, прочное покрытие книги, которое делается из картона, покрытого бумагой, заменителем кожи, реже кожей.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R:\uchebniki_hrenova_o.m._literatura._uchebnik-hrestomatiya_6_klass._v_2-h_chastyah._chasti_12._komplekt_snezhnev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Корешок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1905000"/>
            <a:ext cx="4038600" cy="46482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Соединяет две стенки переплета, является его центром, на нем помещены название книги, фамилия автора.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Его часто украшают золоченым узором.</a:t>
            </a:r>
          </a:p>
          <a:p>
            <a:endParaRPr lang="ru-RU" dirty="0"/>
          </a:p>
        </p:txBody>
      </p:sp>
      <p:pic>
        <p:nvPicPr>
          <p:cNvPr id="3074" name="Picture 2" descr="R:\bulgakov-koresh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09800"/>
            <a:ext cx="439826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76399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Форзац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1371600"/>
            <a:ext cx="4267200" cy="510540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переводе с немецкого «перед текстом»).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Плотный лист бумаги, соединяющий переплет и основную часть книги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R:\skn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540684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229600" cy="9906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Форзац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143000"/>
            <a:ext cx="5334000" cy="3124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может быть белым, цветным, но часто на нем печатают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справочные сведения, иллюстрации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R:\pogod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57600"/>
            <a:ext cx="3810000" cy="2827867"/>
          </a:xfrm>
          <a:prstGeom prst="rect">
            <a:avLst/>
          </a:prstGeom>
          <a:noFill/>
        </p:spPr>
      </p:pic>
      <p:pic>
        <p:nvPicPr>
          <p:cNvPr id="5123" name="Picture 3" descr="R:\Forzats1-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838200"/>
            <a:ext cx="3505200" cy="2829842"/>
          </a:xfrm>
          <a:prstGeom prst="rect">
            <a:avLst/>
          </a:prstGeom>
          <a:noFill/>
        </p:spPr>
      </p:pic>
      <p:pic>
        <p:nvPicPr>
          <p:cNvPr id="5124" name="Picture 4" descr="R:\1377253341-86cfa318f54c553ac17e3cdcea5bf3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3505200"/>
            <a:ext cx="3672840" cy="301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Титульный лист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1447800"/>
            <a:ext cx="4724400" cy="48768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Первая страница книги. На ней напечатаны фамилия автора, название книги, ее подзаголовок, издательство, место и год издания.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R:\1375_t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89068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848600" cy="914399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Титулюс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1447800"/>
            <a:ext cx="4267200" cy="51054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Древние римляне помещали свитки папируса в выдолбленные из дерева футляры. К ручке футляра крепили ярлык с названием книги –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титулюс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 ( в переводе с латинского – «название».)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R:\img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0574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4477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Фронтиспис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752600"/>
            <a:ext cx="3733800" cy="47244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фронтиспис (франц.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frontispice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рисунок, портрет автора или лица, которому посвящена книга, помещаемый слева от титульного листа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R:\img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6695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395</Words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Из чего состоит книга</vt:lpstr>
      <vt:lpstr>Обложка –  визитная карточка книги</vt:lpstr>
      <vt:lpstr>Переплет</vt:lpstr>
      <vt:lpstr>Корешок</vt:lpstr>
      <vt:lpstr>Форзац </vt:lpstr>
      <vt:lpstr>Форзац</vt:lpstr>
      <vt:lpstr>Титульный лист</vt:lpstr>
      <vt:lpstr>«Титулюс»</vt:lpstr>
      <vt:lpstr>Фронтиспис</vt:lpstr>
      <vt:lpstr>Иллюстрация</vt:lpstr>
      <vt:lpstr>Юрий Алексеевич Васнецов</vt:lpstr>
      <vt:lpstr>Евгений Михайлович Рачев</vt:lpstr>
      <vt:lpstr>Иван Яковлевич Билибин</vt:lpstr>
      <vt:lpstr>Заставка и концовка</vt:lpstr>
      <vt:lpstr>Буквица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81</cp:revision>
  <dcterms:created xsi:type="dcterms:W3CDTF">2012-07-12T06:58:29Z</dcterms:created>
  <dcterms:modified xsi:type="dcterms:W3CDTF">2014-09-14T16:27:37Z</dcterms:modified>
</cp:coreProperties>
</file>