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legacyDocTextInfo.bin" ContentType="application/vnd.ms-office.legacyDocTextInfo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drawings/legacyDiagramText1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drawings/legacyDiagramText2.bin" ContentType="application/vnd.ms-office.legacyDiagramText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3" r:id="rId2"/>
    <p:sldMasterId id="2147483746" r:id="rId3"/>
    <p:sldMasterId id="2147483770" r:id="rId4"/>
    <p:sldMasterId id="2147483806" r:id="rId5"/>
    <p:sldMasterId id="2147483818" r:id="rId6"/>
    <p:sldMasterId id="2147483843" r:id="rId7"/>
    <p:sldMasterId id="2147483856" r:id="rId8"/>
  </p:sldMasterIdLst>
  <p:notesMasterIdLst>
    <p:notesMasterId r:id="rId33"/>
  </p:notesMasterIdLst>
  <p:sldIdLst>
    <p:sldId id="256" r:id="rId9"/>
    <p:sldId id="259" r:id="rId10"/>
    <p:sldId id="257" r:id="rId11"/>
    <p:sldId id="258" r:id="rId12"/>
    <p:sldId id="260" r:id="rId13"/>
    <p:sldId id="261" r:id="rId14"/>
    <p:sldId id="262" r:id="rId15"/>
    <p:sldId id="264" r:id="rId16"/>
    <p:sldId id="263" r:id="rId17"/>
    <p:sldId id="265" r:id="rId18"/>
    <p:sldId id="266" r:id="rId19"/>
    <p:sldId id="267" r:id="rId20"/>
    <p:sldId id="268" r:id="rId21"/>
    <p:sldId id="271" r:id="rId22"/>
    <p:sldId id="272" r:id="rId23"/>
    <p:sldId id="273" r:id="rId24"/>
    <p:sldId id="270" r:id="rId25"/>
    <p:sldId id="274" r:id="rId26"/>
    <p:sldId id="275" r:id="rId27"/>
    <p:sldId id="276" r:id="rId28"/>
    <p:sldId id="277" r:id="rId29"/>
    <p:sldId id="278" r:id="rId30"/>
    <p:sldId id="279" r:id="rId31"/>
    <p:sldId id="26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38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38A96-CDDF-48B2-B11D-F3D1D9288E2C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F181B-3059-4B63-B57E-19800A0A3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F181B-3059-4B63-B57E-19800A0A302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13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ru-RU">
                <a:latin typeface="Times New Roman" pitchFamily="18" charset="0"/>
              </a:endParaRPr>
            </a:p>
          </p:txBody>
        </p:sp>
        <p:sp>
          <p:nvSpPr>
            <p:cNvPr id="6113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ru-RU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13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13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1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13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113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113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113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21DE3-12EF-4642-903C-0A2F516F74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3B947-D5F4-48C5-9311-CD590373D8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A8641-8898-4FA4-A728-BA4591CAEA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3D318-D94E-4642-AB3E-E9935117D3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18875-5CB9-4573-B289-743B342FF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5D68-1B09-427F-9586-56D9E7ADE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57ED-495A-49CA-9CE7-84CBE3DFD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41E7D-4077-4FAF-BC8D-55EE203886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F6E9-011A-469B-A21D-059AC2012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CB2-0020-4D60-8E5D-AC77DC53D0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95632-0216-495F-87B3-9275FDD178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641A57-8BBC-4A1C-B6E2-46BD912F56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350838"/>
            <a:ext cx="7785100" cy="5429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165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A9B2A-B57D-4800-96EC-212ECCB216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8694-0936-49D9-8CF9-E172537A8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1DE3-12EF-4642-903C-0A2F516F7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B947-D5F4-48C5-9311-CD590373D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8641-8898-4FA4-A728-BA4591CAE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D318-D94E-4642-AB3E-E9935117D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8875-5CB9-4573-B289-743B342FF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5D68-1B09-427F-9586-56D9E7AD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57ED-495A-49CA-9CE7-84CBE3DFD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1E7D-4077-4FAF-BC8D-55EE20388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F6E9-011A-469B-A21D-059AC2012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9CB2-0020-4D60-8E5D-AC77DC53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95632-0216-495F-87B3-9275FDD17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532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21DE3-12EF-4642-903C-0A2F516F7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3B947-D5F4-48C5-9311-CD590373D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A8641-8898-4FA4-A728-BA4591CAE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3D318-D94E-4642-AB3E-E9935117D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18875-5CB9-4573-B289-743B342FF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D5D68-1B09-427F-9586-56D9E7ADE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B57ED-495A-49CA-9CE7-84CBE3DFD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41E7D-4077-4FAF-BC8D-55EE20388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3F6E9-011A-469B-A21D-059AC2012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59CB2-0020-4D60-8E5D-AC77DC53D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95632-0216-495F-87B3-9275FDD17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8694-0936-49D9-8CF9-E172537A8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03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03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03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03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03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0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0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10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ru-RU"/>
          </a:p>
        </p:txBody>
      </p:sp>
      <p:sp>
        <p:nvSpPr>
          <p:cNvPr id="610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ru-RU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ru-RU"/>
          </a:p>
        </p:txBody>
      </p:sp>
      <p:sp>
        <p:nvSpPr>
          <p:cNvPr id="587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3EE5D7E-2265-4A1B-8979-89CC7A18D95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842" r:id="rId13"/>
    <p:sldLayoutId id="2147483855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22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22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21.jpeg"/><Relationship Id="rId10" Type="http://schemas.openxmlformats.org/officeDocument/2006/relationships/oleObject" Target="../embeddings/oleObject6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jpe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9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750" y="1341438"/>
            <a:ext cx="7772400" cy="1828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Правильные многогранники</a:t>
            </a:r>
            <a:br>
              <a:rPr kumimoji="0" lang="ru-RU" sz="40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36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геометрия  10 класс)   </a:t>
            </a:r>
            <a:br>
              <a:rPr kumimoji="0" lang="ru-RU" sz="36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088" y="4365625"/>
            <a:ext cx="8316912" cy="13684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Выполнила: Бабина Наталья Алексеевна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учитель математики МОУ СОШ №7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08400" y="5876925"/>
            <a:ext cx="1401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Г. Сальск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2007</a:t>
            </a:r>
          </a:p>
        </p:txBody>
      </p:sp>
      <p:sp>
        <p:nvSpPr>
          <p:cNvPr id="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308725"/>
            <a:ext cx="720725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Сколько существует правильных многогранников в геометрии?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16113"/>
            <a:ext cx="8229600" cy="41798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Многогранники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Правильные многогранники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Решение задач по теме «Многогранники»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771775" y="2420938"/>
            <a:ext cx="504825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916238" y="4149725"/>
            <a:ext cx="431800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792163" cy="3587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9750" y="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Правильных многогранников</a:t>
            </a: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Tahoma" pitchFamily="34" charset="0"/>
              </a:rPr>
              <a:t> 5видов: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Тетраэдр</a:t>
            </a: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Икосаэдр</a:t>
            </a: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Гексаэдр(куб) </a:t>
            </a: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Октаэдр</a:t>
            </a: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Додекаэдр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5" descr="Безымян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765175"/>
            <a:ext cx="23050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Безымянный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692150"/>
            <a:ext cx="2376488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Безымянный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636838"/>
            <a:ext cx="23034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Безымянный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2636838"/>
            <a:ext cx="2303462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Безымянный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5013325"/>
            <a:ext cx="23304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524625"/>
            <a:ext cx="647700" cy="3333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Удобно использовать презентации при устной работе на уроке. Создается только 3-4 слайда.  Экономится время на уроках. Например, презентация с фестиваля «Открытый урок». </a:t>
            </a:r>
          </a:p>
          <a:p>
            <a:pPr>
              <a:buNone/>
            </a:pPr>
            <a:r>
              <a:rPr lang="ru-RU" dirty="0" smtClean="0"/>
              <a:t>   Ясно, что в такой презентации необходимо удалить звук, можно поменять задания.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 на уроке.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27600" y="6102350"/>
            <a:ext cx="977900" cy="755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82850" y="5473700"/>
            <a:ext cx="977900" cy="755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632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№1. Выяснить , при каких значениях </a:t>
            </a:r>
            <a:r>
              <a:rPr lang="ru-RU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х</a:t>
            </a:r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имеет смысл выражение:</a:t>
            </a:r>
          </a:p>
          <a:p>
            <a:pPr marL="457200" indent="-457200" algn="l">
              <a:buFontTx/>
              <a:buAutoNum type="arabicPeriod"/>
            </a:pPr>
            <a:endParaRPr lang="ru-RU" i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r>
              <a:rPr lang="ru-RU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Устные упражнения: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71550" y="4005263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ru-RU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№2. Найти </a:t>
            </a:r>
            <a:r>
              <a:rPr lang="en-US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y</a:t>
            </a:r>
            <a:r>
              <a:rPr lang="ru-RU" i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, если:</a:t>
            </a:r>
          </a:p>
          <a:p>
            <a:pPr marL="457200" indent="-457200" algn="l">
              <a:buFontTx/>
              <a:buAutoNum type="arabicPeriod"/>
            </a:pPr>
            <a:endParaRPr lang="ru-RU" i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140200" y="1916113"/>
            <a:ext cx="4464050" cy="1944687"/>
            <a:chOff x="2608" y="1207"/>
            <a:chExt cx="2812" cy="1225"/>
          </a:xfrm>
        </p:grpSpPr>
        <p:sp>
          <p:nvSpPr>
            <p:cNvPr id="2060" name="Rectangle 12" descr="Крупная сетка"/>
            <p:cNvSpPr>
              <a:spLocks noChangeArrowheads="1"/>
            </p:cNvSpPr>
            <p:nvPr/>
          </p:nvSpPr>
          <p:spPr bwMode="auto">
            <a:xfrm>
              <a:off x="2608" y="1207"/>
              <a:ext cx="2812" cy="1180"/>
            </a:xfrm>
            <a:prstGeom prst="rect">
              <a:avLst/>
            </a:prstGeom>
            <a:pattFill prst="lgGrid">
              <a:fgClr>
                <a:srgbClr val="00CCFF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61" name="Object 13"/>
            <p:cNvGraphicFramePr>
              <a:graphicFrameLocks noChangeAspect="1"/>
            </p:cNvGraphicFramePr>
            <p:nvPr/>
          </p:nvGraphicFramePr>
          <p:xfrm>
            <a:off x="2744" y="1297"/>
            <a:ext cx="635" cy="439"/>
          </p:xfrm>
          <a:graphic>
            <a:graphicData uri="http://schemas.openxmlformats.org/presentationml/2006/ole">
              <p:oleObj spid="_x0000_s83974" name="Формула" r:id="rId6" imgW="330120" imgH="228600" progId="Equation.3">
                <p:embed/>
              </p:oleObj>
            </a:graphicData>
          </a:graphic>
        </p:graphicFrame>
        <p:graphicFrame>
          <p:nvGraphicFramePr>
            <p:cNvPr id="2062" name="Object 14"/>
            <p:cNvGraphicFramePr>
              <a:graphicFrameLocks noChangeAspect="1"/>
            </p:cNvGraphicFramePr>
            <p:nvPr/>
          </p:nvGraphicFramePr>
          <p:xfrm>
            <a:off x="2744" y="1616"/>
            <a:ext cx="953" cy="453"/>
          </p:xfrm>
          <a:graphic>
            <a:graphicData uri="http://schemas.openxmlformats.org/presentationml/2006/ole">
              <p:oleObj spid="_x0000_s83975" name="Формула" r:id="rId7" imgW="507960" imgH="241200" progId="Equation.3">
                <p:embed/>
              </p:oleObj>
            </a:graphicData>
          </a:graphic>
        </p:graphicFrame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2744" y="1958"/>
            <a:ext cx="1089" cy="474"/>
          </p:xfrm>
          <a:graphic>
            <a:graphicData uri="http://schemas.openxmlformats.org/presentationml/2006/ole">
              <p:oleObj spid="_x0000_s83976" name="Формула" r:id="rId8" imgW="583920" imgH="253800" progId="Equation.3">
                <p:embed/>
              </p:oleObj>
            </a:graphicData>
          </a:graphic>
        </p:graphicFrame>
        <p:graphicFrame>
          <p:nvGraphicFramePr>
            <p:cNvPr id="2065" name="Object 17"/>
            <p:cNvGraphicFramePr>
              <a:graphicFrameLocks noChangeAspect="1"/>
            </p:cNvGraphicFramePr>
            <p:nvPr/>
          </p:nvGraphicFramePr>
          <p:xfrm>
            <a:off x="4324" y="1321"/>
            <a:ext cx="923" cy="427"/>
          </p:xfrm>
          <a:graphic>
            <a:graphicData uri="http://schemas.openxmlformats.org/presentationml/2006/ole">
              <p:oleObj spid="_x0000_s83977" name="Формула" r:id="rId9" imgW="495000" imgH="228600" progId="Equation.3">
                <p:embed/>
              </p:oleObj>
            </a:graphicData>
          </a:graphic>
        </p:graphicFrame>
        <p:graphicFrame>
          <p:nvGraphicFramePr>
            <p:cNvPr id="2066" name="Object 18"/>
            <p:cNvGraphicFramePr>
              <a:graphicFrameLocks noChangeAspect="1"/>
            </p:cNvGraphicFramePr>
            <p:nvPr/>
          </p:nvGraphicFramePr>
          <p:xfrm>
            <a:off x="4335" y="1616"/>
            <a:ext cx="994" cy="474"/>
          </p:xfrm>
          <a:graphic>
            <a:graphicData uri="http://schemas.openxmlformats.org/presentationml/2006/ole">
              <p:oleObj spid="_x0000_s83978" name="Формула" r:id="rId10" imgW="533160" imgH="25380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40200" y="4149725"/>
            <a:ext cx="4464050" cy="1873250"/>
            <a:chOff x="2608" y="2614"/>
            <a:chExt cx="2812" cy="1180"/>
          </a:xfrm>
        </p:grpSpPr>
        <p:sp>
          <p:nvSpPr>
            <p:cNvPr id="2067" name="Rectangle 19" descr="Крупная сетка"/>
            <p:cNvSpPr>
              <a:spLocks noChangeArrowheads="1"/>
            </p:cNvSpPr>
            <p:nvPr/>
          </p:nvSpPr>
          <p:spPr bwMode="auto">
            <a:xfrm>
              <a:off x="2608" y="2614"/>
              <a:ext cx="2812" cy="1180"/>
            </a:xfrm>
            <a:prstGeom prst="rect">
              <a:avLst/>
            </a:prstGeom>
            <a:pattFill prst="lgGrid">
              <a:fgClr>
                <a:srgbClr val="00CCFF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68" name="Object 20"/>
            <p:cNvGraphicFramePr>
              <a:graphicFrameLocks noChangeAspect="1"/>
            </p:cNvGraphicFramePr>
            <p:nvPr/>
          </p:nvGraphicFramePr>
          <p:xfrm>
            <a:off x="2744" y="2696"/>
            <a:ext cx="953" cy="381"/>
          </p:xfrm>
          <a:graphic>
            <a:graphicData uri="http://schemas.openxmlformats.org/presentationml/2006/ole">
              <p:oleObj spid="_x0000_s83970" name="Формула" r:id="rId11" imgW="507960" imgH="203040" progId="Equation.3">
                <p:embed/>
              </p:oleObj>
            </a:graphicData>
          </a:graphic>
        </p:graphicFrame>
        <p:graphicFrame>
          <p:nvGraphicFramePr>
            <p:cNvPr id="2069" name="Object 21"/>
            <p:cNvGraphicFramePr>
              <a:graphicFrameLocks noChangeAspect="1"/>
            </p:cNvGraphicFramePr>
            <p:nvPr/>
          </p:nvGraphicFramePr>
          <p:xfrm>
            <a:off x="2719" y="3022"/>
            <a:ext cx="1002" cy="381"/>
          </p:xfrm>
          <a:graphic>
            <a:graphicData uri="http://schemas.openxmlformats.org/presentationml/2006/ole">
              <p:oleObj spid="_x0000_s83971" name="Формула" r:id="rId12" imgW="533160" imgH="203040" progId="Equation.3">
                <p:embed/>
              </p:oleObj>
            </a:graphicData>
          </a:graphic>
        </p:graphicFrame>
        <p:graphicFrame>
          <p:nvGraphicFramePr>
            <p:cNvPr id="2070" name="Object 22"/>
            <p:cNvGraphicFramePr>
              <a:graphicFrameLocks noChangeAspect="1"/>
            </p:cNvGraphicFramePr>
            <p:nvPr/>
          </p:nvGraphicFramePr>
          <p:xfrm>
            <a:off x="4324" y="2828"/>
            <a:ext cx="1096" cy="738"/>
          </p:xfrm>
          <a:graphic>
            <a:graphicData uri="http://schemas.openxmlformats.org/presentationml/2006/ole">
              <p:oleObj spid="_x0000_s83972" name="Формула" r:id="rId13" imgW="583920" imgH="393480" progId="Equation.3">
                <p:embed/>
              </p:oleObj>
            </a:graphicData>
          </a:graphic>
        </p:graphicFrame>
        <p:graphicFrame>
          <p:nvGraphicFramePr>
            <p:cNvPr id="2071" name="Object 23"/>
            <p:cNvGraphicFramePr>
              <a:graphicFrameLocks noChangeAspect="1"/>
            </p:cNvGraphicFramePr>
            <p:nvPr/>
          </p:nvGraphicFramePr>
          <p:xfrm>
            <a:off x="2636" y="3385"/>
            <a:ext cx="1168" cy="381"/>
          </p:xfrm>
          <a:graphic>
            <a:graphicData uri="http://schemas.openxmlformats.org/presentationml/2006/ole">
              <p:oleObj spid="_x0000_s83973" name="Формула" r:id="rId14" imgW="6220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42988" y="1341438"/>
            <a:ext cx="7200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№3. Решить </a:t>
            </a:r>
          </a:p>
          <a:p>
            <a:pPr marL="457200" indent="-457200" algn="l"/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неравенство:</a:t>
            </a:r>
          </a:p>
          <a:p>
            <a:pPr marL="457200" indent="-457200" algn="l"/>
            <a:endParaRPr lang="ru-RU" i="1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20775" y="404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Устные упражнения: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971550" y="4262438"/>
            <a:ext cx="741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№4. Выяснить, возрастающей или убывающей является функция 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y=f(x)</a:t>
            </a:r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на некотором интервале, если для любых 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1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&gt;x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2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 </a:t>
            </a:r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из этого интервала: </a:t>
            </a:r>
          </a:p>
          <a:p>
            <a:pPr marL="457200" indent="-457200" algn="l"/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	1) 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f(x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1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)&gt;f(x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2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)</a:t>
            </a:r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;	2) 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f(x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1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)&lt;f(x</a:t>
            </a:r>
            <a:r>
              <a:rPr lang="en-US" sz="2400" i="1" baseline="-250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2</a:t>
            </a:r>
            <a:r>
              <a:rPr lang="en-US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)</a:t>
            </a:r>
            <a:r>
              <a:rPr lang="ru-RU" sz="2400" i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.</a:t>
            </a:r>
            <a:endParaRPr lang="ru-RU" sz="24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marL="457200" indent="-457200" algn="l">
              <a:buFontTx/>
              <a:buAutoNum type="arabicPeriod"/>
            </a:pPr>
            <a:endParaRPr lang="ru-RU" i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932363" y="1484313"/>
            <a:ext cx="3095625" cy="2665412"/>
            <a:chOff x="3107" y="935"/>
            <a:chExt cx="1950" cy="1679"/>
          </a:xfrm>
        </p:grpSpPr>
        <p:sp>
          <p:nvSpPr>
            <p:cNvPr id="32774" name="Rectangle 6" descr="Крупная сетка"/>
            <p:cNvSpPr>
              <a:spLocks noChangeArrowheads="1"/>
            </p:cNvSpPr>
            <p:nvPr/>
          </p:nvSpPr>
          <p:spPr bwMode="auto">
            <a:xfrm>
              <a:off x="3107" y="935"/>
              <a:ext cx="1950" cy="1679"/>
            </a:xfrm>
            <a:prstGeom prst="rect">
              <a:avLst/>
            </a:prstGeom>
            <a:pattFill prst="lgGrid">
              <a:fgClr>
                <a:srgbClr val="00CCFF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348" y="935"/>
            <a:ext cx="1074" cy="439"/>
          </p:xfrm>
          <a:graphic>
            <a:graphicData uri="http://schemas.openxmlformats.org/presentationml/2006/ole">
              <p:oleObj spid="_x0000_s84994" name="Формула" r:id="rId6" imgW="558720" imgH="228600" progId="Equation.3">
                <p:embed/>
              </p:oleObj>
            </a:graphicData>
          </a:graphic>
        </p:graphicFrame>
        <p:graphicFrame>
          <p:nvGraphicFramePr>
            <p:cNvPr id="32796" name="Object 28"/>
            <p:cNvGraphicFramePr>
              <a:graphicFrameLocks noChangeAspect="1"/>
            </p:cNvGraphicFramePr>
            <p:nvPr/>
          </p:nvGraphicFramePr>
          <p:xfrm>
            <a:off x="3333" y="1253"/>
            <a:ext cx="1465" cy="487"/>
          </p:xfrm>
          <a:graphic>
            <a:graphicData uri="http://schemas.openxmlformats.org/presentationml/2006/ole">
              <p:oleObj spid="_x0000_s84995" name="Формула" r:id="rId7" imgW="761760" imgH="253800" progId="Equation.3">
                <p:embed/>
              </p:oleObj>
            </a:graphicData>
          </a:graphic>
        </p:graphicFrame>
        <p:graphicFrame>
          <p:nvGraphicFramePr>
            <p:cNvPr id="32797" name="Object 29"/>
            <p:cNvGraphicFramePr>
              <a:graphicFrameLocks noChangeAspect="1"/>
            </p:cNvGraphicFramePr>
            <p:nvPr/>
          </p:nvGraphicFramePr>
          <p:xfrm>
            <a:off x="3333" y="1659"/>
            <a:ext cx="1629" cy="955"/>
          </p:xfrm>
          <a:graphic>
            <a:graphicData uri="http://schemas.openxmlformats.org/presentationml/2006/ole">
              <p:oleObj spid="_x0000_s84996" name="Формула" r:id="rId8" imgW="799920" imgH="46980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317500"/>
            <a:ext cx="85344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Индивидуальные работы над проектом</a:t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470900" cy="4525963"/>
          </a:xfrm>
        </p:spPr>
        <p:txBody>
          <a:bodyPr/>
          <a:lstStyle/>
          <a:p>
            <a:r>
              <a:rPr lang="ru-RU" dirty="0" smtClean="0"/>
              <a:t>Презентация второй группы активизирует творческий потенциал учащегося, учит работать с информацией, выбирать главное, систематизировать, анализировать, выбирать наиболее удачный способ представления материала. Каждый учащийся наглядно демонстрирует свои знания, умения, навыки, может реализовать себя.</a:t>
            </a:r>
          </a:p>
          <a:p>
            <a:r>
              <a:rPr lang="ru-RU" dirty="0" smtClean="0"/>
              <a:t>Пример такой презентации: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omic Sans MS" pitchFamily="66" charset="0"/>
              </a:rPr>
              <a:t>Простой и сложный процентный рост,</a:t>
            </a:r>
          </a:p>
          <a:p>
            <a:pPr eaLnBrk="1" hangingPunct="1"/>
            <a:r>
              <a:rPr lang="ru-RU" dirty="0" smtClean="0">
                <a:latin typeface="Comic Sans MS" pitchFamily="66" charset="0"/>
              </a:rPr>
              <a:t>Проценты в банковских системах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214422"/>
            <a:ext cx="450059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F6B0F"/>
                </a:solidFill>
              </a:rPr>
              <a:t>Выполнила: </a:t>
            </a:r>
          </a:p>
          <a:p>
            <a:r>
              <a:rPr lang="ru-RU" sz="2400" dirty="0" smtClean="0"/>
              <a:t>Ученица 9 «А» класса</a:t>
            </a:r>
          </a:p>
          <a:p>
            <a:r>
              <a:rPr lang="ru-RU" sz="2400" dirty="0" smtClean="0"/>
              <a:t>МОУ СОШ №7</a:t>
            </a:r>
          </a:p>
          <a:p>
            <a:r>
              <a:rPr lang="ru-RU" sz="2400" dirty="0" smtClean="0"/>
              <a:t>Медведева Татьяна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smtClean="0"/>
              <a:t>Различают два типа процентного роста</a:t>
            </a:r>
          </a:p>
        </p:txBody>
      </p:sp>
      <p:graphicFrame>
        <p:nvGraphicFramePr>
          <p:cNvPr id="54277" name="Organization Chart 5"/>
          <p:cNvGraphicFramePr>
            <a:graphicFrameLocks/>
          </p:cNvGraphicFramePr>
          <p:nvPr>
            <p:ph type="dgm"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compatibility">
            <com:legacyDrawing xmlns:com="http://schemas.openxmlformats.org/drawingml/2006/compatibility" spid="_x0000_s86018"/>
          </a:graphicData>
        </a:graphic>
      </p:graphicFrame>
      <p:pic>
        <p:nvPicPr>
          <p:cNvPr id="54286" name="Picture 14" descr="000009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844675"/>
            <a:ext cx="17081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Picture 15" descr="000008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7160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Dgm spid="54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100" y="1000108"/>
            <a:ext cx="6859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Использование ИКТ на уроках математики с целью мотивации учащихся и повышения качества знаний.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350" y="4451350"/>
            <a:ext cx="35004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Щебет В.А.</a:t>
            </a:r>
          </a:p>
          <a:p>
            <a:r>
              <a:rPr lang="ru-RU" sz="2800" b="1" i="1" smtClean="0">
                <a:solidFill>
                  <a:schemeClr val="accent2">
                    <a:lumMod val="75000"/>
                  </a:schemeClr>
                </a:solidFill>
              </a:rPr>
              <a:t>МБОУ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СОШ № 7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г.Сальск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Сложный процентный рост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Такой рост может измеряться следующей формулой: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baseline="18000" smtClean="0">
                <a:solidFill>
                  <a:srgbClr val="151AE1"/>
                </a:solidFill>
              </a:rPr>
              <a:t>b=a(1+0,01p)</a:t>
            </a:r>
            <a:r>
              <a:rPr lang="en-US" baseline="30000" smtClean="0">
                <a:solidFill>
                  <a:srgbClr val="151AE1"/>
                </a:solidFill>
              </a:rPr>
              <a:t>n</a:t>
            </a:r>
            <a:r>
              <a:rPr lang="ru-RU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Где </a:t>
            </a:r>
            <a:r>
              <a:rPr lang="ru-RU" smtClean="0">
                <a:solidFill>
                  <a:srgbClr val="151AE1"/>
                </a:solidFill>
                <a:latin typeface="Comic Sans MS" pitchFamily="66" charset="0"/>
              </a:rPr>
              <a:t>а</a:t>
            </a:r>
            <a:r>
              <a:rPr lang="ru-RU" smtClean="0">
                <a:latin typeface="Comic Sans MS" pitchFamily="66" charset="0"/>
              </a:rPr>
              <a:t>- первичная сумма,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151AE1"/>
                </a:solidFill>
                <a:latin typeface="Comic Sans MS" pitchFamily="66" charset="0"/>
              </a:rPr>
              <a:t>b</a:t>
            </a:r>
            <a:r>
              <a:rPr lang="ru-RU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конечная сумма,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151AE1"/>
                </a:solidFill>
                <a:latin typeface="Comic Sans MS" pitchFamily="66" charset="0"/>
              </a:rPr>
              <a:t>p</a:t>
            </a:r>
            <a:r>
              <a:rPr lang="ru-RU" smtClean="0">
                <a:latin typeface="Comic Sans MS" pitchFamily="66" charset="0"/>
              </a:rPr>
              <a:t>- число %,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151AE1"/>
                </a:solidFill>
                <a:latin typeface="Comic Sans MS" pitchFamily="66" charset="0"/>
              </a:rPr>
              <a:t>n</a:t>
            </a:r>
            <a:r>
              <a:rPr lang="en-US" smtClean="0">
                <a:latin typeface="Comic Sans MS" pitchFamily="66" charset="0"/>
              </a:rPr>
              <a:t>-</a:t>
            </a:r>
            <a:r>
              <a:rPr lang="ru-RU" smtClean="0">
                <a:latin typeface="Comic Sans MS" pitchFamily="66" charset="0"/>
              </a:rPr>
              <a:t> количество промежутков времени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 </a:t>
            </a:r>
            <a:endParaRPr lang="ru-RU" baseline="30000" smtClean="0"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51138" y="35448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ru-RU" sz="1600"/>
          </a:p>
        </p:txBody>
      </p:sp>
      <p:pic>
        <p:nvPicPr>
          <p:cNvPr id="3078" name="Picture 6" descr="000008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349500"/>
            <a:ext cx="28082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20"/>
                            </p:stCondLst>
                            <p:childTnLst>
                              <p:par>
                                <p:cTn id="2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2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6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74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4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Но если </a:t>
            </a:r>
            <a:r>
              <a:rPr lang="en-US" sz="3200" b="1" smtClean="0">
                <a:solidFill>
                  <a:schemeClr val="accent2"/>
                </a:solidFill>
              </a:rPr>
              <a:t>p</a:t>
            </a:r>
            <a:r>
              <a:rPr lang="ru-RU" smtClean="0"/>
              <a:t> каждый год разное, то применяется другая формула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b=a(1+0,01p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)(1+0,01p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)…(1+0,01p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smtClean="0">
                <a:latin typeface="Comic Sans MS" pitchFamily="66" charset="0"/>
              </a:rPr>
              <a:t>)</a:t>
            </a:r>
            <a:endParaRPr lang="ru-RU" smtClean="0">
              <a:latin typeface="Comic Sans MS" pitchFamily="66" charset="0"/>
            </a:endParaRPr>
          </a:p>
        </p:txBody>
      </p:sp>
      <p:pic>
        <p:nvPicPr>
          <p:cNvPr id="4100" name="Picture 4" descr="000009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429000"/>
            <a:ext cx="467995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Простой процентный рост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557338"/>
            <a:ext cx="77724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Такие проценты измеряются следующей формулой: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9900FF"/>
                </a:solidFill>
                <a:latin typeface="Comic Sans MS" pitchFamily="66" charset="0"/>
              </a:rPr>
              <a:t>b=a(1+0,01p*n)</a:t>
            </a:r>
            <a:endParaRPr lang="ru-RU" smtClean="0">
              <a:solidFill>
                <a:srgbClr val="9900FF"/>
              </a:solidFill>
              <a:latin typeface="Comic Sans MS" pitchFamily="66" charset="0"/>
            </a:endParaRPr>
          </a:p>
        </p:txBody>
      </p:sp>
      <p:pic>
        <p:nvPicPr>
          <p:cNvPr id="5125" name="Picture 5" descr="000008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238500"/>
            <a:ext cx="56165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8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000093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357563"/>
            <a:ext cx="4032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422400"/>
          </a:xfrm>
        </p:spPr>
        <p:txBody>
          <a:bodyPr/>
          <a:lstStyle/>
          <a:p>
            <a:pPr eaLnBrk="1" hangingPunct="1"/>
            <a:r>
              <a:rPr lang="ru-RU" sz="3800" smtClean="0"/>
              <a:t>Давайте попробуем решить вместе задачу на простой процентный рост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17650"/>
            <a:ext cx="778668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Допустим, что цена книги была 1000 рублей.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Но эту книгу никто не брал и она дешевела каждый месяц на 5% от первоначальной стоимости.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Известно, что конечная цена разная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ru-RU" sz="2400" dirty="0" smtClean="0">
                <a:latin typeface="Comic Sans MS" pitchFamily="66" charset="0"/>
              </a:rPr>
              <a:t>750 руб.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ru-RU" sz="2400" dirty="0" smtClean="0">
                <a:latin typeface="Comic Sans MS" pitchFamily="66" charset="0"/>
              </a:rPr>
              <a:t>500 руб.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ru-RU" sz="2400" dirty="0" smtClean="0">
                <a:latin typeface="Comic Sans MS" pitchFamily="66" charset="0"/>
              </a:rPr>
              <a:t>250 руб.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ru-RU" sz="2400" dirty="0" smtClean="0">
                <a:latin typeface="Comic Sans MS" pitchFamily="66" charset="0"/>
              </a:rPr>
              <a:t>50   руб.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Через сколько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месяцев будет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F6B0F"/>
                </a:solidFill>
                <a:latin typeface="Comic Sans MS" pitchFamily="66" charset="0"/>
              </a:rPr>
              <a:t>такая цена?</a:t>
            </a:r>
            <a:r>
              <a:rPr lang="ru-RU" sz="2400" dirty="0" smtClean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8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8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22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220"/>
                            </p:stCondLst>
                            <p:childTnLst>
                              <p:par>
                                <p:cTn id="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я хочу научиться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газете «Математика» (№13, 2009г., №9, 2010г.) описывается программный продукт «1С: Математический конструктор».</a:t>
            </a:r>
          </a:p>
          <a:p>
            <a:r>
              <a:rPr lang="ru-RU" dirty="0" smtClean="0"/>
              <a:t>А в №18, 2010г. – использование компьютерной системы «</a:t>
            </a:r>
            <a:r>
              <a:rPr lang="en-US" dirty="0" smtClean="0"/>
              <a:t>MAPLE</a:t>
            </a:r>
            <a:r>
              <a:rPr lang="ru-RU" dirty="0" smtClean="0"/>
              <a:t>» для изображения многогранников.</a:t>
            </a:r>
          </a:p>
          <a:p>
            <a:r>
              <a:rPr lang="ru-RU" dirty="0" smtClean="0"/>
              <a:t>Освоение этих программ даст мне возможность реализовать новые подходы в организации занятий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929190" y="3071810"/>
            <a:ext cx="2286016" cy="21431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14480" y="3143248"/>
            <a:ext cx="2500330" cy="21431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642918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Компьютерные презентации позволяют подойти к процессу обучения творчески, разнообразить способы подачи материала, сочетать различные организационные  формы проведения занятий  с целью получения высокого результата при минимальных затратах времени на обучение.</a:t>
            </a:r>
          </a:p>
          <a:p>
            <a:endParaRPr lang="ru-RU" b="1" dirty="0" smtClean="0"/>
          </a:p>
          <a:p>
            <a:r>
              <a:rPr lang="ru-RU" b="1" dirty="0" smtClean="0"/>
              <a:t>По способу использования их можно разделить на две группы: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429000"/>
            <a:ext cx="2038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Презентации для сопровождения нового материала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2066" y="3571876"/>
            <a:ext cx="2300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Индивидуальные работы над проектом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Презентации для сопровождения нового материала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142984"/>
            <a:ext cx="71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Презентация первой группы органично вписывается в структуру урока, сопровождая рассказ учителя. Возможность вставлять любые объекты (картинки, графики, таблицы и другое) в презентацию делает её особенно привлекательной при изучении сложных тем, когда необходимо показать модели или ход процесса.</a:t>
            </a:r>
          </a:p>
          <a:p>
            <a:endParaRPr lang="ru-RU" b="1" dirty="0" smtClean="0"/>
          </a:p>
          <a:p>
            <a:r>
              <a:rPr lang="ru-RU" b="1" dirty="0" smtClean="0"/>
              <a:t>Приведу фрагмент презентации на уроке в 6 классе по теме «Отношения и пропорции»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1476375" y="765175"/>
            <a:ext cx="7123113" cy="1143000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-100" normalizeH="0" baseline="0" noProof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  р  о  п  о  р  ц  и  я</a:t>
            </a:r>
            <a:endParaRPr kumimoji="0" lang="ru-RU" sz="4800" b="0" i="0" u="none" strike="noStrike" kern="1200" cap="none" spc="-100" normalizeH="0" baseline="0" noProof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476375" y="2349500"/>
            <a:ext cx="7272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«Пропорция-соразмерность. 1) Определённое соотношение частей между собой. 2) В математике </a:t>
            </a:r>
            <a:r>
              <a:rPr lang="ru-RU" sz="1800" b="1" dirty="0">
                <a:solidFill>
                  <a:srgbClr val="FF0000"/>
                </a:solidFill>
              </a:rPr>
              <a:t>равенство двух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b="1" dirty="0">
                <a:solidFill>
                  <a:srgbClr val="FF0000"/>
                </a:solidFill>
              </a:rPr>
              <a:t>отношений</a:t>
            </a:r>
            <a:r>
              <a:rPr lang="ru-RU" sz="1800" dirty="0"/>
              <a:t>.» Ожегов С. И.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47813" y="3141663"/>
            <a:ext cx="70564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Отношения 3,6:1,2 и 6,3:2,1 равны. Поэтому можно записать равенство </a:t>
            </a:r>
            <a:r>
              <a:rPr lang="ru-RU" sz="2000" b="1">
                <a:solidFill>
                  <a:srgbClr val="FF0000"/>
                </a:solidFill>
              </a:rPr>
              <a:t>3,6:1,2=6,3:2,1 </a:t>
            </a:r>
            <a:r>
              <a:rPr lang="ru-RU" sz="2000" b="1"/>
              <a:t>или</a:t>
            </a:r>
            <a:endParaRPr lang="ru-RU" sz="1800" b="1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476375" y="4581525"/>
            <a:ext cx="287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a </a:t>
            </a:r>
            <a:r>
              <a:rPr lang="ru-RU" sz="4400" dirty="0">
                <a:solidFill>
                  <a:srgbClr val="FF0000"/>
                </a:solidFill>
              </a:rPr>
              <a:t>:</a:t>
            </a:r>
            <a:r>
              <a:rPr lang="en-US" sz="4400" dirty="0">
                <a:solidFill>
                  <a:srgbClr val="FF0000"/>
                </a:solidFill>
              </a:rPr>
              <a:t> b = c</a:t>
            </a:r>
            <a:r>
              <a:rPr lang="ru-RU" sz="4400" dirty="0">
                <a:solidFill>
                  <a:srgbClr val="FF0000"/>
                </a:solidFill>
              </a:rPr>
              <a:t> :</a:t>
            </a:r>
            <a:r>
              <a:rPr lang="en-US" sz="4400" dirty="0">
                <a:solidFill>
                  <a:srgbClr val="FF0000"/>
                </a:solidFill>
              </a:rPr>
              <a:t>d</a:t>
            </a:r>
            <a:endParaRPr lang="ru-RU" sz="4400" dirty="0">
              <a:solidFill>
                <a:srgbClr val="FF0000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979613" y="3789363"/>
            <a:ext cx="1871662" cy="1008062"/>
            <a:chOff x="1746" y="2478"/>
            <a:chExt cx="1179" cy="635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746" y="2478"/>
              <a:ext cx="11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solidFill>
                    <a:srgbClr val="009900"/>
                  </a:solidFill>
                </a:rPr>
                <a:t>Средние члены пропорции</a:t>
              </a:r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V="1">
              <a:off x="2018" y="2840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2290" y="2840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1476375" y="5229225"/>
            <a:ext cx="3025775" cy="942975"/>
            <a:chOff x="1292" y="3385"/>
            <a:chExt cx="1906" cy="594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292" y="3748"/>
              <a:ext cx="19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solidFill>
                    <a:srgbClr val="009900"/>
                  </a:solidFill>
                </a:rPr>
                <a:t>Крайние члены пропорции</a:t>
              </a:r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1474" y="3385"/>
              <a:ext cx="68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2154" y="3385"/>
              <a:ext cx="72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643438" y="4365625"/>
            <a:ext cx="4286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CC0000"/>
                </a:solidFill>
              </a:rPr>
              <a:t>В верной пропорции произведение крайних членов равно произведению средних.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476375" y="4581525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a</a:t>
            </a:r>
            <a:endParaRPr lang="ru-RU" sz="4400">
              <a:solidFill>
                <a:srgbClr val="FF0000"/>
              </a:solidFill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286380" y="5572140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*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786182" y="4572008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d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143636" y="5429264"/>
            <a:ext cx="3571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0000"/>
                </a:solidFill>
              </a:rPr>
              <a:t>=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2214546" y="4572008"/>
            <a:ext cx="503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solidFill>
                  <a:srgbClr val="FF0000"/>
                </a:solidFill>
              </a:rPr>
              <a:t>b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7286644" y="5572140"/>
            <a:ext cx="322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</a:rPr>
              <a:t>*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3786182" y="4572008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solidFill>
                  <a:srgbClr val="FF0000"/>
                </a:solidFill>
              </a:rPr>
              <a:t>c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1476375" y="623728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Как проверить, верно ли составлена пропорция?</a:t>
            </a:r>
          </a:p>
        </p:txBody>
      </p:sp>
      <p:graphicFrame>
        <p:nvGraphicFramePr>
          <p:cNvPr id="23" name="Object 66"/>
          <p:cNvGraphicFramePr>
            <a:graphicFrameLocks noChangeAspect="1"/>
          </p:cNvGraphicFramePr>
          <p:nvPr/>
        </p:nvGraphicFramePr>
        <p:xfrm>
          <a:off x="5364163" y="3357563"/>
          <a:ext cx="1152525" cy="792162"/>
        </p:xfrm>
        <a:graphic>
          <a:graphicData uri="http://schemas.openxmlformats.org/presentationml/2006/ole">
            <p:oleObj spid="_x0000_s1026" name="Формула" r:id="rId3" imgW="609480" imgH="419040" progId="Equation.3">
              <p:embed/>
            </p:oleObj>
          </a:graphicData>
        </a:graphic>
      </p:graphicFrame>
      <p:sp>
        <p:nvSpPr>
          <p:cNvPr id="24" name="AutoShape 8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863600" cy="50323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D60093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Text Box 82"/>
          <p:cNvSpPr txBox="1">
            <a:spLocks noChangeArrowheads="1"/>
          </p:cNvSpPr>
          <p:nvPr/>
        </p:nvSpPr>
        <p:spPr bwMode="auto">
          <a:xfrm>
            <a:off x="6948488" y="6308725"/>
            <a:ext cx="1152525" cy="346075"/>
          </a:xfrm>
          <a:prstGeom prst="rect">
            <a:avLst/>
          </a:prstGeom>
          <a:noFill/>
          <a:ln w="9525" algn="ctr">
            <a:solidFill>
              <a:srgbClr val="FEDBC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600">
                <a:solidFill>
                  <a:srgbClr val="D60093"/>
                </a:solidFill>
              </a:rPr>
              <a:t>К вопросу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741 L 0.37396 0.1122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02706E-6 L 0.18438 0.1138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21906E-6 L 0.50018 0.1124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81 -0.00162 L 0.40573 0.115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5" grpId="0"/>
      <p:bldP spid="15" grpId="1"/>
      <p:bldP spid="17" grpId="0"/>
      <p:bldP spid="17" grpId="1"/>
      <p:bldP spid="18" grpId="0"/>
      <p:bldP spid="19" grpId="0"/>
      <p:bldP spid="19" grpId="1"/>
      <p:bldP spid="20" grpId="0"/>
      <p:bldP spid="21" grpId="0"/>
      <p:bldP spid="21" grpId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"/>
          <p:cNvSpPr txBox="1">
            <a:spLocks noChangeArrowheads="1"/>
          </p:cNvSpPr>
          <p:nvPr/>
        </p:nvSpPr>
        <p:spPr>
          <a:xfrm>
            <a:off x="1979613" y="765175"/>
            <a:ext cx="6186487" cy="1143000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 р о п о р ц и я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58888" y="2708275"/>
            <a:ext cx="7129462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9900"/>
                </a:solidFill>
              </a:rPr>
              <a:t>Основное свойство пропорции:</a:t>
            </a: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FF0000"/>
                </a:solidFill>
              </a:rPr>
              <a:t>Если произведение крайних членов равно произведению средних членов пропорции, то пропорция верна.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116013" y="3789363"/>
            <a:ext cx="727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Проверьте, верна ли пропорция</a:t>
            </a:r>
            <a:r>
              <a:rPr lang="en-US" sz="1800"/>
              <a:t>?</a:t>
            </a:r>
            <a:endParaRPr lang="ru-RU" sz="180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124075" y="4221163"/>
            <a:ext cx="4679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20:16=5:4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124075" y="4221163"/>
            <a:ext cx="1079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6000">
                <a:solidFill>
                  <a:srgbClr val="D60093"/>
                </a:solidFill>
              </a:rPr>
              <a:t>20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076825" y="4221163"/>
            <a:ext cx="790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ru-RU" sz="600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916238" y="4508500"/>
            <a:ext cx="43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635375" y="5013325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=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203575" y="4221163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16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859338" y="4508500"/>
            <a:ext cx="503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500563" y="4221163"/>
            <a:ext cx="574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5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555875" y="5851525"/>
            <a:ext cx="4968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80 = 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1042 L -0.00399 0.1157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-0.20643 0.1155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10243 0.1155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0.07083 0.1155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7" grpId="1"/>
      <p:bldP spid="18" grpId="0"/>
      <p:bldP spid="18" grpId="1"/>
      <p:bldP spid="19" grpId="0"/>
      <p:bldP spid="20" grpId="0"/>
      <p:bldP spid="21" grpId="0"/>
      <p:bldP spid="21" grpId="1"/>
      <p:bldP spid="22" grpId="0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"/>
          <p:cNvSpPr txBox="1">
            <a:spLocks noChangeArrowheads="1"/>
          </p:cNvSpPr>
          <p:nvPr/>
        </p:nvSpPr>
        <p:spPr>
          <a:xfrm>
            <a:off x="1692275" y="765175"/>
            <a:ext cx="6121400" cy="1143000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 р о п о р ц и я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187450" y="2636838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Поменяйте местами средние члены пропорции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476375" y="3068638"/>
            <a:ext cx="1079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20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339975" y="3068638"/>
            <a:ext cx="43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: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484438" y="3068638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16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348038" y="3068638"/>
            <a:ext cx="792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=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851275" y="3068638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5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643438" y="2997200"/>
            <a:ext cx="43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: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4932363" y="306863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042988" y="4221163"/>
            <a:ext cx="669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Верна ли новая пропорция</a:t>
            </a:r>
            <a:r>
              <a:rPr lang="en-US"/>
              <a:t>?</a:t>
            </a:r>
            <a:endParaRPr lang="ru-RU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116013" y="4941888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Как ещё получить новую пропорцию из данной?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763713" y="5373688"/>
            <a:ext cx="16557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20:5=16:4;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1763713" y="5661025"/>
            <a:ext cx="15128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20:16=5:4;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1763713" y="5949950"/>
            <a:ext cx="15319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D60093"/>
                </a:solidFill>
              </a:rPr>
              <a:t>4:5=16:20;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763713" y="6308725"/>
            <a:ext cx="18002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4:16=5:20;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4787900" y="5300663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16:4=20:5;</a:t>
            </a: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4787900" y="558958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5:4=20:16;</a:t>
            </a: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4787900" y="5949950"/>
            <a:ext cx="1727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16:20=4:5;</a:t>
            </a: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787900" y="6237288"/>
            <a:ext cx="158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>
                <a:solidFill>
                  <a:srgbClr val="D60093"/>
                </a:solidFill>
              </a:rPr>
              <a:t>5:20=4:16.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0023 L 0.02935 0.05278 C 0.03733 0.06482 0.04931 0.07153 0.06181 0.07153 C 0.07587 0.07153 0.08733 0.06482 0.09497 0.05278 L 0.13369 0.00023 " pathEditMode="relative" rAng="0" ptsTypes="FffFF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3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0.00023 L -0.01111 -0.04676 C -0.01997 -0.05741 -0.03316 -0.0625 -0.04705 -0.0625 C -0.06268 -0.0625 -0.07518 -0.05741 -0.0842 -0.04676 L -0.12587 0.00023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2" grpId="1"/>
      <p:bldP spid="24" grpId="0"/>
      <p:bldP spid="24" grpId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презентации я использую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 bwMode="auto">
          <a:xfrm>
            <a:off x="1860550" y="3295650"/>
            <a:ext cx="1377950" cy="12446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593850" y="3251200"/>
            <a:ext cx="755650" cy="4889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 rot="10151625">
            <a:off x="1695583" y="2623489"/>
            <a:ext cx="1111250" cy="85715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9250" y="1962150"/>
            <a:ext cx="2489200" cy="2489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505200" y="2051050"/>
            <a:ext cx="2355850" cy="24003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394450" y="2139950"/>
            <a:ext cx="2489200" cy="24003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27050" y="2451100"/>
            <a:ext cx="2178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Презентации, составленные  мною или моими учениками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771900" y="2451100"/>
            <a:ext cx="1911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Презентации «Виртуальная школа Кирилла и Мефодия»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794500" y="2406650"/>
            <a:ext cx="2089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Презентации фестиваля «Открытый урок», проводимого газетой «1 сентября».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8150" y="273050"/>
            <a:ext cx="8229600" cy="1320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Презентации «Виртуальная школа Кирилла и </a:t>
            </a:r>
            <a:r>
              <a:rPr lang="ru-RU" sz="3600" dirty="0" err="1" smtClean="0">
                <a:solidFill>
                  <a:srgbClr val="FF0000"/>
                </a:solidFill>
              </a:rPr>
              <a:t>Мефодия</a:t>
            </a:r>
            <a:r>
              <a:rPr lang="ru-RU" sz="3600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презентаций «Виртуальная школа Кирилла и Мефодия» неудобно тем, что их нельзя изменять, подстраивая под свой урок. Часто непонятно, к какому учебнику они составлены. Слайды очень долго загружаются. Благо, появился фестиваль «Открытый урок». Здесь каждую презентацию можно изменить, добавив или удалив необходимое. Например, три слайда из такой презентации: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27350" y="5784850"/>
            <a:ext cx="977900" cy="755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Документ Microsoft Office Word (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Отношения и пропорции</Template>
  <TotalTime>180</TotalTime>
  <Words>829</Words>
  <PresentationFormat>Экран (4:3)</PresentationFormat>
  <Paragraphs>144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Капсулы</vt:lpstr>
      <vt:lpstr>Оформление по умолчанию</vt:lpstr>
      <vt:lpstr>Тема Office</vt:lpstr>
      <vt:lpstr>Открытая</vt:lpstr>
      <vt:lpstr>1_Открытая</vt:lpstr>
      <vt:lpstr>2_Открытая</vt:lpstr>
      <vt:lpstr>Документ Microsoft Office Word (5)</vt:lpstr>
      <vt:lpstr>Слои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Какие презентации я использую</vt:lpstr>
      <vt:lpstr>Презентации «Виртуальная школа Кирилла и Мефодия»</vt:lpstr>
      <vt:lpstr>Слайд 10</vt:lpstr>
      <vt:lpstr>Слайд 11</vt:lpstr>
      <vt:lpstr>Слайд 12</vt:lpstr>
      <vt:lpstr>Устный счёт на уроке.</vt:lpstr>
      <vt:lpstr>Слайд 14</vt:lpstr>
      <vt:lpstr>Устные упражнения:</vt:lpstr>
      <vt:lpstr>Слайд 16</vt:lpstr>
      <vt:lpstr> Индивидуальные работы над проектом </vt:lpstr>
      <vt:lpstr>Слайд 18</vt:lpstr>
      <vt:lpstr>Различают два типа процентного роста</vt:lpstr>
      <vt:lpstr>Сложный процентный рост</vt:lpstr>
      <vt:lpstr>Слайд 21</vt:lpstr>
      <vt:lpstr>Простой процентный рост</vt:lpstr>
      <vt:lpstr>Давайте попробуем решить вместе задачу на простой процентный рост</vt:lpstr>
      <vt:lpstr>Чему я хочу научиться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12</cp:revision>
  <dcterms:modified xsi:type="dcterms:W3CDTF">2011-12-12T10:35:24Z</dcterms:modified>
</cp:coreProperties>
</file>