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bin" ContentType="application/vnd.openxmlformats-officedocument.oleObject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legacyDocTextInfo.bin" ContentType="application/vnd.ms-office.legacyDocTextInfo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drawings/legacyDiagramText1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drawings/legacyDiagramText2.bin" ContentType="application/vnd.ms-office.legacyDiagramText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3" r:id="rId2"/>
    <p:sldMasterId id="2147483746" r:id="rId3"/>
    <p:sldMasterId id="2147483770" r:id="rId4"/>
    <p:sldMasterId id="2147483806" r:id="rId5"/>
    <p:sldMasterId id="2147483818" r:id="rId6"/>
    <p:sldMasterId id="2147483843" r:id="rId7"/>
    <p:sldMasterId id="2147483856" r:id="rId8"/>
  </p:sldMasterIdLst>
  <p:notesMasterIdLst>
    <p:notesMasterId r:id="rId33"/>
  </p:notesMasterIdLst>
  <p:sldIdLst>
    <p:sldId id="256" r:id="rId9"/>
    <p:sldId id="259" r:id="rId10"/>
    <p:sldId id="257" r:id="rId11"/>
    <p:sldId id="258" r:id="rId12"/>
    <p:sldId id="260" r:id="rId13"/>
    <p:sldId id="261" r:id="rId14"/>
    <p:sldId id="262" r:id="rId15"/>
    <p:sldId id="264" r:id="rId16"/>
    <p:sldId id="263" r:id="rId17"/>
    <p:sldId id="265" r:id="rId18"/>
    <p:sldId id="266" r:id="rId19"/>
    <p:sldId id="267" r:id="rId20"/>
    <p:sldId id="268" r:id="rId21"/>
    <p:sldId id="271" r:id="rId22"/>
    <p:sldId id="272" r:id="rId23"/>
    <p:sldId id="273" r:id="rId24"/>
    <p:sldId id="270" r:id="rId25"/>
    <p:sldId id="274" r:id="rId26"/>
    <p:sldId id="275" r:id="rId27"/>
    <p:sldId id="276" r:id="rId28"/>
    <p:sldId id="277" r:id="rId29"/>
    <p:sldId id="278" r:id="rId30"/>
    <p:sldId id="279" r:id="rId31"/>
    <p:sldId id="26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38" Type="http://schemas.microsoft.com/office/2006/relationships/legacyDocTextInfo" Target="legacyDocTextInfo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38A96-CDDF-48B2-B11D-F3D1D9288E2C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F181B-3059-4B63-B57E-19800A0A3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F181B-3059-4B63-B57E-19800A0A302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6113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kumimoji="1" lang="ru-RU">
                <a:latin typeface="Times New Roman" pitchFamily="18" charset="0"/>
              </a:endParaRPr>
            </a:p>
          </p:txBody>
        </p:sp>
        <p:sp>
          <p:nvSpPr>
            <p:cNvPr id="61133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kumimoji="1" lang="ru-RU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1133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133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13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1133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1133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1133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113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21DE3-12EF-4642-903C-0A2F516F74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3B947-D5F4-48C5-9311-CD590373D8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A8641-8898-4FA4-A728-BA4591CAEA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3D318-D94E-4642-AB3E-E9935117D3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18875-5CB9-4573-B289-743B342FF6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D5D68-1B09-427F-9586-56D9E7ADE8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B57ED-495A-49CA-9CE7-84CBE3DFD9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41E7D-4077-4FAF-BC8D-55EE203886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F6E9-011A-469B-A21D-059AC2012A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59CB2-0020-4D60-8E5D-AC77DC53D0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95632-0216-495F-87B3-9275FDD178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6641A57-8BBC-4A1C-B6E2-46BD912F56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350838"/>
            <a:ext cx="7785100" cy="54292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85800" y="61658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1658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1658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7A9B2A-B57D-4800-96EC-212ECCB216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18694-0936-49D9-8CF9-E172537A8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1DE3-12EF-4642-903C-0A2F516F7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B947-D5F4-48C5-9311-CD590373D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8641-8898-4FA4-A728-BA4591CAE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D318-D94E-4642-AB3E-E9935117D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8875-5CB9-4573-B289-743B342FF6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5D68-1B09-427F-9586-56D9E7ADE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57ED-495A-49CA-9CE7-84CBE3DFD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1E7D-4077-4FAF-BC8D-55EE20388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F6E9-011A-469B-A21D-059AC2012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9CB2-0020-4D60-8E5D-AC77DC53D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95632-0216-495F-87B3-9275FDD178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532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21DE3-12EF-4642-903C-0A2F516F7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3B947-D5F4-48C5-9311-CD590373D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A8641-8898-4FA4-A728-BA4591CAE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3D318-D94E-4642-AB3E-E9935117D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18875-5CB9-4573-B289-743B342FF6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D5D68-1B09-427F-9586-56D9E7ADE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B57ED-495A-49CA-9CE7-84CBE3DFD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41E7D-4077-4FAF-BC8D-55EE20388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3F6E9-011A-469B-A21D-059AC2012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559CB2-0020-4D60-8E5D-AC77DC53D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95632-0216-495F-87B3-9275FDD178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18694-0936-49D9-8CF9-E172537A85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03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03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03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03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1031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0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03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103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endParaRPr lang="ru-RU"/>
          </a:p>
        </p:txBody>
      </p:sp>
      <p:sp>
        <p:nvSpPr>
          <p:cNvPr id="6103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2600" b="1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ru-RU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endParaRPr lang="ru-RU"/>
          </a:p>
        </p:txBody>
      </p:sp>
      <p:sp>
        <p:nvSpPr>
          <p:cNvPr id="587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83EE5D7E-2265-4A1B-8979-89CC7A18D95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842" r:id="rId13"/>
    <p:sldLayoutId id="2147483855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22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222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223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22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21.jpeg"/><Relationship Id="rId10" Type="http://schemas.openxmlformats.org/officeDocument/2006/relationships/oleObject" Target="../embeddings/oleObject6.bin"/><Relationship Id="rId4" Type="http://schemas.openxmlformats.org/officeDocument/2006/relationships/audio" Target="../media/audio2.wav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5.jpeg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9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8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8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8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9750" y="1341438"/>
            <a:ext cx="7772400" cy="1828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Правильные многогранники</a:t>
            </a:r>
            <a:br>
              <a:rPr kumimoji="0" lang="ru-RU" sz="40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ru-RU" sz="36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геометрия  10 класс)   </a:t>
            </a:r>
            <a:br>
              <a:rPr kumimoji="0" lang="ru-RU" sz="36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27088" y="4365625"/>
            <a:ext cx="8316912" cy="13684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Выполнила: Бабина Наталья Алексеевна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учитель математики МОУ СОШ №7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708400" y="5876925"/>
            <a:ext cx="1401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0000"/>
                </a:solidFill>
              </a:rPr>
              <a:t>Г. Сальск</a:t>
            </a:r>
          </a:p>
          <a:p>
            <a:pPr algn="ctr"/>
            <a:r>
              <a:rPr lang="ru-RU" sz="2000" b="1">
                <a:solidFill>
                  <a:srgbClr val="000000"/>
                </a:solidFill>
              </a:rPr>
              <a:t>2007</a:t>
            </a:r>
          </a:p>
        </p:txBody>
      </p:sp>
      <p:sp>
        <p:nvSpPr>
          <p:cNvPr id="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308725"/>
            <a:ext cx="72072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Сколько существует правильных многогранников в геометрии?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916113"/>
            <a:ext cx="8229600" cy="41798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Многогранники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Правильные многогранники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Решение задач по теме «Многогранники»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771775" y="2420938"/>
            <a:ext cx="504825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916238" y="4149725"/>
            <a:ext cx="431800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6165850"/>
            <a:ext cx="792163" cy="3587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39750" y="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Правильных многогранников</a:t>
            </a: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Tahoma" pitchFamily="34" charset="0"/>
              </a:rPr>
              <a:t> 5видов: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Tahom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/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Тетраэдр</a:t>
            </a: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Икосаэдр</a:t>
            </a: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Гексаэдр(куб) </a:t>
            </a: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Октаэдр</a:t>
            </a: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Додекаэдр</a:t>
            </a:r>
          </a:p>
          <a:p>
            <a:pPr marL="533400" marR="0" lvl="0" indent="-5334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5" descr="Безымянны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765175"/>
            <a:ext cx="230505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Безымянный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692150"/>
            <a:ext cx="2376488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Безымянный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2636838"/>
            <a:ext cx="230346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Безымянный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6688" y="2636838"/>
            <a:ext cx="2303462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Безымянный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850" y="5013325"/>
            <a:ext cx="23304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524625"/>
            <a:ext cx="647700" cy="3333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Удобно использовать презентации при устной работе на уроке. Создается только 3-4 слайда.  Экономится время на уроках. Например, презентация с фестиваля «Открытый урок». </a:t>
            </a:r>
          </a:p>
          <a:p>
            <a:pPr>
              <a:buNone/>
            </a:pPr>
            <a:r>
              <a:rPr lang="ru-RU" dirty="0" smtClean="0"/>
              <a:t>   Ясно, что в такой презентации необходимо удалить звук, можно поменять задания.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счёт на уроке.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927600" y="6102350"/>
            <a:ext cx="977900" cy="755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482850" y="5473700"/>
            <a:ext cx="977900" cy="755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00113" y="1341438"/>
            <a:ext cx="7632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/>
            <a:r>
              <a:rPr lang="ru-RU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№1. Выяснить , при каких значениях </a:t>
            </a:r>
            <a:r>
              <a:rPr lang="ru-RU" i="1" dirty="0" err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х</a:t>
            </a:r>
            <a:r>
              <a:rPr lang="ru-RU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 имеет смысл выражение:</a:t>
            </a:r>
          </a:p>
          <a:p>
            <a:pPr marL="457200" indent="-457200" algn="l">
              <a:buFontTx/>
              <a:buAutoNum type="arabicPeriod"/>
            </a:pPr>
            <a:endParaRPr lang="ru-RU" i="1" dirty="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r>
              <a:rPr lang="ru-RU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Устные упражнения: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971550" y="4005263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/>
            <a:r>
              <a:rPr lang="ru-RU" i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№2. Найти </a:t>
            </a:r>
            <a:r>
              <a:rPr lang="en-US" i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y</a:t>
            </a:r>
            <a:r>
              <a:rPr lang="ru-RU" i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, если:</a:t>
            </a:r>
          </a:p>
          <a:p>
            <a:pPr marL="457200" indent="-457200" algn="l">
              <a:buFontTx/>
              <a:buAutoNum type="arabicPeriod"/>
            </a:pPr>
            <a:endParaRPr lang="ru-RU" i="1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140200" y="1916113"/>
            <a:ext cx="4464050" cy="1944687"/>
            <a:chOff x="2608" y="1207"/>
            <a:chExt cx="2812" cy="1225"/>
          </a:xfrm>
        </p:grpSpPr>
        <p:sp>
          <p:nvSpPr>
            <p:cNvPr id="2060" name="Rectangle 12" descr="Крупная сетка"/>
            <p:cNvSpPr>
              <a:spLocks noChangeArrowheads="1"/>
            </p:cNvSpPr>
            <p:nvPr/>
          </p:nvSpPr>
          <p:spPr bwMode="auto">
            <a:xfrm>
              <a:off x="2608" y="1207"/>
              <a:ext cx="2812" cy="1180"/>
            </a:xfrm>
            <a:prstGeom prst="rect">
              <a:avLst/>
            </a:prstGeom>
            <a:pattFill prst="lgGrid">
              <a:fgClr>
                <a:srgbClr val="00CCFF"/>
              </a:fgClr>
              <a:bgClr>
                <a:schemeClr val="tx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61" name="Object 13"/>
            <p:cNvGraphicFramePr>
              <a:graphicFrameLocks noChangeAspect="1"/>
            </p:cNvGraphicFramePr>
            <p:nvPr/>
          </p:nvGraphicFramePr>
          <p:xfrm>
            <a:off x="2744" y="1297"/>
            <a:ext cx="635" cy="439"/>
          </p:xfrm>
          <a:graphic>
            <a:graphicData uri="http://schemas.openxmlformats.org/presentationml/2006/ole">
              <p:oleObj spid="_x0000_s83974" name="Формула" r:id="rId6" imgW="330120" imgH="228600" progId="Equation.3">
                <p:embed/>
              </p:oleObj>
            </a:graphicData>
          </a:graphic>
        </p:graphicFrame>
        <p:graphicFrame>
          <p:nvGraphicFramePr>
            <p:cNvPr id="2062" name="Object 14"/>
            <p:cNvGraphicFramePr>
              <a:graphicFrameLocks noChangeAspect="1"/>
            </p:cNvGraphicFramePr>
            <p:nvPr/>
          </p:nvGraphicFramePr>
          <p:xfrm>
            <a:off x="2744" y="1616"/>
            <a:ext cx="953" cy="453"/>
          </p:xfrm>
          <a:graphic>
            <a:graphicData uri="http://schemas.openxmlformats.org/presentationml/2006/ole">
              <p:oleObj spid="_x0000_s83975" name="Формула" r:id="rId7" imgW="507960" imgH="241200" progId="Equation.3">
                <p:embed/>
              </p:oleObj>
            </a:graphicData>
          </a:graphic>
        </p:graphicFrame>
        <p:graphicFrame>
          <p:nvGraphicFramePr>
            <p:cNvPr id="2063" name="Object 15"/>
            <p:cNvGraphicFramePr>
              <a:graphicFrameLocks noChangeAspect="1"/>
            </p:cNvGraphicFramePr>
            <p:nvPr/>
          </p:nvGraphicFramePr>
          <p:xfrm>
            <a:off x="2744" y="1958"/>
            <a:ext cx="1089" cy="474"/>
          </p:xfrm>
          <a:graphic>
            <a:graphicData uri="http://schemas.openxmlformats.org/presentationml/2006/ole">
              <p:oleObj spid="_x0000_s83976" name="Формула" r:id="rId8" imgW="583920" imgH="253800" progId="Equation.3">
                <p:embed/>
              </p:oleObj>
            </a:graphicData>
          </a:graphic>
        </p:graphicFrame>
        <p:graphicFrame>
          <p:nvGraphicFramePr>
            <p:cNvPr id="2065" name="Object 17"/>
            <p:cNvGraphicFramePr>
              <a:graphicFrameLocks noChangeAspect="1"/>
            </p:cNvGraphicFramePr>
            <p:nvPr/>
          </p:nvGraphicFramePr>
          <p:xfrm>
            <a:off x="4324" y="1321"/>
            <a:ext cx="923" cy="427"/>
          </p:xfrm>
          <a:graphic>
            <a:graphicData uri="http://schemas.openxmlformats.org/presentationml/2006/ole">
              <p:oleObj spid="_x0000_s83977" name="Формула" r:id="rId9" imgW="495000" imgH="228600" progId="Equation.3">
                <p:embed/>
              </p:oleObj>
            </a:graphicData>
          </a:graphic>
        </p:graphicFrame>
        <p:graphicFrame>
          <p:nvGraphicFramePr>
            <p:cNvPr id="2066" name="Object 18"/>
            <p:cNvGraphicFramePr>
              <a:graphicFrameLocks noChangeAspect="1"/>
            </p:cNvGraphicFramePr>
            <p:nvPr/>
          </p:nvGraphicFramePr>
          <p:xfrm>
            <a:off x="4335" y="1616"/>
            <a:ext cx="994" cy="474"/>
          </p:xfrm>
          <a:graphic>
            <a:graphicData uri="http://schemas.openxmlformats.org/presentationml/2006/ole">
              <p:oleObj spid="_x0000_s83978" name="Формула" r:id="rId10" imgW="533160" imgH="253800" progId="Equation.3">
                <p:embed/>
              </p:oleObj>
            </a:graphicData>
          </a:graphic>
        </p:graphicFrame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140200" y="4149725"/>
            <a:ext cx="4464050" cy="1873250"/>
            <a:chOff x="2608" y="2614"/>
            <a:chExt cx="2812" cy="1180"/>
          </a:xfrm>
        </p:grpSpPr>
        <p:sp>
          <p:nvSpPr>
            <p:cNvPr id="2067" name="Rectangle 19" descr="Крупная сетка"/>
            <p:cNvSpPr>
              <a:spLocks noChangeArrowheads="1"/>
            </p:cNvSpPr>
            <p:nvPr/>
          </p:nvSpPr>
          <p:spPr bwMode="auto">
            <a:xfrm>
              <a:off x="2608" y="2614"/>
              <a:ext cx="2812" cy="1180"/>
            </a:xfrm>
            <a:prstGeom prst="rect">
              <a:avLst/>
            </a:prstGeom>
            <a:pattFill prst="lgGrid">
              <a:fgClr>
                <a:srgbClr val="00CCFF"/>
              </a:fgClr>
              <a:bgClr>
                <a:schemeClr val="tx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68" name="Object 20"/>
            <p:cNvGraphicFramePr>
              <a:graphicFrameLocks noChangeAspect="1"/>
            </p:cNvGraphicFramePr>
            <p:nvPr/>
          </p:nvGraphicFramePr>
          <p:xfrm>
            <a:off x="2744" y="2696"/>
            <a:ext cx="953" cy="381"/>
          </p:xfrm>
          <a:graphic>
            <a:graphicData uri="http://schemas.openxmlformats.org/presentationml/2006/ole">
              <p:oleObj spid="_x0000_s83970" name="Формула" r:id="rId11" imgW="507960" imgH="203040" progId="Equation.3">
                <p:embed/>
              </p:oleObj>
            </a:graphicData>
          </a:graphic>
        </p:graphicFrame>
        <p:graphicFrame>
          <p:nvGraphicFramePr>
            <p:cNvPr id="2069" name="Object 21"/>
            <p:cNvGraphicFramePr>
              <a:graphicFrameLocks noChangeAspect="1"/>
            </p:cNvGraphicFramePr>
            <p:nvPr/>
          </p:nvGraphicFramePr>
          <p:xfrm>
            <a:off x="2719" y="3022"/>
            <a:ext cx="1002" cy="381"/>
          </p:xfrm>
          <a:graphic>
            <a:graphicData uri="http://schemas.openxmlformats.org/presentationml/2006/ole">
              <p:oleObj spid="_x0000_s83971" name="Формула" r:id="rId12" imgW="533160" imgH="203040" progId="Equation.3">
                <p:embed/>
              </p:oleObj>
            </a:graphicData>
          </a:graphic>
        </p:graphicFrame>
        <p:graphicFrame>
          <p:nvGraphicFramePr>
            <p:cNvPr id="2070" name="Object 22"/>
            <p:cNvGraphicFramePr>
              <a:graphicFrameLocks noChangeAspect="1"/>
            </p:cNvGraphicFramePr>
            <p:nvPr/>
          </p:nvGraphicFramePr>
          <p:xfrm>
            <a:off x="4324" y="2828"/>
            <a:ext cx="1096" cy="738"/>
          </p:xfrm>
          <a:graphic>
            <a:graphicData uri="http://schemas.openxmlformats.org/presentationml/2006/ole">
              <p:oleObj spid="_x0000_s83972" name="Формула" r:id="rId13" imgW="583920" imgH="393480" progId="Equation.3">
                <p:embed/>
              </p:oleObj>
            </a:graphicData>
          </a:graphic>
        </p:graphicFrame>
        <p:graphicFrame>
          <p:nvGraphicFramePr>
            <p:cNvPr id="2071" name="Object 23"/>
            <p:cNvGraphicFramePr>
              <a:graphicFrameLocks noChangeAspect="1"/>
            </p:cNvGraphicFramePr>
            <p:nvPr/>
          </p:nvGraphicFramePr>
          <p:xfrm>
            <a:off x="2636" y="3385"/>
            <a:ext cx="1168" cy="381"/>
          </p:xfrm>
          <a:graphic>
            <a:graphicData uri="http://schemas.openxmlformats.org/presentationml/2006/ole">
              <p:oleObj spid="_x0000_s83973" name="Формула" r:id="rId14" imgW="622080" imgH="20304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42988" y="1341438"/>
            <a:ext cx="72009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/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№3. Решить </a:t>
            </a:r>
          </a:p>
          <a:p>
            <a:pPr marL="457200" indent="-457200" algn="l"/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неравенство:</a:t>
            </a:r>
          </a:p>
          <a:p>
            <a:pPr marL="457200" indent="-457200" algn="l"/>
            <a:endParaRPr lang="ru-RU" i="1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120775" y="404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Устные упражнения: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971550" y="4262438"/>
            <a:ext cx="7416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/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№4. Выяснить, возрастающей или убывающей является функция 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y=f(x)</a:t>
            </a:r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 на некотором интервале, если для любых 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x</a:t>
            </a:r>
            <a:r>
              <a:rPr lang="en-US" sz="2400" i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1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&gt;x</a:t>
            </a:r>
            <a:r>
              <a:rPr lang="en-US" sz="2400" i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2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 </a:t>
            </a:r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из этого интервала: </a:t>
            </a:r>
          </a:p>
          <a:p>
            <a:pPr marL="457200" indent="-457200" algn="l"/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	1) 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f(x</a:t>
            </a:r>
            <a:r>
              <a:rPr lang="en-US" sz="2400" i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1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)&gt;f(x</a:t>
            </a:r>
            <a:r>
              <a:rPr lang="en-US" sz="2400" i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2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)</a:t>
            </a:r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;	2) 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f(x</a:t>
            </a:r>
            <a:r>
              <a:rPr lang="en-US" sz="2400" i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1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)&lt;f(x</a:t>
            </a:r>
            <a:r>
              <a:rPr lang="en-US" sz="2400" i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2</a:t>
            </a:r>
            <a:r>
              <a:rPr lang="en-US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)</a:t>
            </a:r>
            <a:r>
              <a:rPr lang="ru-RU" sz="2400" i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.</a:t>
            </a:r>
            <a:endParaRPr lang="ru-RU" sz="2400" i="1" baseline="-25000" dirty="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  <a:p>
            <a:pPr marL="457200" indent="-457200" algn="l">
              <a:buFontTx/>
              <a:buAutoNum type="arabicPeriod"/>
            </a:pPr>
            <a:endParaRPr lang="ru-RU" i="1" dirty="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932363" y="1484313"/>
            <a:ext cx="3095625" cy="2665412"/>
            <a:chOff x="3107" y="935"/>
            <a:chExt cx="1950" cy="1679"/>
          </a:xfrm>
        </p:grpSpPr>
        <p:sp>
          <p:nvSpPr>
            <p:cNvPr id="32774" name="Rectangle 6" descr="Крупная сетка"/>
            <p:cNvSpPr>
              <a:spLocks noChangeArrowheads="1"/>
            </p:cNvSpPr>
            <p:nvPr/>
          </p:nvSpPr>
          <p:spPr bwMode="auto">
            <a:xfrm>
              <a:off x="3107" y="935"/>
              <a:ext cx="1950" cy="1679"/>
            </a:xfrm>
            <a:prstGeom prst="rect">
              <a:avLst/>
            </a:prstGeom>
            <a:pattFill prst="lgGrid">
              <a:fgClr>
                <a:srgbClr val="00CCFF"/>
              </a:fgClr>
              <a:bgClr>
                <a:schemeClr val="tx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2775" name="Object 7"/>
            <p:cNvGraphicFramePr>
              <a:graphicFrameLocks noChangeAspect="1"/>
            </p:cNvGraphicFramePr>
            <p:nvPr/>
          </p:nvGraphicFramePr>
          <p:xfrm>
            <a:off x="3348" y="935"/>
            <a:ext cx="1074" cy="439"/>
          </p:xfrm>
          <a:graphic>
            <a:graphicData uri="http://schemas.openxmlformats.org/presentationml/2006/ole">
              <p:oleObj spid="_x0000_s84994" name="Формула" r:id="rId6" imgW="558720" imgH="228600" progId="Equation.3">
                <p:embed/>
              </p:oleObj>
            </a:graphicData>
          </a:graphic>
        </p:graphicFrame>
        <p:graphicFrame>
          <p:nvGraphicFramePr>
            <p:cNvPr id="32796" name="Object 28"/>
            <p:cNvGraphicFramePr>
              <a:graphicFrameLocks noChangeAspect="1"/>
            </p:cNvGraphicFramePr>
            <p:nvPr/>
          </p:nvGraphicFramePr>
          <p:xfrm>
            <a:off x="3333" y="1253"/>
            <a:ext cx="1465" cy="487"/>
          </p:xfrm>
          <a:graphic>
            <a:graphicData uri="http://schemas.openxmlformats.org/presentationml/2006/ole">
              <p:oleObj spid="_x0000_s84995" name="Формула" r:id="rId7" imgW="761760" imgH="253800" progId="Equation.3">
                <p:embed/>
              </p:oleObj>
            </a:graphicData>
          </a:graphic>
        </p:graphicFrame>
        <p:graphicFrame>
          <p:nvGraphicFramePr>
            <p:cNvPr id="32797" name="Object 29"/>
            <p:cNvGraphicFramePr>
              <a:graphicFrameLocks noChangeAspect="1"/>
            </p:cNvGraphicFramePr>
            <p:nvPr/>
          </p:nvGraphicFramePr>
          <p:xfrm>
            <a:off x="3333" y="1659"/>
            <a:ext cx="1629" cy="955"/>
          </p:xfrm>
          <a:graphic>
            <a:graphicData uri="http://schemas.openxmlformats.org/presentationml/2006/ole">
              <p:oleObj spid="_x0000_s84996" name="Формула" r:id="rId8" imgW="799920" imgH="46980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  <p:bldP spid="3277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50" y="317500"/>
            <a:ext cx="8534400" cy="10287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/>
              <a:t>Индивидуальные работы над проектом</a:t>
            </a:r>
            <a:br>
              <a:rPr lang="ru-RU" sz="3600" i="1" dirty="0" smtClean="0"/>
            </a:b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470900" cy="4525963"/>
          </a:xfrm>
        </p:spPr>
        <p:txBody>
          <a:bodyPr/>
          <a:lstStyle/>
          <a:p>
            <a:r>
              <a:rPr lang="ru-RU" dirty="0" smtClean="0"/>
              <a:t>Презентация второй группы активизирует творческий потенциал учащегося, учит работать с информацией, выбирать главное, систематизировать, анализировать, выбирать наиболее удачный способ представления материала. Каждый учащийся наглядно демонстрирует свои знания, умения, навыки, может реализовать себя.</a:t>
            </a:r>
          </a:p>
          <a:p>
            <a:r>
              <a:rPr lang="ru-RU" dirty="0" smtClean="0"/>
              <a:t>Пример такой презентации: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Comic Sans MS" pitchFamily="66" charset="0"/>
              </a:rPr>
              <a:t>Простой и сложный процентный рост,</a:t>
            </a:r>
          </a:p>
          <a:p>
            <a:pPr eaLnBrk="1" hangingPunct="1"/>
            <a:r>
              <a:rPr lang="ru-RU" dirty="0" smtClean="0">
                <a:latin typeface="Comic Sans MS" pitchFamily="66" charset="0"/>
              </a:rPr>
              <a:t>Проценты в банковских системах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1214422"/>
            <a:ext cx="4500594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F6B0F"/>
                </a:solidFill>
              </a:rPr>
              <a:t>Выполнила: </a:t>
            </a:r>
          </a:p>
          <a:p>
            <a:r>
              <a:rPr lang="ru-RU" sz="2400" dirty="0" smtClean="0"/>
              <a:t>Ученица 9 «А» класса</a:t>
            </a:r>
          </a:p>
          <a:p>
            <a:r>
              <a:rPr lang="ru-RU" sz="2400" dirty="0" smtClean="0"/>
              <a:t>МОУ СОШ №7</a:t>
            </a:r>
          </a:p>
          <a:p>
            <a:r>
              <a:rPr lang="ru-RU" sz="2400" dirty="0" smtClean="0"/>
              <a:t>Медведева Татьяна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smtClean="0"/>
              <a:t>Различают два типа процентного роста</a:t>
            </a:r>
          </a:p>
        </p:txBody>
      </p:sp>
      <p:graphicFrame>
        <p:nvGraphicFramePr>
          <p:cNvPr id="54277" name="Organization Chart 5"/>
          <p:cNvGraphicFramePr>
            <a:graphicFrameLocks/>
          </p:cNvGraphicFramePr>
          <p:nvPr>
            <p:ph type="dgm" idx="1"/>
          </p:nvPr>
        </p:nvGraphicFramePr>
        <p:xfrm>
          <a:off x="914400" y="1600200"/>
          <a:ext cx="7772400" cy="4530725"/>
        </p:xfrm>
        <a:graphic>
          <a:graphicData uri="http://schemas.openxmlformats.org/drawingml/2006/compatibility">
            <com:legacyDrawing xmlns:com="http://schemas.openxmlformats.org/drawingml/2006/compatibility" spid="_x0000_s86018"/>
          </a:graphicData>
        </a:graphic>
      </p:graphicFrame>
      <p:pic>
        <p:nvPicPr>
          <p:cNvPr id="54286" name="Picture 14" descr="000009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844675"/>
            <a:ext cx="170815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7" name="Picture 15" descr="0000087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1844675"/>
            <a:ext cx="17160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5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Dgm spid="542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100" y="1000108"/>
            <a:ext cx="68595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7030A0"/>
                </a:solidFill>
              </a:rPr>
              <a:t>Использование ИКТ на уроках математики с целью мотивации учащихся и повышения качества знаний.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05350" y="4451350"/>
            <a:ext cx="35004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Щебет В.А.</a:t>
            </a:r>
          </a:p>
          <a:p>
            <a:r>
              <a:rPr lang="ru-RU" sz="2800" b="1" i="1" smtClean="0">
                <a:solidFill>
                  <a:schemeClr val="accent2">
                    <a:lumMod val="75000"/>
                  </a:schemeClr>
                </a:solidFill>
              </a:rPr>
              <a:t>МБОУ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СОШ № 7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г.Сальск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Сложный процентный рост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Такой рост может измеряться следующей формулой: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3600" baseline="18000" smtClean="0">
                <a:solidFill>
                  <a:srgbClr val="151AE1"/>
                </a:solidFill>
              </a:rPr>
              <a:t>b=a(1+0,01p)</a:t>
            </a:r>
            <a:r>
              <a:rPr lang="en-US" baseline="30000" smtClean="0">
                <a:solidFill>
                  <a:srgbClr val="151AE1"/>
                </a:solidFill>
              </a:rPr>
              <a:t>n</a:t>
            </a:r>
            <a:r>
              <a:rPr lang="ru-RU" smtClean="0"/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Comic Sans MS" pitchFamily="66" charset="0"/>
              </a:rPr>
              <a:t>Где </a:t>
            </a:r>
            <a:r>
              <a:rPr lang="ru-RU" smtClean="0">
                <a:solidFill>
                  <a:srgbClr val="151AE1"/>
                </a:solidFill>
                <a:latin typeface="Comic Sans MS" pitchFamily="66" charset="0"/>
              </a:rPr>
              <a:t>а</a:t>
            </a:r>
            <a:r>
              <a:rPr lang="ru-RU" smtClean="0">
                <a:latin typeface="Comic Sans MS" pitchFamily="66" charset="0"/>
              </a:rPr>
              <a:t>- первичная сумма,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151AE1"/>
                </a:solidFill>
                <a:latin typeface="Comic Sans MS" pitchFamily="66" charset="0"/>
              </a:rPr>
              <a:t>b</a:t>
            </a:r>
            <a:r>
              <a:rPr lang="ru-RU" smtClean="0">
                <a:latin typeface="Comic Sans MS" pitchFamily="66" charset="0"/>
              </a:rPr>
              <a:t>-</a:t>
            </a:r>
            <a:r>
              <a:rPr lang="en-US" smtClean="0">
                <a:latin typeface="Comic Sans MS" pitchFamily="66" charset="0"/>
              </a:rPr>
              <a:t> </a:t>
            </a:r>
            <a:r>
              <a:rPr lang="ru-RU" smtClean="0">
                <a:latin typeface="Comic Sans MS" pitchFamily="66" charset="0"/>
              </a:rPr>
              <a:t>конечная сумма,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151AE1"/>
                </a:solidFill>
                <a:latin typeface="Comic Sans MS" pitchFamily="66" charset="0"/>
              </a:rPr>
              <a:t>p</a:t>
            </a:r>
            <a:r>
              <a:rPr lang="ru-RU" smtClean="0">
                <a:latin typeface="Comic Sans MS" pitchFamily="66" charset="0"/>
              </a:rPr>
              <a:t>- число %,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151AE1"/>
                </a:solidFill>
                <a:latin typeface="Comic Sans MS" pitchFamily="66" charset="0"/>
              </a:rPr>
              <a:t>n</a:t>
            </a:r>
            <a:r>
              <a:rPr lang="en-US" smtClean="0">
                <a:latin typeface="Comic Sans MS" pitchFamily="66" charset="0"/>
              </a:rPr>
              <a:t>-</a:t>
            </a:r>
            <a:r>
              <a:rPr lang="ru-RU" smtClean="0">
                <a:latin typeface="Comic Sans MS" pitchFamily="66" charset="0"/>
              </a:rPr>
              <a:t> количество промежутков времени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mtClean="0">
                <a:latin typeface="Comic Sans MS" pitchFamily="66" charset="0"/>
              </a:rPr>
              <a:t> </a:t>
            </a:r>
            <a:endParaRPr lang="ru-RU" baseline="30000" smtClean="0">
              <a:latin typeface="Comic Sans MS" pitchFamily="66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751138" y="354488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ru-RU" sz="1600"/>
          </a:p>
        </p:txBody>
      </p:sp>
      <p:pic>
        <p:nvPicPr>
          <p:cNvPr id="3078" name="Picture 6" descr="000008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2349500"/>
            <a:ext cx="28082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2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22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6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740"/>
                            </p:stCondLst>
                            <p:childTnLst>
                              <p:par>
                                <p:cTn id="4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140"/>
                            </p:stCondLst>
                            <p:childTnLst>
                              <p:par>
                                <p:cTn id="4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Но если </a:t>
            </a:r>
            <a:r>
              <a:rPr lang="en-US" sz="3200" b="1" smtClean="0">
                <a:solidFill>
                  <a:schemeClr val="accent2"/>
                </a:solidFill>
              </a:rPr>
              <a:t>p</a:t>
            </a:r>
            <a:r>
              <a:rPr lang="ru-RU" smtClean="0"/>
              <a:t> каждый год разное, то применяется другая формула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omic Sans MS" pitchFamily="66" charset="0"/>
              </a:rPr>
              <a:t>b=a(1+0,01p</a:t>
            </a:r>
            <a:r>
              <a:rPr lang="en-US" baseline="-25000" smtClean="0">
                <a:latin typeface="Comic Sans MS" pitchFamily="66" charset="0"/>
              </a:rPr>
              <a:t>1</a:t>
            </a:r>
            <a:r>
              <a:rPr lang="en-US" smtClean="0">
                <a:latin typeface="Comic Sans MS" pitchFamily="66" charset="0"/>
              </a:rPr>
              <a:t>)(1+0,01p</a:t>
            </a:r>
            <a:r>
              <a:rPr lang="en-US" baseline="-25000" smtClean="0">
                <a:latin typeface="Comic Sans MS" pitchFamily="66" charset="0"/>
              </a:rPr>
              <a:t>2</a:t>
            </a:r>
            <a:r>
              <a:rPr lang="en-US" smtClean="0">
                <a:latin typeface="Comic Sans MS" pitchFamily="66" charset="0"/>
              </a:rPr>
              <a:t>)…(1+0,01p</a:t>
            </a:r>
            <a:r>
              <a:rPr lang="en-US" baseline="-25000" smtClean="0">
                <a:latin typeface="Comic Sans MS" pitchFamily="66" charset="0"/>
              </a:rPr>
              <a:t>n</a:t>
            </a:r>
            <a:r>
              <a:rPr lang="en-US" smtClean="0">
                <a:latin typeface="Comic Sans MS" pitchFamily="66" charset="0"/>
              </a:rPr>
              <a:t>)</a:t>
            </a:r>
            <a:endParaRPr lang="ru-RU" smtClean="0">
              <a:latin typeface="Comic Sans MS" pitchFamily="66" charset="0"/>
            </a:endParaRPr>
          </a:p>
        </p:txBody>
      </p:sp>
      <p:pic>
        <p:nvPicPr>
          <p:cNvPr id="4100" name="Picture 4" descr="000009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3429000"/>
            <a:ext cx="4679950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Простой процентный рост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557338"/>
            <a:ext cx="77724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Такие проценты измеряются следующей формулой: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9900FF"/>
                </a:solidFill>
                <a:latin typeface="Comic Sans MS" pitchFamily="66" charset="0"/>
              </a:rPr>
              <a:t>b=a(1+0,01p*n)</a:t>
            </a:r>
            <a:endParaRPr lang="ru-RU" smtClean="0">
              <a:solidFill>
                <a:srgbClr val="9900FF"/>
              </a:solidFill>
              <a:latin typeface="Comic Sans MS" pitchFamily="66" charset="0"/>
            </a:endParaRPr>
          </a:p>
        </p:txBody>
      </p:sp>
      <p:pic>
        <p:nvPicPr>
          <p:cNvPr id="5125" name="Picture 5" descr="000008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238500"/>
            <a:ext cx="56165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180"/>
                            </p:stCondLst>
                            <p:childTnLst>
                              <p:par>
                                <p:cTn id="2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000093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3357563"/>
            <a:ext cx="403225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422400"/>
          </a:xfrm>
        </p:spPr>
        <p:txBody>
          <a:bodyPr/>
          <a:lstStyle/>
          <a:p>
            <a:pPr eaLnBrk="1" hangingPunct="1"/>
            <a:r>
              <a:rPr lang="ru-RU" sz="3800" smtClean="0"/>
              <a:t>Давайте попробуем решить вместе задачу на простой процентный рост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17650"/>
            <a:ext cx="7786687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F6B0F"/>
                </a:solidFill>
                <a:latin typeface="Comic Sans MS" pitchFamily="66" charset="0"/>
              </a:rPr>
              <a:t>Допустим, что цена книги была 1000 рублей.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F6B0F"/>
                </a:solidFill>
                <a:latin typeface="Comic Sans MS" pitchFamily="66" charset="0"/>
              </a:rPr>
              <a:t>Но эту книгу никто не брал и она дешевела каждый месяц на 5% от первоначальной стоимости.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F6B0F"/>
                </a:solidFill>
                <a:latin typeface="Comic Sans MS" pitchFamily="66" charset="0"/>
              </a:rPr>
              <a:t>Известно, что конечная цена разная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ru-RU" sz="2400" dirty="0" smtClean="0">
                <a:latin typeface="Comic Sans MS" pitchFamily="66" charset="0"/>
              </a:rPr>
              <a:t>750 руб.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ru-RU" sz="2400" dirty="0" smtClean="0">
                <a:latin typeface="Comic Sans MS" pitchFamily="66" charset="0"/>
              </a:rPr>
              <a:t>500 руб.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ru-RU" sz="2400" dirty="0" smtClean="0">
                <a:latin typeface="Comic Sans MS" pitchFamily="66" charset="0"/>
              </a:rPr>
              <a:t>250 руб.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ru-RU" sz="2400" dirty="0" smtClean="0">
                <a:latin typeface="Comic Sans MS" pitchFamily="66" charset="0"/>
              </a:rPr>
              <a:t>50   руб.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F6B0F"/>
                </a:solidFill>
                <a:latin typeface="Comic Sans MS" pitchFamily="66" charset="0"/>
              </a:rPr>
              <a:t>Через сколько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F6B0F"/>
                </a:solidFill>
                <a:latin typeface="Comic Sans MS" pitchFamily="66" charset="0"/>
              </a:rPr>
              <a:t>месяцев будет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F6B0F"/>
                </a:solidFill>
                <a:latin typeface="Comic Sans MS" pitchFamily="66" charset="0"/>
              </a:rPr>
              <a:t>такая цена?</a:t>
            </a:r>
            <a:r>
              <a:rPr lang="ru-RU" sz="2400" dirty="0" smtClean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98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98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22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220"/>
                            </p:stCondLst>
                            <p:childTnLst>
                              <p:par>
                                <p:cTn id="7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я хочу научиться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газете «Математика» (№13, 2009г., №9, 2010г.) описывается программный продукт «1С: Математический конструктор».</a:t>
            </a:r>
          </a:p>
          <a:p>
            <a:r>
              <a:rPr lang="ru-RU" dirty="0" smtClean="0"/>
              <a:t>А в №18, 2010г. – использование компьютерной системы «</a:t>
            </a:r>
            <a:r>
              <a:rPr lang="en-US" dirty="0" smtClean="0"/>
              <a:t>MAPLE</a:t>
            </a:r>
            <a:r>
              <a:rPr lang="ru-RU" dirty="0" smtClean="0"/>
              <a:t>» для изображения многогранников.</a:t>
            </a:r>
          </a:p>
          <a:p>
            <a:r>
              <a:rPr lang="ru-RU" dirty="0" smtClean="0"/>
              <a:t>Освоение этих программ даст мне возможность реализовать новые подходы в организации занятий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929190" y="3071810"/>
            <a:ext cx="2286016" cy="21431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14480" y="3143248"/>
            <a:ext cx="2500330" cy="21431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71604" y="642918"/>
            <a:ext cx="70009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Компьютерные презентации позволяют подойти к процессу обучения творчески, разнообразить способы подачи материала, сочетать различные организационные  формы проведения занятий  с целью получения высокого результата при минимальных затратах времени на обучение.</a:t>
            </a:r>
          </a:p>
          <a:p>
            <a:endParaRPr lang="ru-RU" b="1" dirty="0" smtClean="0"/>
          </a:p>
          <a:p>
            <a:r>
              <a:rPr lang="ru-RU" b="1" dirty="0" smtClean="0"/>
              <a:t>По способу использования их можно разделить на две группы: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00232" y="3429000"/>
            <a:ext cx="2038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Презентации для сопровождения нового материала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72066" y="3571876"/>
            <a:ext cx="2300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Индивидуальные работы над проектом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8501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Презентации для сопровождения нового материала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142984"/>
            <a:ext cx="714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Презентация первой группы органично вписывается в структуру урока, сопровождая рассказ учителя. Возможность вставлять любые объекты (картинки, графики, таблицы и другое) в презентацию делает её особенно привлекательной при изучении сложных тем, когда необходимо показать модели или ход процесса.</a:t>
            </a:r>
          </a:p>
          <a:p>
            <a:endParaRPr lang="ru-RU" b="1" dirty="0" smtClean="0"/>
          </a:p>
          <a:p>
            <a:r>
              <a:rPr lang="ru-RU" b="1" dirty="0" smtClean="0"/>
              <a:t>Приведу фрагмент презентации на уроке в 6 классе по теме «Отношения и пропорции»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>
          <a:xfrm>
            <a:off x="1476375" y="765175"/>
            <a:ext cx="7123113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-100" normalizeH="0" baseline="0" noProof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  р  о  п  о  р  ц  и  я</a:t>
            </a:r>
            <a:endParaRPr kumimoji="0" lang="ru-RU" sz="4800" b="0" i="0" u="none" strike="noStrike" kern="1200" cap="none" spc="-100" normalizeH="0" baseline="0" noProof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476375" y="2349500"/>
            <a:ext cx="72723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/>
              <a:t>«Пропорция-соразмерность. 1) Определённое соотношение частей между собой. 2) В математике </a:t>
            </a:r>
            <a:r>
              <a:rPr lang="ru-RU" sz="1800" b="1" dirty="0">
                <a:solidFill>
                  <a:srgbClr val="FF0000"/>
                </a:solidFill>
              </a:rPr>
              <a:t>равенство двух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b="1" dirty="0">
                <a:solidFill>
                  <a:srgbClr val="FF0000"/>
                </a:solidFill>
              </a:rPr>
              <a:t>отношений</a:t>
            </a:r>
            <a:r>
              <a:rPr lang="ru-RU" sz="1800" dirty="0"/>
              <a:t>.» Ожегов С. И.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47813" y="3141663"/>
            <a:ext cx="705643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Отношения 3,6:1,2 и 6,3:2,1 равны. Поэтому можно записать равенство </a:t>
            </a:r>
            <a:r>
              <a:rPr lang="ru-RU" sz="2000" b="1">
                <a:solidFill>
                  <a:srgbClr val="FF0000"/>
                </a:solidFill>
              </a:rPr>
              <a:t>3,6:1,2=6,3:2,1 </a:t>
            </a:r>
            <a:r>
              <a:rPr lang="ru-RU" sz="2000" b="1"/>
              <a:t>или</a:t>
            </a:r>
            <a:endParaRPr lang="ru-RU" sz="1800" b="1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476375" y="4581525"/>
            <a:ext cx="287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0000"/>
                </a:solidFill>
              </a:rPr>
              <a:t>a </a:t>
            </a:r>
            <a:r>
              <a:rPr lang="ru-RU" sz="4400" dirty="0">
                <a:solidFill>
                  <a:srgbClr val="FF0000"/>
                </a:solidFill>
              </a:rPr>
              <a:t>:</a:t>
            </a:r>
            <a:r>
              <a:rPr lang="en-US" sz="4400" dirty="0">
                <a:solidFill>
                  <a:srgbClr val="FF0000"/>
                </a:solidFill>
              </a:rPr>
              <a:t> b = c</a:t>
            </a:r>
            <a:r>
              <a:rPr lang="ru-RU" sz="4400" dirty="0">
                <a:solidFill>
                  <a:srgbClr val="FF0000"/>
                </a:solidFill>
              </a:rPr>
              <a:t> :</a:t>
            </a:r>
            <a:r>
              <a:rPr lang="en-US" sz="4400" dirty="0">
                <a:solidFill>
                  <a:srgbClr val="FF0000"/>
                </a:solidFill>
              </a:rPr>
              <a:t>d</a:t>
            </a:r>
            <a:endParaRPr lang="ru-RU" sz="4400" dirty="0">
              <a:solidFill>
                <a:srgbClr val="FF0000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979613" y="3789363"/>
            <a:ext cx="1871662" cy="1008062"/>
            <a:chOff x="1746" y="2478"/>
            <a:chExt cx="1179" cy="635"/>
          </a:xfrm>
        </p:grpSpPr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1746" y="2478"/>
              <a:ext cx="117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solidFill>
                    <a:srgbClr val="009900"/>
                  </a:solidFill>
                </a:rPr>
                <a:t>Средние члены пропорции</a:t>
              </a:r>
            </a:p>
          </p:txBody>
        </p:sp>
        <p:sp>
          <p:nvSpPr>
            <p:cNvPr id="8" name="Line 16"/>
            <p:cNvSpPr>
              <a:spLocks noChangeShapeType="1"/>
            </p:cNvSpPr>
            <p:nvPr/>
          </p:nvSpPr>
          <p:spPr bwMode="auto">
            <a:xfrm flipV="1">
              <a:off x="2018" y="2840"/>
              <a:ext cx="272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>
              <a:off x="2290" y="2840"/>
              <a:ext cx="272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1476375" y="5229225"/>
            <a:ext cx="3025775" cy="942975"/>
            <a:chOff x="1292" y="3385"/>
            <a:chExt cx="1906" cy="594"/>
          </a:xfrm>
        </p:grpSpPr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1292" y="3748"/>
              <a:ext cx="19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solidFill>
                    <a:srgbClr val="009900"/>
                  </a:solidFill>
                </a:rPr>
                <a:t>Крайние члены пропорции</a:t>
              </a:r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1474" y="3385"/>
              <a:ext cx="68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 flipV="1">
              <a:off x="2154" y="3385"/>
              <a:ext cx="72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4643438" y="4365625"/>
            <a:ext cx="4286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CC0000"/>
                </a:solidFill>
              </a:rPr>
              <a:t>В верной пропорции произведение крайних членов равно произведению средних.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476375" y="4581525"/>
            <a:ext cx="504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a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5286380" y="5572140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*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3786182" y="4572008"/>
            <a:ext cx="79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0000"/>
                </a:solidFill>
              </a:rPr>
              <a:t>d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143636" y="5429264"/>
            <a:ext cx="3571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0000"/>
                </a:solidFill>
              </a:rPr>
              <a:t>=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2214546" y="4572008"/>
            <a:ext cx="5032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4400" dirty="0">
                <a:solidFill>
                  <a:srgbClr val="FF0000"/>
                </a:solidFill>
              </a:rPr>
              <a:t>b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7286644" y="5572140"/>
            <a:ext cx="322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>
                <a:solidFill>
                  <a:srgbClr val="FF0000"/>
                </a:solidFill>
              </a:rPr>
              <a:t>*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3786182" y="4572008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4400" dirty="0">
                <a:solidFill>
                  <a:srgbClr val="FF0000"/>
                </a:solidFill>
              </a:rPr>
              <a:t>c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1476375" y="623728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Как проверить, верно ли составлена пропорция?</a:t>
            </a:r>
          </a:p>
        </p:txBody>
      </p:sp>
      <p:graphicFrame>
        <p:nvGraphicFramePr>
          <p:cNvPr id="23" name="Object 66"/>
          <p:cNvGraphicFramePr>
            <a:graphicFrameLocks noChangeAspect="1"/>
          </p:cNvGraphicFramePr>
          <p:nvPr/>
        </p:nvGraphicFramePr>
        <p:xfrm>
          <a:off x="5364163" y="3357563"/>
          <a:ext cx="1152525" cy="792162"/>
        </p:xfrm>
        <a:graphic>
          <a:graphicData uri="http://schemas.openxmlformats.org/presentationml/2006/ole">
            <p:oleObj spid="_x0000_s1026" name="Формула" r:id="rId3" imgW="609480" imgH="419040" progId="Equation.3">
              <p:embed/>
            </p:oleObj>
          </a:graphicData>
        </a:graphic>
      </p:graphicFrame>
      <p:sp>
        <p:nvSpPr>
          <p:cNvPr id="24" name="AutoShape 8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863600" cy="503238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D60093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Text Box 82"/>
          <p:cNvSpPr txBox="1">
            <a:spLocks noChangeArrowheads="1"/>
          </p:cNvSpPr>
          <p:nvPr/>
        </p:nvSpPr>
        <p:spPr bwMode="auto">
          <a:xfrm>
            <a:off x="6948488" y="6308725"/>
            <a:ext cx="1152525" cy="346075"/>
          </a:xfrm>
          <a:prstGeom prst="rect">
            <a:avLst/>
          </a:prstGeom>
          <a:noFill/>
          <a:ln w="9525" algn="ctr">
            <a:solidFill>
              <a:srgbClr val="FEDBCE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600">
                <a:solidFill>
                  <a:srgbClr val="D60093"/>
                </a:solidFill>
              </a:rPr>
              <a:t>К вопросу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741 L 0.37396 0.1122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02706E-6 L 0.18438 0.1138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21906E-6 L 0.50018 0.1124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81 -0.00162 L 0.40573 0.115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5" grpId="0"/>
      <p:bldP spid="15" grpId="1"/>
      <p:bldP spid="17" grpId="0"/>
      <p:bldP spid="17" grpId="1"/>
      <p:bldP spid="18" grpId="0"/>
      <p:bldP spid="19" grpId="0"/>
      <p:bldP spid="19" grpId="1"/>
      <p:bldP spid="20" grpId="0"/>
      <p:bldP spid="21" grpId="0"/>
      <p:bldP spid="21" grpId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4"/>
          <p:cNvSpPr txBox="1">
            <a:spLocks noChangeArrowheads="1"/>
          </p:cNvSpPr>
          <p:nvPr/>
        </p:nvSpPr>
        <p:spPr>
          <a:xfrm>
            <a:off x="1979613" y="765175"/>
            <a:ext cx="6186487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 р о п о р ц и я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258888" y="2708275"/>
            <a:ext cx="7129462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rgbClr val="009900"/>
                </a:solidFill>
              </a:rPr>
              <a:t>Основное свойство пропорции:</a:t>
            </a:r>
          </a:p>
          <a:p>
            <a:pPr>
              <a:spcBef>
                <a:spcPct val="50000"/>
              </a:spcBef>
            </a:pPr>
            <a:r>
              <a:rPr lang="ru-RU" sz="1800">
                <a:solidFill>
                  <a:srgbClr val="FF0000"/>
                </a:solidFill>
              </a:rPr>
              <a:t>Если произведение крайних членов равно произведению средних членов пропорции, то пропорция верна.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116013" y="3789363"/>
            <a:ext cx="7272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Проверьте, верна ли пропорция</a:t>
            </a:r>
            <a:r>
              <a:rPr lang="en-US" sz="1800"/>
              <a:t>?</a:t>
            </a:r>
            <a:endParaRPr lang="ru-RU" sz="180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2124075" y="4221163"/>
            <a:ext cx="46799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20:16=5:4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124075" y="4221163"/>
            <a:ext cx="1079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ru-RU" sz="6000">
                <a:solidFill>
                  <a:srgbClr val="D60093"/>
                </a:solidFill>
              </a:rPr>
              <a:t>20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076825" y="4221163"/>
            <a:ext cx="790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ru-RU" sz="6000">
                <a:solidFill>
                  <a:srgbClr val="D60093"/>
                </a:solidFill>
              </a:rPr>
              <a:t>4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2916238" y="4508500"/>
            <a:ext cx="431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>
                <a:solidFill>
                  <a:srgbClr val="D60093"/>
                </a:solidFill>
              </a:rPr>
              <a:t>.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3635375" y="5013325"/>
            <a:ext cx="720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=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203575" y="4221163"/>
            <a:ext cx="129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16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859338" y="4508500"/>
            <a:ext cx="5032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>
                <a:solidFill>
                  <a:srgbClr val="D60093"/>
                </a:solidFill>
              </a:rPr>
              <a:t>.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4500563" y="4221163"/>
            <a:ext cx="574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5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555875" y="5851525"/>
            <a:ext cx="4968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80 = 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1042 L -0.00399 0.1157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-0.20643 0.1155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0.10243 0.1155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0.07083 0.1155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7" grpId="1"/>
      <p:bldP spid="18" grpId="0"/>
      <p:bldP spid="18" grpId="1"/>
      <p:bldP spid="19" grpId="0"/>
      <p:bldP spid="20" grpId="0"/>
      <p:bldP spid="21" grpId="0"/>
      <p:bldP spid="21" grpId="1"/>
      <p:bldP spid="22" grpId="0"/>
      <p:bldP spid="23" grpId="0"/>
      <p:bldP spid="23" grpId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"/>
          <p:cNvSpPr txBox="1">
            <a:spLocks noChangeArrowheads="1"/>
          </p:cNvSpPr>
          <p:nvPr/>
        </p:nvSpPr>
        <p:spPr>
          <a:xfrm>
            <a:off x="1692275" y="765175"/>
            <a:ext cx="6121400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 р о п о р ц и я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187450" y="2636838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Поменяйте местами средние члены пропорции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476375" y="3068638"/>
            <a:ext cx="1079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20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339975" y="3068638"/>
            <a:ext cx="431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: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484438" y="3068638"/>
            <a:ext cx="1152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16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348038" y="3068638"/>
            <a:ext cx="792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=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851275" y="3068638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5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643438" y="2997200"/>
            <a:ext cx="431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: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4932363" y="3068638"/>
            <a:ext cx="576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>
                <a:solidFill>
                  <a:srgbClr val="D60093"/>
                </a:solidFill>
              </a:rPr>
              <a:t>4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1042988" y="4221163"/>
            <a:ext cx="6697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Верна ли новая пропорция</a:t>
            </a:r>
            <a:r>
              <a:rPr lang="en-US"/>
              <a:t>?</a:t>
            </a:r>
            <a:endParaRPr lang="ru-RU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116013" y="4941888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Как ещё получить новую пропорцию из данной?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763713" y="5373688"/>
            <a:ext cx="16557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20:5=16:4;</a:t>
            </a:r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1763713" y="5661025"/>
            <a:ext cx="15128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20:16=5:4;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1763713" y="5949950"/>
            <a:ext cx="15319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000">
                <a:solidFill>
                  <a:srgbClr val="D60093"/>
                </a:solidFill>
              </a:rPr>
              <a:t>4:5=16:20;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1763713" y="6308725"/>
            <a:ext cx="18002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4:16=5:20;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4787900" y="53006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16:4=20:5;</a:t>
            </a:r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478790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5:4=20:16;</a:t>
            </a: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4787900" y="5949950"/>
            <a:ext cx="17272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16:20=4:5;</a:t>
            </a: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787900" y="6237288"/>
            <a:ext cx="15843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>
                <a:solidFill>
                  <a:srgbClr val="D60093"/>
                </a:solidFill>
              </a:rPr>
              <a:t>5:20=4:16.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0.00023 L 0.02935 0.05278 C 0.03733 0.06482 0.04931 0.07153 0.06181 0.07153 C 0.07587 0.07153 0.08733 0.06482 0.09497 0.05278 L 0.13369 0.00023 " pathEditMode="relative" rAng="0" ptsTypes="FffFF">
                                      <p:cBhvr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3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59 0.00023 L -0.01111 -0.04676 C -0.01997 -0.05741 -0.03316 -0.0625 -0.04705 -0.0625 C -0.06268 -0.0625 -0.07518 -0.05741 -0.0842 -0.04676 L -0.12587 0.00023 " pathEditMode="relative" rAng="0" ptsTypes="FffFF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2" grpId="1"/>
      <p:bldP spid="24" grpId="0"/>
      <p:bldP spid="24" grpId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презентации я использую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 bwMode="auto">
          <a:xfrm>
            <a:off x="1860550" y="3295650"/>
            <a:ext cx="1377950" cy="12446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1593850" y="3251200"/>
            <a:ext cx="755650" cy="48895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 rot="10151625">
            <a:off x="1695583" y="2623489"/>
            <a:ext cx="1111250" cy="85715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9250" y="1962150"/>
            <a:ext cx="2489200" cy="24892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505200" y="2051050"/>
            <a:ext cx="2355850" cy="24003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394450" y="2139950"/>
            <a:ext cx="2489200" cy="24003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27050" y="2451100"/>
            <a:ext cx="2178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Презентации, составленные  мною или моими учениками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771900" y="2451100"/>
            <a:ext cx="1911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Презентации «Виртуальная школа Кирилла и Мефодия»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794500" y="2406650"/>
            <a:ext cx="2089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Презентации фестиваля «Открытый урок», проводимого газетой «1 сентября».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8150" y="273050"/>
            <a:ext cx="8229600" cy="13208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Презентации «Виртуальная школа Кирилла и </a:t>
            </a:r>
            <a:r>
              <a:rPr lang="ru-RU" sz="3600" dirty="0" err="1" smtClean="0">
                <a:solidFill>
                  <a:srgbClr val="FF0000"/>
                </a:solidFill>
              </a:rPr>
              <a:t>Мефодия</a:t>
            </a:r>
            <a:r>
              <a:rPr lang="ru-RU" sz="3600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презентаций «Виртуальная школа Кирилла и Мефодия» неудобно тем, что их нельзя изменять, подстраивая под свой урок. Часто непонятно, к какому учебнику они составлены. Слайды очень долго загружаются. Благо, появился фестиваль «Открытый урок». Здесь каждую презентацию можно изменить, добавив или удалив необходимое. Например, три слайда из такой презентации: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927350" y="5784850"/>
            <a:ext cx="977900" cy="755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Документ Microsoft Office Word (5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Отношения и пропорции</Template>
  <TotalTime>180</TotalTime>
  <Words>829</Words>
  <PresentationFormat>Экран (4:3)</PresentationFormat>
  <Paragraphs>144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Капсулы</vt:lpstr>
      <vt:lpstr>Оформление по умолчанию</vt:lpstr>
      <vt:lpstr>Тема Office</vt:lpstr>
      <vt:lpstr>Открытая</vt:lpstr>
      <vt:lpstr>1_Открытая</vt:lpstr>
      <vt:lpstr>2_Открытая</vt:lpstr>
      <vt:lpstr>Документ Microsoft Office Word (5)</vt:lpstr>
      <vt:lpstr>Слои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Какие презентации я использую</vt:lpstr>
      <vt:lpstr>Презентации «Виртуальная школа Кирилла и Мефодия»</vt:lpstr>
      <vt:lpstr>Слайд 10</vt:lpstr>
      <vt:lpstr>Слайд 11</vt:lpstr>
      <vt:lpstr>Слайд 12</vt:lpstr>
      <vt:lpstr>Устный счёт на уроке.</vt:lpstr>
      <vt:lpstr>Слайд 14</vt:lpstr>
      <vt:lpstr>Устные упражнения:</vt:lpstr>
      <vt:lpstr>Слайд 16</vt:lpstr>
      <vt:lpstr> Индивидуальные работы над проектом </vt:lpstr>
      <vt:lpstr>Слайд 18</vt:lpstr>
      <vt:lpstr>Различают два типа процентного роста</vt:lpstr>
      <vt:lpstr>Сложный процентный рост</vt:lpstr>
      <vt:lpstr>Слайд 21</vt:lpstr>
      <vt:lpstr>Простой процентный рост</vt:lpstr>
      <vt:lpstr>Давайте попробуем решить вместе задачу на простой процентный рост</vt:lpstr>
      <vt:lpstr>Чему я хочу научиться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ученик</cp:lastModifiedBy>
  <cp:revision>12</cp:revision>
  <dcterms:modified xsi:type="dcterms:W3CDTF">2011-12-12T10:35:24Z</dcterms:modified>
</cp:coreProperties>
</file>