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73" r:id="rId4"/>
    <p:sldId id="257" r:id="rId5"/>
    <p:sldId id="258" r:id="rId6"/>
    <p:sldId id="259" r:id="rId7"/>
    <p:sldId id="260" r:id="rId8"/>
    <p:sldId id="276" r:id="rId9"/>
    <p:sldId id="266" r:id="rId10"/>
    <p:sldId id="268" r:id="rId11"/>
    <p:sldId id="267" r:id="rId12"/>
    <p:sldId id="265" r:id="rId13"/>
    <p:sldId id="261" r:id="rId14"/>
    <p:sldId id="262" r:id="rId15"/>
    <p:sldId id="264" r:id="rId16"/>
    <p:sldId id="270" r:id="rId17"/>
    <p:sldId id="271" r:id="rId18"/>
    <p:sldId id="279" r:id="rId19"/>
    <p:sldId id="280" r:id="rId20"/>
    <p:sldId id="269" r:id="rId21"/>
    <p:sldId id="272" r:id="rId22"/>
    <p:sldId id="278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pushkin.niv.ru/images/mesta/mesta_12_1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://upload.wikimedia.org/wikipedia/commons/4/49/%D0%9F%D1%83%D1%88%D0%BA%D0%B8%D0%BD_%D0%BD%D0%B0_%D0%B1%D0%B5%D1%80%D0%B5%D0%B3%D1%83_%D0%BC%D0%BE%D1%80%D1%8F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ushkin.niv.ru/images/mesta/boldino_07.jpg" TargetMode="External"/><Relationship Id="rId13" Type="http://schemas.openxmlformats.org/officeDocument/2006/relationships/image" Target="../media/image62.jpeg"/><Relationship Id="rId18" Type="http://schemas.openxmlformats.org/officeDocument/2006/relationships/image" Target="../media/image65.jpeg"/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12" Type="http://schemas.openxmlformats.org/officeDocument/2006/relationships/hyperlink" Target="http://pushkin.niv.ru/images/mesta/boldino_18.jpg" TargetMode="External"/><Relationship Id="rId17" Type="http://schemas.openxmlformats.org/officeDocument/2006/relationships/image" Target="../media/image64.jpeg"/><Relationship Id="rId2" Type="http://schemas.openxmlformats.org/officeDocument/2006/relationships/hyperlink" Target="http://pushkin.niv.ru/images/mesta/boldino_03.jpg" TargetMode="External"/><Relationship Id="rId16" Type="http://schemas.openxmlformats.org/officeDocument/2006/relationships/hyperlink" Target="http://pushkin.niv.ru/images/mesta/boldino_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shkin.niv.ru/images/mesta/boldino_06.jpg" TargetMode="External"/><Relationship Id="rId11" Type="http://schemas.openxmlformats.org/officeDocument/2006/relationships/image" Target="../media/image61.jpeg"/><Relationship Id="rId5" Type="http://schemas.openxmlformats.org/officeDocument/2006/relationships/image" Target="../media/image58.jpeg"/><Relationship Id="rId15" Type="http://schemas.openxmlformats.org/officeDocument/2006/relationships/image" Target="../media/image63.jpeg"/><Relationship Id="rId10" Type="http://schemas.openxmlformats.org/officeDocument/2006/relationships/hyperlink" Target="http://pushkin.niv.ru/images/mesta/boldino_09.jpg" TargetMode="External"/><Relationship Id="rId4" Type="http://schemas.openxmlformats.org/officeDocument/2006/relationships/hyperlink" Target="http://pushkin.niv.ru/images/mesta/boldino_05.jpg" TargetMode="External"/><Relationship Id="rId9" Type="http://schemas.openxmlformats.org/officeDocument/2006/relationships/image" Target="../media/image60.jpeg"/><Relationship Id="rId14" Type="http://schemas.openxmlformats.org/officeDocument/2006/relationships/hyperlink" Target="http://pushkin.niv.ru/images/mesta/boldino_2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maslovka.org/images/555/PLASTOVAA-3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hyperlink" Target="http://larson86.narod.ru/knigi/911.JPG" TargetMode="External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hyperlink" Target="http://images.yandex.ru/yandsearch?text=%D0%B1%D0%BE%D0%BB%D0%B4%D0%B8%D0%BD%D1%81%D0%BA%D0%B0%D1%8F%20%D0%BE%D1%81%D0%B5%D0%BD%D1%8C%201833%20%D0%B3%D0%BE%D0%B4%D0%B0&amp;p=8&amp;img_url=www.vecherniyorenburg.ru/UserFiles/Image/222009/Untitled-1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hyperlink" Target="http://images.yandex.ru/yandsearch?text=%D0%B1%D0%BE%D0%BB%D0%B4%D0%B8%D0%BD%D1%81%D0%BA%D0%B0%D1%8F%20%D0%BE%D1%81%D0%B5%D0%BD%D1%8C%201833%20%D0%B3%D0%BE%D0%B4%D0%B0&amp;p=9&amp;img_url=malchel.narod.ru/Img/Vsad.jpg&amp;rpt=simage" TargetMode="External"/><Relationship Id="rId9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hyperlink" Target="http://images.yandex.ru/yandsearch?text=%D0%B1%D0%BE%D0%BB%D0%B4%D0%B8%D0%BD%D1%81%D0%BA%D0%B0%D1%8F%20%D0%BE%D1%81%D0%B5%D0%BD%D1%8C%201833%20%D0%B3%D0%BE%D0%B4%D0%B0&amp;p=3&amp;img_url=www.government.nnov.ru/_data/objects/03721/image001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gif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9.jpeg"/><Relationship Id="rId7" Type="http://schemas.openxmlformats.org/officeDocument/2006/relationships/hyperlink" Target="http://www.forumimage.ru/uploads/20100607/127593357180002780.jpg" TargetMode="Externa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hyperlink" Target="http://mail.orfey.net/upload/uf/775/mczdpzr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3.jpeg"/><Relationship Id="rId7" Type="http://schemas.openxmlformats.org/officeDocument/2006/relationships/hyperlink" Target="http://images.yandex.ru/yandsearch?ed=1&amp;text=%D0%BF%D1%83%D1%88%D0%BA%D0%B8%D0%BD%20%D0%BD%D0%B0%20%D1%83%D1%80%D0%B0%D0%BB%D0%B5&amp;p=15&amp;img_url=brod.by.ru/photo/trophy/ural/pushkin/12.jpg&amp;rpt=simage" TargetMode="External"/><Relationship Id="rId2" Type="http://schemas.openxmlformats.org/officeDocument/2006/relationships/hyperlink" Target="http://images.yandex.ru/yandsearch?ed=1&amp;text=%D0%BF%D1%83%D1%88%D0%BA%D0%B8%D0%BD%20%D0%BD%D0%B0%20%D1%83%D1%80%D0%B0%D0%BB%D0%B5&amp;p=1&amp;img_url=images.km.ru/education/referats/img/12440004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hyperlink" Target="http://images.yandex.ru/yandsearch?ed=1&amp;text=%D0%BF%D1%83%D1%88%D0%BA%D0%B8%D0%BD%20%D0%BD%D0%B0%20%D1%83%D1%80%D0%B0%D0%BB%D0%B5&amp;p=4&amp;img_url=www.stihi.ru/pics/2010/06/06/2711.jpg&amp;rpt=simage" TargetMode="External"/><Relationship Id="rId10" Type="http://schemas.openxmlformats.org/officeDocument/2006/relationships/image" Target="../media/image97.jpeg"/><Relationship Id="rId4" Type="http://schemas.openxmlformats.org/officeDocument/2006/relationships/image" Target="../media/image94.jpeg"/><Relationship Id="rId9" Type="http://schemas.openxmlformats.org/officeDocument/2006/relationships/hyperlink" Target="http://images.yandex.ru/yandsearch?ed=1&amp;text=%D0%BF%D1%83%D0%B3%D0%B0%D1%87%D0%B5%D0%B2&amp;p=0&amp;img_url=www.argumenti.ru/pub/images/regions/128.jpg&amp;rpt=s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ru.wikipedia.org/w/index.php?title=%D0%A4%D0%B0%D0%B9%D0%BB:Pushkin_04.jpg&amp;filetimestamp=200902171925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magput.ru/pics/large/42725.jpg" TargetMode="Externa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text=%D0%B4%D0%B0%D0%BD%D1%82%D0%B5%D1%81%20%D0%B8%20%D0%BF%D1%83%D1%88%D0%BA%D0%B8%D0%BD&amp;p=1&amp;img_url=page.divo.ru/lukas/pushkin/Pict/dantes_b.jpg&amp;rpt=simage" TargetMode="External"/><Relationship Id="rId3" Type="http://schemas.openxmlformats.org/officeDocument/2006/relationships/image" Target="../media/image113.jpeg"/><Relationship Id="rId7" Type="http://schemas.openxmlformats.org/officeDocument/2006/relationships/image" Target="../media/image115.jpeg"/><Relationship Id="rId2" Type="http://schemas.openxmlformats.org/officeDocument/2006/relationships/hyperlink" Target="http://upload.wikimedia.org/wikipedia/commons/7/7e/Duel_of_Pushkin_and_d'Anthes_(19th_century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PushkiPistols.jpg" TargetMode="External"/><Relationship Id="rId5" Type="http://schemas.openxmlformats.org/officeDocument/2006/relationships/image" Target="../media/image114.jpeg"/><Relationship Id="rId4" Type="http://schemas.openxmlformats.org/officeDocument/2006/relationships/hyperlink" Target="http://upload.wikimedia.org/wikipedia/commons/f/f6/Duel_of_Pushkin_and_d'Anthes_(Naumov,1850).jpg" TargetMode="External"/><Relationship Id="rId9" Type="http://schemas.openxmlformats.org/officeDocument/2006/relationships/image" Target="../media/image1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hyperlink" Target="http://ru.wikipedia.org/wiki/%D0%A4%D0%B0%D0%B9%D0%BB:Obelisk_mestoduelipushkina_sp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hyperlink" Target="http://images.yandex.ru/yandsearch?ed=1&amp;text=%D0%BC%D0%BE%D0%B3%D0%B8%D0%BB%D0%B0%20%D0%BF%D1%83%D1%88%D0%BA%D0%B8%D0%BD%D0%B0&amp;p=1&amp;img_url=dlm1.meta.ua/pic/0/5/30/1yWSY1fnij.jpg?335377&amp;rpt=simag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dergorod.ru/licey/036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images.yandex.ru/yandsearch?ed=1&amp;text=%D1%81%D1%82%D0%B0%D0%BD%D1%86%D0%B8%D0%BE%D0%BD%D0%BD%D1%8B%D0%B9%20%D1%81%D0%BC%D0%BE%D1%82%D1%80%D0%B8%D1%82%D0%B5%D0%BB%D1%8C%20%D0%B2%20%D0%BA%D0%B0%D1%80%D1%82%D0%B8%D0%BD%D0%BA%D0%B0%D1%85&amp;p=255&amp;img_url=kezling.ru/wp-media/gatchina_area_2_009.jpg&amp;rpt=simage" TargetMode="External"/><Relationship Id="rId3" Type="http://schemas.openxmlformats.org/officeDocument/2006/relationships/hyperlink" Target="http://images.yandex.ru/yandsearch?ed=1&amp;text=%D1%81%D1%82%D0%B0%D0%BD%D1%86%D0%B8%D0%BE%D0%BD%D0%BD%D1%8B%D0%B9%20%D1%81%D0%BC%D0%BE%D1%82%D1%80%D0%B8%D1%82%D0%B5%D0%BB%D1%8C%20%D0%B2%20%D0%BA%D0%B0%D1%80%D1%82%D0%B8%D0%BD%D0%BA%D0%B0%D1%85&amp;p=48&amp;img_url=jopka.irokeza.net:888/film/tags/stantsionnyi.smotritel.avi/pic0.jpg&amp;rpt=simage" TargetMode="External"/><Relationship Id="rId7" Type="http://schemas.openxmlformats.org/officeDocument/2006/relationships/hyperlink" Target="http://images.yandex.ru/yandsearch?ed=1&amp;text=%D1%81%D1%82%D0%B0%D0%BD%D1%86%D0%B8%D0%BE%D0%BD%D0%BD%D1%8B%D0%B9%20%D1%81%D0%BC%D0%BE%D1%82%D1%80%D0%B8%D1%82%D0%B5%D0%BB%D1%8C%20%D0%B2%20%D0%BA%D0%B0%D1%80%D1%82%D0%B8%D0%BD%D0%BA%D0%B0%D1%85&amp;p=59&amp;img_url=film.arjlover.net/ap/stantsionnyi.smotritel.avi/stantsionnyi.smotritel.avi.image1.jpg&amp;rpt=simage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://images.yandex.ru/yandsearch?ed=1&amp;text=%D1%81%D1%82%D0%B0%D0%BD%D1%86%D0%B8%D0%BE%D0%BD%D0%BD%D1%8B%D0%B9%20%D1%81%D0%BC%D0%BE%D1%82%D1%80%D0%B8%D1%82%D0%B5%D0%BB%D1%8C%20%D0%B2%20%D0%BA%D0%B0%D1%80%D1%82%D0%B8%D0%BD%D0%BA%D0%B0%D1%85&amp;p=186&amp;img_url=illustrators.ru/projects/158281_original.jpg?1289842486&amp;rpt=simage" TargetMode="External"/><Relationship Id="rId5" Type="http://schemas.openxmlformats.org/officeDocument/2006/relationships/hyperlink" Target="http://images.yandex.ru/yandsearch?ed=1&amp;text=%D1%81%D1%82%D0%B0%D0%BD%D1%86%D0%B8%D0%BE%D0%BD%D0%BD%D1%8B%D0%B9%20%D1%81%D0%BC%D0%BE%D1%82%D1%80%D0%B8%D1%82%D0%B5%D0%BB%D1%8C%20%D0%B2%20%D0%BA%D0%B0%D1%80%D1%82%D0%B8%D0%BD%D0%BA%D0%B0%D1%85&amp;p=42&amp;img_url=www.vashdosug.ru/upl/images/vyrastolb.jpg&amp;rpt=simage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images.yandex.ru/yandsearch?ed=1&amp;text=%D1%81%D1%82%D0%B0%D0%BD%D1%86%D0%B8%D0%BE%D0%BD%D0%BD%D1%8B%D0%B9%20%D1%81%D0%BC%D0%BE%D1%82%D1%80%D0%B8%D1%82%D0%B5%D0%BB%D1%8C%20%D0%B2%20%D0%BA%D0%B0%D1%80%D1%82%D0%B8%D0%BD%D0%BA%D0%B0%D1%85&amp;p=95&amp;img_url=www.wise-travel.ru/image/small/48166.jpg&amp;rpt=simage" TargetMode="External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ushkin.niv.ru/images/mesta/mesta_12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pushkin.niv.ru/images/people/zukovskiy_v_a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hyperlink" Target="http://pushkin.niv.ru/images/mesta/mesta_12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hyperlink" Target="http://ru.wikipedia.org/w/index.php?title=%D0%A4%D0%B0%D0%B9%D0%BB:Pushkin_MuseumP1060648.jpg&amp;filetimestamp=20100427223759" TargetMode="Externa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ushkin.niv.ru/images/people/gorchakov_a_m.jpg" TargetMode="External"/><Relationship Id="rId13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hyperlink" Target="http://pushkin.niv.ru/images/people/vjazemskiy_p_a.jpg" TargetMode="External"/><Relationship Id="rId2" Type="http://schemas.openxmlformats.org/officeDocument/2006/relationships/hyperlink" Target="http://pushkin.niv.ru/images/mesta/mesta_12_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shkin.niv.ru/images/people/delvig_a_p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5" Type="http://schemas.openxmlformats.org/officeDocument/2006/relationships/image" Target="../media/image43.png"/><Relationship Id="rId10" Type="http://schemas.openxmlformats.org/officeDocument/2006/relationships/hyperlink" Target="http://pushkin.niv.ru/images/people/kern_a_p.jpg" TargetMode="External"/><Relationship Id="rId4" Type="http://schemas.openxmlformats.org/officeDocument/2006/relationships/hyperlink" Target="http://pushkin.niv.ru/images/people/puschin_i_i.jpg" TargetMode="External"/><Relationship Id="rId9" Type="http://schemas.openxmlformats.org/officeDocument/2006/relationships/image" Target="../media/image39.jpeg"/><Relationship Id="rId1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a/Eugene_Onegin's_portrait_by_Pushkin.jpg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images.yandex.ru/yandsearch?ed=1&amp;text=%D0%BF%D1%83%D1%88%D0%BA%D0%B8%D0%BD%20%D0%B2%20%D0%BA%D0%B8%D1%88%D0%B8%D0%BD%D0%B5%D0%B2%D0%B5&amp;p=0&amp;img_url=resheto.ru/speaking/news/ppp2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=%D0%BF%D1%83%D1%88%D0%BA%D0%B8%D0%BD%20%D0%B2%20%D0%BA%D0%B8%D1%88%D0%B8%D0%BD%D0%B5%D0%B2%D0%B5&amp;p=18&amp;img_url=www.informator.md/stations/destinatii-turistice/54-img-8&amp;rpt=simage" TargetMode="External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0" Type="http://schemas.openxmlformats.org/officeDocument/2006/relationships/hyperlink" Target="http://upload.wikimedia.org/wikipedia/commons/e/e0/Pushkin_Selfportrait_with_Onegin.jpg" TargetMode="External"/><Relationship Id="rId4" Type="http://schemas.openxmlformats.org/officeDocument/2006/relationships/hyperlink" Target="http://images.yandex.ru/yandsearch?ed=1&amp;text=%D0%BF%D1%83%D1%88%D0%BA%D0%B8%D0%BD%20%D0%B2%20%D0%BA%D0%B8%D1%88%D0%B8%D0%BD%D0%B5%D0%B2%D0%B5&amp;p=3&amp;img_url=www.informator.md/stations/chisinau/elements/51-img-ny-1&amp;rpt=simage" TargetMode="External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14752"/>
            <a:ext cx="8305800" cy="85725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ПО ПУШКИНСКИМ МЕСТАМ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6248" y="1433732"/>
            <a:ext cx="4476752" cy="1981200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Дорога разгоняет грусть, будит надежды: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Еще хранятся наслажденья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Для любопытства моего,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Для милых снов воображенья,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Для чувств...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sz="1600" i="1" dirty="0" smtClean="0">
                <a:solidFill>
                  <a:srgbClr val="002060"/>
                </a:solidFill>
              </a:rPr>
              <a:t>А.С.Пушкин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Александр Пушки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Михайловское">
            <a:hlinkClick r:id="rId3" tgtFrame="_blank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15406">
            <a:off x="214282" y="428625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вартира-музей А.С. Пушкина в Одессе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357694"/>
            <a:ext cx="14382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Дом, где гостил Пушкин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714884"/>
            <a:ext cx="160019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следняя квартира А.С. Пушкина на Набережной Мойки, 12, в Петербурге.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36393">
            <a:off x="6500826" y="4429132"/>
            <a:ext cx="23907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Государственный литературно-мемориальный и природный музей-заповедник А.С.Пушкина ''Болдино''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4714884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«В Юрзуфе, </a:t>
            </a:r>
            <a:r>
              <a:rPr lang="ru-RU" sz="1800" dirty="0" smtClean="0"/>
              <a:t>- отмечал А.Пушкин,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- жил я сиднем, купался в море и объедался виноградом… Я любил проснувшись ночью, слушать шум моря, - и заслушивался целые часы. В двух шагах от дома рос молодой кипарис; каждое утро я навещал его и к нему привязался чувством, похожим на дружество». 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Дом герцога Ришелье - музей Пушки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1" y="4500570"/>
            <a:ext cx="3929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Дом герцога Ришелье - музей Пушкина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Пушкинский кипари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214422"/>
            <a:ext cx="192882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ямятник Пушкину в Гурзуф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78605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57620" y="5460326"/>
            <a:ext cx="2857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Памятник Пушкину в Гурзуфе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29048" cy="10620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     </a:t>
            </a:r>
            <a:r>
              <a:rPr lang="ru-RU" sz="2800" dirty="0" smtClean="0">
                <a:solidFill>
                  <a:srgbClr val="002060"/>
                </a:solidFill>
              </a:rPr>
              <a:t>Феодосия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Дом, где гостил Пушки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5" y="4643446"/>
            <a:ext cx="25717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Дом С.М.Броневского в Феодосии, где гостил Пушкин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28992" y="3643314"/>
          <a:ext cx="3071834" cy="571504"/>
        </p:xfrm>
        <a:graphic>
          <a:graphicData uri="http://schemas.openxmlformats.org/drawingml/2006/table">
            <a:tbl>
              <a:tblPr/>
              <a:tblGrid>
                <a:gridCol w="3071834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К.П. Брюллов. Бахчисарайский фонтан. 1838-49г.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577" name="Рисунок 27" descr="К.П. Брюллов. Бахчисарайский фонтан. 1838-49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85860"/>
            <a:ext cx="2857500" cy="2286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86578" y="5357826"/>
            <a:ext cx="20002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Mistral" pitchFamily="66" charset="0"/>
                <a:ea typeface="Times New Roman" pitchFamily="18" charset="0"/>
                <a:cs typeface="Courier New" pitchFamily="49" charset="0"/>
              </a:rPr>
              <a:t>Фонтан любви, фонтан живой!</a:t>
            </a:r>
            <a:endParaRPr lang="ru-RU" sz="1600" b="1" i="1" dirty="0" smtClean="0">
              <a:solidFill>
                <a:srgbClr val="002060"/>
              </a:solidFill>
              <a:latin typeface="Mistral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Mistral" pitchFamily="66" charset="0"/>
                <a:ea typeface="Times New Roman" pitchFamily="18" charset="0"/>
                <a:cs typeface="Courier New" pitchFamily="49" charset="0"/>
              </a:rPr>
              <a:t>Принес я в дар тебе две розы.</a:t>
            </a:r>
            <a:endParaRPr lang="ru-RU" sz="1600" b="1" i="1" dirty="0" smtClean="0">
              <a:solidFill>
                <a:srgbClr val="002060"/>
              </a:solidFill>
              <a:latin typeface="Mistral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	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3000364" y="4071942"/>
            <a:ext cx="3643338" cy="221457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/>
          <a:p>
            <a:pPr algn="just"/>
            <a:r>
              <a:rPr lang="ru-RU" sz="1600" b="1" dirty="0" smtClean="0"/>
              <a:t>"Бахчисарай" - по-татарски - "дворец садов". В начале сентября 1820 г. Пушкин с Раевскими отправились из Гурзуфа в Симферополь и по пути заехали в Бахчисарай. Поэт в письме Дельвигу писал: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Вошед во дворец, увидел я испорченный фонтан, из заржавленной железной трубки по каплям падала вода. Я обошел дворец с большой досадою на небрежение, в котором он истлевает, и на полуевропейские переделки некоторых комнат". 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6643702" y="1785926"/>
            <a:ext cx="2195498" cy="342902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Пройдя внутренними двориками, Пушкин увидел развалины гарема. Дикие розы плащом покрывали камни стены. Поэт сорвал две и положил их к подножию почти иссякшего фонтана, которому посвятил потом стихи, а также поэму "Бахчисарайский фонтан". </a:t>
            </a:r>
            <a:endParaRPr kumimoji="0" lang="ru-RU" sz="14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4572000" y="304800"/>
            <a:ext cx="4071966" cy="90962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Бахчисарай</a:t>
            </a:r>
            <a:endParaRPr kumimoji="0" lang="ru-RU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543428" cy="9905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Одесса    </a:t>
            </a:r>
            <a:r>
              <a:rPr lang="ru-RU" sz="2800" dirty="0" smtClean="0">
                <a:solidFill>
                  <a:srgbClr val="C00000"/>
                </a:solidFill>
              </a:rPr>
              <a:t>1823 -1824 годы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Квартира-музей А.С. Пушкина в Одессе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4384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3571875"/>
          <a:ext cx="2643206" cy="229362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4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4348" y="3571876"/>
            <a:ext cx="30003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Я жил тогда в Одессе пыльной: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Там долго ясны небеса,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Там хлопотливо торг обильный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Свои подъемлет паруса;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Там все Европой дышит, веет,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Все блещет югом и пестреет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Разнообразностью живой.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Язык Италии златой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Звучит по улице веселой,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Где ходит гордый славянин,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Француз, испанец, армянин,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грек, и молдаван тяжелый,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сын египетской земли,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Корсар в отставке, Морали.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А.С. Пушкин. "Евгений Онегин")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857497"/>
            <a:ext cx="39290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Здесь им были написаны две с половиной главы "Евгения Онегина", поэма "Цыганы", закончен "Бахчисарайский фонтан", стихотворения: "Свободы сеятель пустынный", "Невинный страж дремал на царственном пороге", "Зачем ты послан был и кто тебя послал", "Ночь", "Демон", "Телега жизни", "Придет ужасный час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9" name="Рисунок 8" descr="Ришельевский лицей. Литография на почтовой бумаге. 1830-ее 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14356"/>
            <a:ext cx="382905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3071802" y="1928802"/>
            <a:ext cx="1285884" cy="85725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Ришельевский бульвар</a:t>
            </a:r>
            <a:endParaRPr kumimoji="0" lang="ru-RU" sz="1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Файл:Пушкин на берегу моря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714884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143768" y="5214950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И.Айвазовский  «Пушкин на берегу моря»1887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530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Нижегородское  село Болдино  </a:t>
            </a:r>
            <a:r>
              <a:rPr lang="ru-RU" sz="2800" b="1" dirty="0" smtClean="0">
                <a:solidFill>
                  <a:srgbClr val="C00000"/>
                </a:solidFill>
              </a:rPr>
              <a:t>1830, 1833, 184 годы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Болдино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20345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олдино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474552">
            <a:off x="1852651" y="1387037"/>
            <a:ext cx="2411084" cy="180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олдино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1077327">
            <a:off x="2649751" y="2586661"/>
            <a:ext cx="1902552" cy="194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олдино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214422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олдино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rot="21044120">
            <a:off x="4349168" y="2268710"/>
            <a:ext cx="1817888" cy="19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олдино">
            <a:hlinkClick r:id="rId12" tgtFrame="_blank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 rot="758766">
            <a:off x="6750452" y="1347232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олдино">
            <a:hlinkClick r:id="rId14" tgtFrame="_blank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 rot="20876922">
            <a:off x="-37407" y="3121680"/>
            <a:ext cx="1938073" cy="220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олдино">
            <a:hlinkClick r:id="rId16" tgtFrame="_blank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85852" y="3857628"/>
            <a:ext cx="2100790" cy="257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6286512" y="3429000"/>
            <a:ext cx="2552688" cy="221457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«Осень подходит. Это любимое мое время... — пора моих литературных трудов настает... Еду в деревню, бог весть, буду ли там иметь время заниматься...»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-RU" sz="1600" dirty="0" smtClean="0"/>
              <a:t>Из письма П. А. Плетневу 31 августа 1830 г.).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Картинка 7 из 60"/>
          <p:cNvPicPr/>
          <p:nvPr/>
        </p:nvPicPr>
        <p:blipFill>
          <a:blip r:embed="rId18"/>
          <a:srcRect/>
          <a:stretch>
            <a:fillRect/>
          </a:stretch>
        </p:blipFill>
        <p:spPr bwMode="auto">
          <a:xfrm rot="253708">
            <a:off x="3497617" y="4288054"/>
            <a:ext cx="2499489" cy="214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1714512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В первую же неделю, проведенную здесь, настроение Пушкина меняется. Сельская жизнь с ее неторопливым ритмом и свободой, любимая осень, целительное обаяние деревенской природы действуют на поэта благотворно. В письме тому же Плетневу он делится первыми впечатлениями о Болдине: </a:t>
            </a:r>
            <a:r>
              <a:rPr lang="ru-RU" sz="1600" i="1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Ах, мой милый! что за прелесть здешняя деревня! вообрази: степь да степь; соседей ни души; езди верхом сколько душе угодно, пиши дома сколько вздумается, никто не помешает. Уж я тебе наготовлю всячины, и прозы, и стихов…Скажу тебе (за тайну), что я в Болдине писал, как давно уже не писал…».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09600" y="5072074"/>
            <a:ext cx="5462598" cy="114300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b="1" i="1" dirty="0" smtClean="0"/>
              <a:t>«...Петербург прихожая, Москва девичья, деревня же наш кабинет. Порядочный человек по необходимости проходит через переднюю, и редко заглядывает в девичью, а сидит у себя в своем кабинете».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4" name="Picture 4" descr="Картинка 24 из 14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86058"/>
            <a:ext cx="2338383" cy="3095620"/>
          </a:xfrm>
          <a:prstGeom prst="rect">
            <a:avLst/>
          </a:prstGeom>
          <a:noFill/>
        </p:spPr>
      </p:pic>
      <p:pic>
        <p:nvPicPr>
          <p:cNvPr id="20486" name="Picture 6" descr="http://im6-tub.yandex.net/i?id=59632251-12-2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2214554"/>
            <a:ext cx="2786081" cy="2214578"/>
          </a:xfrm>
          <a:prstGeom prst="rect">
            <a:avLst/>
          </a:prstGeom>
          <a:noFill/>
        </p:spPr>
      </p:pic>
      <p:pic>
        <p:nvPicPr>
          <p:cNvPr id="20488" name="Picture 8" descr="http://img-fotki.yandex.ru/get/3107/andre-nn.b/0_18656_4db80b0c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571744"/>
            <a:ext cx="2924164" cy="244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643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Болдинская осень  1830 года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09600" y="1643050"/>
            <a:ext cx="1604946" cy="38576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7 сентября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 сентября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9 сентября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13сентября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14 сентября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18 сентября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20 сентября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25 сентября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1 октября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5 октября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12-14 октября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 октября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20октября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23 октября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26 октября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 ноября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6 ноября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57356" y="1928802"/>
            <a:ext cx="3286148" cy="38576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«Бесы»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«Элегия»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«Гробовщик»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«Сказка о попе и работнике  его Балде»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«Станционный смотритель»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 глава  «Евгения Онегина»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«Барышня-крестьянка»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 глава  «Евгения Онегина»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«Румяный критик мой»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«Домик в Коломне»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«Выстрел»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«Моя родословная»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«Метель»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«Скупой рыцарь»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«Моцарт и Сальери»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«История села Горюхина»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«Пир во время чумы»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300" u="sng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3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://im2-tub.yandex.net/i?id=167470002-09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794"/>
            <a:ext cx="1404940" cy="1900241"/>
          </a:xfrm>
          <a:prstGeom prst="rect">
            <a:avLst/>
          </a:prstGeom>
          <a:noFill/>
        </p:spPr>
      </p:pic>
      <p:pic>
        <p:nvPicPr>
          <p:cNvPr id="21510" name="Picture 6" descr="Картинка 33 из 1289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91366">
            <a:off x="6607335" y="670711"/>
            <a:ext cx="1503766" cy="1714512"/>
          </a:xfrm>
          <a:prstGeom prst="rect">
            <a:avLst/>
          </a:prstGeom>
          <a:noFill/>
        </p:spPr>
      </p:pic>
      <p:pic>
        <p:nvPicPr>
          <p:cNvPr id="21512" name="Picture 8" descr="http://im5-tub.yandex.net/i?id=47930181-06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31196">
            <a:off x="4137214" y="2793763"/>
            <a:ext cx="1574191" cy="1785950"/>
          </a:xfrm>
          <a:prstGeom prst="rect">
            <a:avLst/>
          </a:prstGeom>
          <a:noFill/>
        </p:spPr>
      </p:pic>
      <p:pic>
        <p:nvPicPr>
          <p:cNvPr id="21514" name="Picture 10" descr="http://im3-tub.yandex.net/i?id=63501636-03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285992"/>
            <a:ext cx="1500198" cy="2214578"/>
          </a:xfrm>
          <a:prstGeom prst="rect">
            <a:avLst/>
          </a:prstGeom>
          <a:noFill/>
        </p:spPr>
      </p:pic>
      <p:pic>
        <p:nvPicPr>
          <p:cNvPr id="21516" name="Picture 12" descr="http://im2-tub.yandex.net/i?id=21589908-12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1928802"/>
            <a:ext cx="1571636" cy="1928826"/>
          </a:xfrm>
          <a:prstGeom prst="rect">
            <a:avLst/>
          </a:prstGeom>
          <a:noFill/>
        </p:spPr>
      </p:pic>
      <p:pic>
        <p:nvPicPr>
          <p:cNvPr id="21518" name="Picture 14" descr="http://im8-tub.yandex.net/i?id=15144916-22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29404">
            <a:off x="3639227" y="5038645"/>
            <a:ext cx="1443040" cy="1643074"/>
          </a:xfrm>
          <a:prstGeom prst="rect">
            <a:avLst/>
          </a:prstGeom>
          <a:noFill/>
        </p:spPr>
      </p:pic>
      <p:pic>
        <p:nvPicPr>
          <p:cNvPr id="21520" name="Picture 16" descr="http://im3-tub.yandex.net/i?id=112161039-01-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4643446"/>
            <a:ext cx="1638305" cy="2214554"/>
          </a:xfrm>
          <a:prstGeom prst="rect">
            <a:avLst/>
          </a:prstGeom>
          <a:noFill/>
        </p:spPr>
      </p:pic>
      <p:pic>
        <p:nvPicPr>
          <p:cNvPr id="21526" name="Picture 22" descr="http://im4-tub.yandex.net/i?id=28582163-22-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36291">
            <a:off x="6971136" y="4012333"/>
            <a:ext cx="1824185" cy="2297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3543296" cy="34290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Mistral" pitchFamily="66" charset="0"/>
              </a:rPr>
              <a:t>«В деревне встретил меня первый снег, и теперь двор перед моим окошком белешенек...— </a:t>
            </a:r>
            <a:r>
              <a:rPr lang="ru-RU" sz="2000" dirty="0" smtClean="0"/>
              <a:t>пишет поэт Наталье Николаевне 15 сентября.— </a:t>
            </a:r>
            <a:r>
              <a:rPr lang="ru-RU" b="1" dirty="0" smtClean="0">
                <a:solidFill>
                  <a:srgbClr val="C00000"/>
                </a:solidFill>
                <a:latin typeface="Mistral" pitchFamily="66" charset="0"/>
              </a:rPr>
              <a:t>Я рад, что добрался до Болдина; кажется, менее мне будет хлопот, чем я ожидал. Написать что-нибудь мне бы очень хотелось. Не знаю, придет ли вдохновение».</a:t>
            </a:r>
            <a:endParaRPr lang="ru-RU" b="1" dirty="0">
              <a:latin typeface="Mistral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84770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Болдинская осень  1833 года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214686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Созданы поэма"Медный всадник", повесть "Пиковая дама" и исторический труд "История Пугачева". </a:t>
            </a:r>
            <a:endParaRPr lang="ru-RU" dirty="0"/>
          </a:p>
        </p:txBody>
      </p:sp>
      <p:pic>
        <p:nvPicPr>
          <p:cNvPr id="6" name="Рисунок 5" descr="http://im2-tub.yandex.net/i?id=72558785-03-2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929198"/>
            <a:ext cx="204788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5-tub.yandex.net/i?id=88443439-16-24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42900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аписи Александра Сергеевича 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286256"/>
            <a:ext cx="2500330" cy="238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im7-tub.yandex.net/i?id=18568049-15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5072074"/>
            <a:ext cx="1714512" cy="1490664"/>
          </a:xfrm>
          <a:prstGeom prst="rect">
            <a:avLst/>
          </a:prstGeom>
          <a:noFill/>
        </p:spPr>
      </p:pic>
      <p:pic>
        <p:nvPicPr>
          <p:cNvPr id="6146" name="Picture 2" descr="http://im8-tub.yandex.net/i?id=205270893-14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642918"/>
            <a:ext cx="1357322" cy="1928826"/>
          </a:xfrm>
          <a:prstGeom prst="rect">
            <a:avLst/>
          </a:prstGeom>
          <a:noFill/>
        </p:spPr>
      </p:pic>
      <p:sp>
        <p:nvSpPr>
          <p:cNvPr id="11" name="Заголовок 2"/>
          <p:cNvSpPr txBox="1">
            <a:spLocks/>
          </p:cNvSpPr>
          <p:nvPr/>
        </p:nvSpPr>
        <p:spPr>
          <a:xfrm rot="10800000" flipV="1">
            <a:off x="4000496" y="3000371"/>
            <a:ext cx="2500330" cy="21431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</a:rPr>
              <a:t>Портрет Н. Н. Пушкиной работы А.Брюллова (1831—1832 гг.)</a:t>
            </a:r>
            <a:endParaRPr kumimoji="0" lang="ru-RU" sz="1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://im8-tub.yandex.net/i?id=55556720-07-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642918"/>
            <a:ext cx="221457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Болдинская осень  1834 года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/>
          </a:p>
        </p:txBody>
      </p:sp>
      <p:pic>
        <p:nvPicPr>
          <p:cNvPr id="4" name="Содержимое 3" descr="http://im7-tub.yandex.net/i?id=64567927-01-2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71480"/>
            <a:ext cx="1781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857628"/>
            <a:ext cx="2857520" cy="25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00364" y="1071546"/>
            <a:ext cx="292895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третий и последний раз Пушкин приезжает в Болдино. На сей раз его привели сюда хозяйственные заботы. На дворе снова стояла осень – любимое время для творчества. Пушкин ждет вдохновения. Однако «стихи в голову нейдут». </a:t>
            </a:r>
            <a:r>
              <a:rPr lang="ru-RU" dirty="0" smtClean="0">
                <a:solidFill>
                  <a:srgbClr val="002060"/>
                </a:solidFill>
                <a:latin typeface="Mistral" pitchFamily="66" charset="0"/>
              </a:rPr>
              <a:t>«Погожу еще немножко, -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пишет поэт жене</a:t>
            </a:r>
            <a:r>
              <a:rPr lang="ru-RU" dirty="0" smtClean="0">
                <a:solidFill>
                  <a:srgbClr val="002060"/>
                </a:solidFill>
                <a:latin typeface="Mistral" pitchFamily="66" charset="0"/>
              </a:rPr>
              <a:t>, - не распишусь ли; коли нет – так с Богом и путь». </a:t>
            </a:r>
          </a:p>
          <a:p>
            <a:pPr algn="just"/>
            <a:endParaRPr lang="ru-RU" sz="1600" dirty="0" smtClean="0"/>
          </a:p>
        </p:txBody>
      </p:sp>
      <p:pic>
        <p:nvPicPr>
          <p:cNvPr id="29698" name="Picture 2" descr="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685800"/>
            <a:ext cx="981075" cy="1428750"/>
          </a:xfrm>
          <a:prstGeom prst="rect">
            <a:avLst/>
          </a:prstGeom>
          <a:noFill/>
        </p:spPr>
      </p:pic>
      <p:pic>
        <p:nvPicPr>
          <p:cNvPr id="29700" name="Picture 4" descr="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685800"/>
            <a:ext cx="981075" cy="1428750"/>
          </a:xfrm>
          <a:prstGeom prst="rect">
            <a:avLst/>
          </a:prstGeom>
          <a:noFill/>
        </p:spPr>
      </p:pic>
      <p:pic>
        <p:nvPicPr>
          <p:cNvPr id="29702" name="Picture 6" descr="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-571528"/>
            <a:ext cx="981075" cy="1428750"/>
          </a:xfrm>
          <a:prstGeom prst="rect">
            <a:avLst/>
          </a:prstGeom>
          <a:noFill/>
        </p:spPr>
      </p:pic>
      <p:pic>
        <p:nvPicPr>
          <p:cNvPr id="29704" name="Picture 8" descr="http://im6-tub.yandex.net/i?id=196525564-03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143380"/>
            <a:ext cx="178595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14678" y="5072074"/>
            <a:ext cx="24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эту осень он написал в Болдине только «Сказку о золотом петушке»…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3-tub.yandex.net/i?id=170097258-1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857760"/>
            <a:ext cx="2214568" cy="1357322"/>
          </a:xfrm>
          <a:prstGeom prst="rect">
            <a:avLst/>
          </a:prstGeom>
          <a:noFill/>
        </p:spPr>
      </p:pic>
      <p:pic>
        <p:nvPicPr>
          <p:cNvPr id="6" name="Содержимое 3" descr="Бюро с портретом Н.Н. Пушкиной в кабинете поэта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28736"/>
            <a:ext cx="27717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артинка 9 из 145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786190"/>
            <a:ext cx="3000397" cy="2786082"/>
          </a:xfrm>
          <a:prstGeom prst="rect">
            <a:avLst/>
          </a:prstGeom>
          <a:noFill/>
        </p:spPr>
      </p:pic>
      <p:pic>
        <p:nvPicPr>
          <p:cNvPr id="8" name="Picture 8" descr="http://im0-tub.yandex.net/i?id=43460202-08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500438"/>
            <a:ext cx="2214578" cy="2643206"/>
          </a:xfrm>
          <a:prstGeom prst="rect">
            <a:avLst/>
          </a:prstGeom>
          <a:noFill/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286248" y="285728"/>
            <a:ext cx="4857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stral" pitchFamily="66" charset="0"/>
                <a:ea typeface="Times New Roman" pitchFamily="18" charset="0"/>
                <a:cs typeface="Times New Roman" pitchFamily="18" charset="0"/>
              </a:rPr>
              <a:t>Я возмужал среди печальных бурь,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istral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stral" pitchFamily="66" charset="0"/>
                <a:ea typeface="Times New Roman" pitchFamily="18" charset="0"/>
                <a:cs typeface="Times New Roman" pitchFamily="18" charset="0"/>
              </a:rPr>
              <a:t>И дней моих поток, так долго мутный,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istral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stral" pitchFamily="66" charset="0"/>
                <a:ea typeface="Times New Roman" pitchFamily="18" charset="0"/>
                <a:cs typeface="Times New Roman" pitchFamily="18" charset="0"/>
              </a:rPr>
              <a:t>Теперь утих дремотою минутной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istral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stral" pitchFamily="66" charset="0"/>
                <a:ea typeface="Times New Roman" pitchFamily="18" charset="0"/>
                <a:cs typeface="Times New Roman" pitchFamily="18" charset="0"/>
              </a:rPr>
              <a:t>И отразил небесную лазурь.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istral" pitchFamily="66" charset="0"/>
            </a:endParaRPr>
          </a:p>
        </p:txBody>
      </p:sp>
      <p:pic>
        <p:nvPicPr>
          <p:cNvPr id="11" name="Picture 10" descr="Картинка 29 из 1456">
            <a:hlinkClick r:id="rId7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14348" y="214290"/>
            <a:ext cx="328614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Урал           </a:t>
            </a: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C00000"/>
                </a:solidFill>
              </a:rPr>
              <a:t>1832-1833 годы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m8-tub.yandex.net/i?id=53281801-21-2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uch.ru/referat/images/referat/27910-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00174"/>
            <a:ext cx="3357586" cy="241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3714753"/>
            <a:ext cx="1571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Оренбург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071941"/>
            <a:ext cx="3071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Уральск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://im3-tub.yandex.net/i?id=95585902-12-24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000504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.yandex.net/i?id=47644045-08-24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4429132"/>
            <a:ext cx="175260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438516" y="6215083"/>
            <a:ext cx="3071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Памятник А.С.Пушкину в Челябинске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929331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Памятник А.С.Пушкину в Оренбурге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1571612"/>
            <a:ext cx="2571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Пребывание А. С. Пушкина на Урале в связано с написанием «Истории Пугачева» и «Капитанской дочки».</a:t>
            </a:r>
            <a:r>
              <a:rPr lang="ru-RU" dirty="0" smtClean="0"/>
              <a:t> </a:t>
            </a:r>
            <a:r>
              <a:rPr lang="ru-RU" sz="1400" dirty="0" smtClean="0"/>
              <a:t>В Берде Александр Сергеевич находит старую казачку, которая знала, видела и помнила Пугачёва. Ирина Афанасьевна Бунтова, которой в 1833 году было семьдесят три года. Её отец служил в пугачёвском отряде.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http://im6-tub.yandex.net/i?id=9403661-20-24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4786322"/>
            <a:ext cx="114300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929454" y="6286520"/>
            <a:ext cx="2214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Е.И.Пугачёв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Подмосковное  село  Захарово  </a:t>
            </a:r>
            <a:r>
              <a:rPr lang="ru-RU" sz="2800" dirty="0" smtClean="0">
                <a:solidFill>
                  <a:srgbClr val="C00000"/>
                </a:solidFill>
              </a:rPr>
              <a:t>1805—1810 </a:t>
            </a:r>
            <a:r>
              <a:rPr lang="ru-RU" sz="28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годы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upload.wikimedia.org/wikipedia/commons/thumb/3/3f/Pushkin_04.jpg/160px-Pushkin_0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1463040" cy="19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3857628"/>
            <a:ext cx="2500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Ксавье де Местр. Пушкин-ребёнок. 1800—1802.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357562"/>
            <a:ext cx="3571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«Не знаю, что выйдет из моего старшего внука. Мальчик умён и охотник до книжек, а учится плохо, редко когда урок свой сдаст порядком; то его не расшевелишь, не прогонишь играть с детьми, то вдруг так развернётся и расходится, что ничем его не уймёшь: из одной крайности в другую бросается, нет у него середины»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714884"/>
            <a:ext cx="27860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Детские впечатления отразились в первых опытах пушкинских поэм, написанных несколько позже «Монах» 1830, «Бова» 1814, в лицейских стихотворениях «Послание к Юдину» 1815, «Сон» 1816 г.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357563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Мария Алексеевна Ганнибал (1745—1818), бабушка по отцу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im0-tub.yandex.net/i?id=56182074-16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71612"/>
            <a:ext cx="1428754" cy="1785950"/>
          </a:xfrm>
          <a:prstGeom prst="rect">
            <a:avLst/>
          </a:prstGeom>
          <a:noFill/>
        </p:spPr>
      </p:pic>
      <p:pic>
        <p:nvPicPr>
          <p:cNvPr id="21508" name="Picture 4" descr="Картинка 2 из 2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357298"/>
            <a:ext cx="3433751" cy="2014526"/>
          </a:xfrm>
          <a:prstGeom prst="rect">
            <a:avLst/>
          </a:prstGeom>
          <a:noFill/>
        </p:spPr>
      </p:pic>
      <p:pic>
        <p:nvPicPr>
          <p:cNvPr id="21510" name="Picture 6" descr="http://im2-tub.yandex.net/i?id=209890046-12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000504"/>
            <a:ext cx="164307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79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Москва  </a:t>
            </a:r>
            <a:r>
              <a:rPr lang="ru-RU" dirty="0" smtClean="0"/>
              <a:t>               </a:t>
            </a:r>
            <a:r>
              <a:rPr lang="ru-RU" sz="2700" dirty="0" smtClean="0">
                <a:solidFill>
                  <a:srgbClr val="C00000"/>
                </a:solidFill>
              </a:rPr>
              <a:t>1799 -1811, 1826-1831, 1831 -1836 г.            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Вид части города с Кремлевской стены. Первая половина 19 века. Литография (часть панорамы) из издания И.Х. Дациаро Виды Москвы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235745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3071810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Вид части города с Кремлевской стены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Москва. Елоховский собор, в котором крестили А.С. Пушкина. Фото из альбома Найденов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16097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28860" y="350043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Елоховский собор, в котором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крестили Пушкина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Москва. Арбат, 35. Мемориальный отдел Государственного музея Пушкина - Квартира А.С. Пушкина на Арбате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02"/>
            <a:ext cx="2214578" cy="16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3714753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Квартира Пушкина на Арбате.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Храм Вознесения на Пушкинской площади, где венчался А.С. Пушкин с Н.Н. Гончаровой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643182"/>
            <a:ext cx="1800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572264" y="521495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Храм Вознесения, где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венчался Пушкин с  Н.Н.Гончаровой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357694"/>
            <a:ext cx="30718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stral" pitchFamily="66" charset="0"/>
                <a:ea typeface="Times New Roman" pitchFamily="18" charset="0"/>
                <a:cs typeface="Courier New" pitchFamily="49" charset="0"/>
              </a:rPr>
              <a:t>Москва: как много в этом звуке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istral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stral" pitchFamily="66" charset="0"/>
                <a:ea typeface="Times New Roman" pitchFamily="18" charset="0"/>
                <a:cs typeface="Courier New" pitchFamily="49" charset="0"/>
              </a:rPr>
              <a:t>Для сердца русского слилось,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istral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istral" pitchFamily="66" charset="0"/>
                <a:ea typeface="Times New Roman" pitchFamily="18" charset="0"/>
                <a:cs typeface="Courier New" pitchFamily="49" charset="0"/>
              </a:rPr>
              <a:t>Как много в нем отозвалось!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istral" pitchFamily="66" charset="0"/>
            </a:endParaRPr>
          </a:p>
        </p:txBody>
      </p:sp>
      <p:pic>
        <p:nvPicPr>
          <p:cNvPr id="1027" name="Picture 3" descr="http://im3-tub.yandex.net/i?id=90001313-02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143380"/>
            <a:ext cx="2500330" cy="20002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14678" y="6143644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Памятник А.С.Пушкину А.М.Опекушина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  <p:bldP spid="12" grpId="0"/>
      <p:bldP spid="1025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357298"/>
            <a:ext cx="3000396" cy="4333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      1820 год</a:t>
            </a:r>
          </a:p>
          <a:p>
            <a:pPr algn="just">
              <a:buNone/>
            </a:pPr>
            <a:r>
              <a:rPr lang="ru-RU" sz="1800" dirty="0" smtClean="0"/>
              <a:t>       </a:t>
            </a:r>
            <a:r>
              <a:rPr lang="ru-RU" sz="1500" dirty="0" smtClean="0"/>
              <a:t>Литературное общество «Зеленая лампа", написаны поэма"Руслан и Людмила» ,ода "Вольность", стихи "Деревня", "К Чаадаеву", "Н.Я. Плюсковой", беспощадные политические эпиграммы на Александра I, Аракчеева 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Санкт-Петербург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3428992" y="2643182"/>
            <a:ext cx="2857520" cy="32242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1827 - 1830 г.г. </a:t>
            </a:r>
          </a:p>
          <a:p>
            <a:pPr algn="just"/>
            <a:r>
              <a:rPr lang="ru-RU" sz="1500" dirty="0" smtClean="0"/>
              <a:t>Пушкин - скорее гость, чем постоянный житель Петербурга.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Санкт-Петербург. Памятник Пушкину на площади искусств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3771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15074" y="2786059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Санкт-Петербург. Памятник Пушкину на площади искусств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3857628"/>
            <a:ext cx="3571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1400" b="1" i="1" dirty="0" smtClean="0">
                <a:solidFill>
                  <a:srgbClr val="002060"/>
                </a:solidFill>
              </a:rPr>
              <a:t>Люблю тебя, Петра творенье,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Люблю твой строгий, стройный вид,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Невы державное теченье,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Береговой ее гранит,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Твоих оград узор чугунный,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Твоих задумчивых ночей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Прозрачный сумрак, блеск безлунный,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Когда я в комнате моей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Пишу, читаю без лампады,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И ясны спящие громады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Пустынных улиц, и светла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Адмиралтейская игла…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im5-tub.yandex.net/i?id=80756120-08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2066930" cy="1376366"/>
          </a:xfrm>
          <a:prstGeom prst="rect">
            <a:avLst/>
          </a:prstGeom>
          <a:noFill/>
        </p:spPr>
      </p:pic>
      <p:pic>
        <p:nvPicPr>
          <p:cNvPr id="4100" name="Picture 4" descr="http://im6-tub.yandex.net/i?id=40741929-07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357826"/>
            <a:ext cx="2000254" cy="1285884"/>
          </a:xfrm>
          <a:prstGeom prst="rect">
            <a:avLst/>
          </a:prstGeom>
          <a:noFill/>
        </p:spPr>
      </p:pic>
      <p:pic>
        <p:nvPicPr>
          <p:cNvPr id="4102" name="Picture 6" descr="http://im4-tub.yandex.net/i?id=200768155-15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643314"/>
            <a:ext cx="1714512" cy="1428760"/>
          </a:xfrm>
          <a:prstGeom prst="rect">
            <a:avLst/>
          </a:prstGeom>
          <a:noFill/>
        </p:spPr>
      </p:pic>
      <p:pic>
        <p:nvPicPr>
          <p:cNvPr id="4104" name="Picture 8" descr="http://im8-tub.yandex.net/i?id=312341646-01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143512"/>
            <a:ext cx="1643064" cy="1209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7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1834-1837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Последние годы жизни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Последняя квартира А.С. Пушкина на Набережной Мойки, 12, в Петербурге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3907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3214687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Квартира Пушкина на Набережной Мойки, 12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upload.wikimedia.org/wikipedia/ru/c/cc/Pushkinwrit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2571768" cy="169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5929330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Подлинный прибор Пушкина из музея на Мойке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6-tub.yandex.net/i?id=128043074-23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643314"/>
            <a:ext cx="2428892" cy="178118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00760" y="5500702"/>
            <a:ext cx="2214578" cy="63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Во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дворе Музея-квартиры Пушкина</a:t>
            </a:r>
          </a:p>
        </p:txBody>
      </p:sp>
      <p:pic>
        <p:nvPicPr>
          <p:cNvPr id="1031" name="Picture 7" descr="http://im6-tub.yandex.net/i?id=4256655-10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643050"/>
            <a:ext cx="2143140" cy="1414464"/>
          </a:xfrm>
          <a:prstGeom prst="rect">
            <a:avLst/>
          </a:prstGeom>
          <a:noFill/>
        </p:spPr>
      </p:pic>
      <p:pic>
        <p:nvPicPr>
          <p:cNvPr id="1033" name="Picture 9" descr="http://im8-tub.yandex.net/i?id=9860631-14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643050"/>
            <a:ext cx="2214578" cy="1357322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286116" y="3071809"/>
            <a:ext cx="2445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Смертельно раненного на дуэли Пушкина положили на диван в кабинете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153160" y="2786058"/>
            <a:ext cx="2214578" cy="45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В библиотеке поэта</a:t>
            </a:r>
          </a:p>
        </p:txBody>
      </p:sp>
      <p:pic>
        <p:nvPicPr>
          <p:cNvPr id="1036" name="Picture 12" descr="http://im4-tub.yandex.net/i?id=327699810-13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000504"/>
            <a:ext cx="2143140" cy="1428760"/>
          </a:xfrm>
          <a:prstGeom prst="rect">
            <a:avLst/>
          </a:prstGeom>
          <a:noFill/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500430" y="5429264"/>
            <a:ext cx="1500198" cy="45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Гостиная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27" grpId="0"/>
      <p:bldP spid="1034" grpId="0"/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Черная речка   </a:t>
            </a:r>
            <a:r>
              <a:rPr lang="ru-RU" sz="2800" dirty="0" smtClean="0">
                <a:solidFill>
                  <a:srgbClr val="C00000"/>
                </a:solidFill>
              </a:rPr>
              <a:t>27 января (8 февраля) 1837 года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Файл:Duel of Pushkin and d'Anthes (19th century)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3" y="1524000"/>
            <a:ext cx="3071834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857628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Адриан Волков. Последний выстрел А.С.Пушкина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Файл:Duel of Pushkin and d'Anthes (Naumov,1850)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429000"/>
            <a:ext cx="328614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5506489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Дуэль Пушкина с Дантесом. (художник А.Наумов), 1885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://upload.wikimedia.org/wikipedia/commons/thumb/a/aa/PushkiPistols.jpg/220px-PushkiPistols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64305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57950" y="3429000"/>
            <a:ext cx="2643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Дуэльные пистолеты времен Пушкина.</a:t>
            </a: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 Подлинный пистолет Пушкина не сохранился, пистолет Дантеса — в частном собрании во Франции</a:t>
            </a:r>
          </a:p>
          <a:p>
            <a:endParaRPr lang="ru-RU" sz="1200" dirty="0"/>
          </a:p>
        </p:txBody>
      </p:sp>
      <p:pic>
        <p:nvPicPr>
          <p:cNvPr id="10" name="Рисунок 9" descr="http://im7-tub.yandex.net/i?id=316462511-20-24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1428736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57620" y="3071810"/>
            <a:ext cx="1643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Жорж Дантес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Памятный обелиск на месте дуэли Пушкина 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ст.м. Черная речка, Санкт-Петербург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upload.wikimedia.org/wikipedia/ru/thumb/9/9d/Obelisk_mestoduelipushkina_spb.jpg/300px-Obelisk_mestoduelipushkina_sp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.yandex.net/i?id=74842759-06-24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285860"/>
            <a:ext cx="21431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4572008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Могила А.С.Пушкина в Святогорском монастыре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500702"/>
            <a:ext cx="529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Mistral" pitchFamily="66" charset="0"/>
              </a:rPr>
              <a:t>Нет, весь я не умру, душа в заветной </a:t>
            </a:r>
            <a:r>
              <a:rPr lang="ru-RU" sz="2000" b="1" i="1" smtClean="0">
                <a:solidFill>
                  <a:srgbClr val="C00000"/>
                </a:solidFill>
                <a:latin typeface="Mistral" pitchFamily="66" charset="0"/>
              </a:rPr>
              <a:t>лире </a:t>
            </a:r>
            <a:endParaRPr lang="ru-RU" sz="2000" b="1" i="1" smtClean="0">
              <a:solidFill>
                <a:srgbClr val="C00000"/>
              </a:solidFill>
              <a:latin typeface="Mistral" pitchFamily="66" charset="0"/>
            </a:endParaRPr>
          </a:p>
          <a:p>
            <a:r>
              <a:rPr lang="ru-RU" sz="2000" b="1" i="1" smtClean="0">
                <a:solidFill>
                  <a:srgbClr val="C00000"/>
                </a:solidFill>
                <a:latin typeface="Mistral" pitchFamily="66" charset="0"/>
              </a:rPr>
              <a:t>Мой </a:t>
            </a:r>
            <a:r>
              <a:rPr lang="ru-RU" sz="2000" b="1" i="1" dirty="0" smtClean="0">
                <a:solidFill>
                  <a:srgbClr val="C00000"/>
                </a:solidFill>
                <a:latin typeface="Mistral" pitchFamily="66" charset="0"/>
              </a:rPr>
              <a:t>прах переживет и тленья убежит…</a:t>
            </a:r>
          </a:p>
        </p:txBody>
      </p:sp>
      <p:pic>
        <p:nvPicPr>
          <p:cNvPr id="1026" name="Picture 2" descr="http://im8-tub.yandex.net/i?id=117048520-11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929066"/>
            <a:ext cx="1728791" cy="19288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600076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Портрет А.С.Пушкина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Художник О.А.Кипренский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Царскосельский   лицей   </a:t>
            </a:r>
            <a:r>
              <a:rPr lang="ru-RU" sz="3200" dirty="0" smtClean="0">
                <a:solidFill>
                  <a:srgbClr val="C00000"/>
                </a:solidFill>
              </a:rPr>
              <a:t> 1811-1817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Царскосельский Лице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im8-tub.yandex.net/i?id=85665408-14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357694"/>
            <a:ext cx="1500198" cy="2000254"/>
          </a:xfrm>
          <a:prstGeom prst="rect">
            <a:avLst/>
          </a:prstGeom>
          <a:noFill/>
        </p:spPr>
      </p:pic>
      <p:pic>
        <p:nvPicPr>
          <p:cNvPr id="27652" name="Picture 4" descr="http://im0-tub.yandex.net/i?id=5048446-17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572008"/>
            <a:ext cx="2357454" cy="1571636"/>
          </a:xfrm>
          <a:prstGeom prst="rect">
            <a:avLst/>
          </a:prstGeom>
          <a:noFill/>
        </p:spPr>
      </p:pic>
      <p:pic>
        <p:nvPicPr>
          <p:cNvPr id="27654" name="Picture 6" descr="http://im2-tub.yandex.net/i?id=107524009-17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357694"/>
            <a:ext cx="1500198" cy="2000264"/>
          </a:xfrm>
          <a:prstGeom prst="rect">
            <a:avLst/>
          </a:prstGeom>
          <a:noFill/>
        </p:spPr>
      </p:pic>
      <p:pic>
        <p:nvPicPr>
          <p:cNvPr id="27658" name="Picture 10" descr="http://im3-tub.yandex.net/i?id=163714312-11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357298"/>
            <a:ext cx="2571768" cy="1852619"/>
          </a:xfrm>
          <a:prstGeom prst="rect">
            <a:avLst/>
          </a:prstGeom>
          <a:noFill/>
        </p:spPr>
      </p:pic>
      <p:pic>
        <p:nvPicPr>
          <p:cNvPr id="27660" name="Picture 12" descr="http://im7-tub.yandex.net/i?id=45146802-06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357298"/>
            <a:ext cx="2357454" cy="1857388"/>
          </a:xfrm>
          <a:prstGeom prst="rect">
            <a:avLst/>
          </a:prstGeom>
          <a:noFill/>
        </p:spPr>
      </p:pic>
      <p:pic>
        <p:nvPicPr>
          <p:cNvPr id="27662" name="Picture 14" descr="Картинка 25 из 91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793436">
            <a:off x="183269" y="3466092"/>
            <a:ext cx="2381773" cy="1857389"/>
          </a:xfrm>
          <a:prstGeom prst="rect">
            <a:avLst/>
          </a:prstGeom>
          <a:noFill/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071670" y="6286520"/>
            <a:ext cx="3500462" cy="21431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И.Е.Репин</a:t>
            </a:r>
            <a:r>
              <a:rPr kumimoji="0" lang="ru-RU" sz="1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«Пушкин  на  лицейском  экзамене»</a:t>
            </a:r>
            <a:endParaRPr kumimoji="0" lang="ru-RU" sz="1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928926" y="3571876"/>
            <a:ext cx="4572032" cy="7143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3286124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500" i="1" dirty="0" smtClean="0">
                <a:latin typeface="Mistral" pitchFamily="66" charset="0"/>
              </a:rPr>
              <a:t>Куда бы нас ни бросила судьбина</a:t>
            </a:r>
          </a:p>
          <a:p>
            <a:pPr fontAlgn="t"/>
            <a:r>
              <a:rPr lang="ru-RU" sz="1500" i="1" dirty="0" smtClean="0">
                <a:latin typeface="Mistral" pitchFamily="66" charset="0"/>
              </a:rPr>
              <a:t>И счастие куда б ни повело,</a:t>
            </a:r>
          </a:p>
          <a:p>
            <a:pPr fontAlgn="t"/>
            <a:r>
              <a:rPr lang="ru-RU" sz="1500" i="1" dirty="0" smtClean="0">
                <a:latin typeface="Mistral" pitchFamily="66" charset="0"/>
              </a:rPr>
              <a:t>Всё те же мы: нам целый мир чужбина;</a:t>
            </a:r>
          </a:p>
          <a:p>
            <a:pPr fontAlgn="t"/>
            <a:r>
              <a:rPr lang="ru-RU" sz="1500" b="1" i="1" dirty="0" smtClean="0">
                <a:latin typeface="Mistral" pitchFamily="66" charset="0"/>
              </a:rPr>
              <a:t>Отечество</a:t>
            </a:r>
            <a:r>
              <a:rPr lang="ru-RU" sz="1500" i="1" dirty="0" smtClean="0">
                <a:latin typeface="Mistral" pitchFamily="66" charset="0"/>
              </a:rPr>
              <a:t> </a:t>
            </a:r>
            <a:r>
              <a:rPr lang="ru-RU" sz="1500" b="1" i="1" dirty="0" smtClean="0">
                <a:latin typeface="Mistral" pitchFamily="66" charset="0"/>
              </a:rPr>
              <a:t>нам</a:t>
            </a:r>
            <a:r>
              <a:rPr lang="ru-RU" sz="1500" i="1" dirty="0" smtClean="0">
                <a:latin typeface="Mistral" pitchFamily="66" charset="0"/>
              </a:rPr>
              <a:t> </a:t>
            </a:r>
            <a:r>
              <a:rPr lang="ru-RU" sz="1500" b="1" i="1" dirty="0" smtClean="0">
                <a:latin typeface="Mistral" pitchFamily="66" charset="0"/>
              </a:rPr>
              <a:t>Царское</a:t>
            </a:r>
            <a:r>
              <a:rPr lang="ru-RU" sz="1500" i="1" dirty="0" smtClean="0">
                <a:latin typeface="Mistral" pitchFamily="66" charset="0"/>
              </a:rPr>
              <a:t> </a:t>
            </a:r>
            <a:r>
              <a:rPr lang="ru-RU" sz="1500" b="1" i="1" dirty="0" smtClean="0">
                <a:latin typeface="Mistral" pitchFamily="66" charset="0"/>
              </a:rPr>
              <a:t>Село.</a:t>
            </a:r>
            <a:endParaRPr lang="ru-RU" sz="1500" i="1" dirty="0">
              <a:latin typeface="Mistral" pitchFamily="66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5572132" y="6429396"/>
            <a:ext cx="3000396" cy="21431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Комнаты   воспитанников</a:t>
            </a:r>
            <a:endParaRPr kumimoji="0" lang="ru-RU" sz="1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://im4-tub.yandex.net/i?id=215256312-14-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5553074"/>
            <a:ext cx="981075" cy="1304926"/>
          </a:xfrm>
          <a:prstGeom prst="rect">
            <a:avLst/>
          </a:prstGeom>
          <a:noFill/>
        </p:spPr>
      </p:pic>
      <p:sp>
        <p:nvSpPr>
          <p:cNvPr id="16" name="Заголовок 2"/>
          <p:cNvSpPr txBox="1">
            <a:spLocks/>
          </p:cNvSpPr>
          <p:nvPr/>
        </p:nvSpPr>
        <p:spPr>
          <a:xfrm>
            <a:off x="1785918" y="6715148"/>
            <a:ext cx="2643206" cy="14285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В.А.Фаворский  «Пушкин –лицеист»</a:t>
            </a:r>
            <a:endParaRPr kumimoji="0" lang="ru-RU" sz="1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ushkin.niv.ru/images/mesta/kart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00079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2-tub.yandex.net/i?id=232464972-11-24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642918"/>
            <a:ext cx="140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.yandex.net/i?id=22328235-00-24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571612"/>
            <a:ext cx="13906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.yandex.net/i?id=97704337-20-24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2500306"/>
            <a:ext cx="140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8-tub.yandex.net/i?id=165959638-11-24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342900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8-tub.yandex.net/i?id=246943559-20-24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8125" y="4143381"/>
            <a:ext cx="12858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5-tub.yandex.net/i?id=182878779-22-24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6578" y="5072074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МИХАЙЛОВСКОЕ      </a:t>
            </a:r>
            <a:r>
              <a:rPr lang="ru-RU" sz="2400" b="1" i="1" dirty="0" smtClean="0">
                <a:solidFill>
                  <a:srgbClr val="0070C0"/>
                </a:solidFill>
              </a:rPr>
              <a:t>                      </a:t>
            </a:r>
            <a:r>
              <a:rPr lang="ru-RU" sz="2400" dirty="0" smtClean="0">
                <a:solidFill>
                  <a:srgbClr val="C00000"/>
                </a:solidFill>
              </a:rPr>
              <a:t>1817 - 1836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Михайловское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500438"/>
            <a:ext cx="285752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Под вашу сень, Михайловские рощи,</a:t>
            </a:r>
            <a:endParaRPr lang="ru-RU" sz="1300" b="1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Являлся я - когда вы в первый раз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Увидели меня, тогда я был -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Веселым юношей, беспечно, жадно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Я приступал лишь только к жизни; - годы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Промчалися - и вы во мне прияли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Усталого пришельца.</a:t>
            </a: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57686" y="1357298"/>
          <a:ext cx="4238612" cy="2104644"/>
        </p:xfrm>
        <a:graphic>
          <a:graphicData uri="http://schemas.openxmlformats.org/drawingml/2006/table">
            <a:tbl>
              <a:tblPr/>
              <a:tblGrid>
                <a:gridCol w="4238612"/>
              </a:tblGrid>
              <a:tr h="20002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"Бешенство скуки пожирает мое глупое существование", - </a:t>
                      </a: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пишет он, приехав в Михайловское. Дважды пытался бежать из ссылки, хлопотал о перемене с. Михайловского даже на любую из крепостей.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 rot="10800000" flipV="1">
            <a:off x="4929190" y="3429000"/>
            <a:ext cx="3838572" cy="221457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2500" lnSpcReduction="20000"/>
          </a:bodyPr>
          <a:lstStyle/>
          <a:p>
            <a:pPr algn="just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Друзья стараются успокоить его. </a:t>
            </a:r>
            <a:r>
              <a:rPr lang="ru-RU" sz="2400" dirty="0" smtClean="0">
                <a:solidFill>
                  <a:srgbClr val="C00000"/>
                </a:solidFill>
              </a:rPr>
              <a:t>"На все, что с тобою случилось и что ты сам на себя навлек, у меня один ответ: поэзия, - </a:t>
            </a:r>
            <a:r>
              <a:rPr lang="ru-RU" sz="2400" dirty="0" smtClean="0">
                <a:solidFill>
                  <a:schemeClr val="bg1"/>
                </a:solidFill>
              </a:rPr>
              <a:t>писал В.А. Жуковский из Петербурга. </a:t>
            </a:r>
            <a:r>
              <a:rPr lang="ru-RU" sz="2400" dirty="0" smtClean="0">
                <a:solidFill>
                  <a:srgbClr val="C00000"/>
                </a:solidFill>
              </a:rPr>
              <a:t>- Ты имеешь не дарование, а гений. Ты богач, у тебя есть неотъемлемое средство быть выше незаслуженного несчастия, и обратить в добро заслуженное; ты более, нежели кто-нибудь можешь и обязан иметь нравственное достоинство.»</a:t>
            </a:r>
          </a:p>
        </p:txBody>
      </p:sp>
      <p:pic>
        <p:nvPicPr>
          <p:cNvPr id="12" name="Рисунок 11" descr="Василий Андреевич Жуковский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857628"/>
            <a:ext cx="1762128" cy="197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071802" y="5929330"/>
            <a:ext cx="1785950" cy="35719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В.А.Жуковский</a:t>
            </a:r>
            <a:endParaRPr kumimoji="0" lang="ru-RU" sz="140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3143248"/>
            <a:ext cx="3857652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300" b="1" dirty="0" smtClean="0">
                <a:solidFill>
                  <a:schemeClr val="bg1"/>
                </a:solidFill>
              </a:rPr>
              <a:t>Святогорский монастырь 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bg1"/>
                </a:solidFill>
              </a:rPr>
              <a:t>Литография по рис. И.Иванова. 1838 г.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                </a:t>
            </a:r>
            <a:r>
              <a:rPr lang="ru-RU" sz="1800" i="1" dirty="0" smtClean="0">
                <a:solidFill>
                  <a:srgbClr val="002060"/>
                </a:solidFill>
              </a:rPr>
              <a:t>Здесь меня таинственным щитом</a:t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i="1" dirty="0" smtClean="0">
                <a:solidFill>
                  <a:srgbClr val="002060"/>
                </a:solidFill>
              </a:rPr>
              <a:t>	Святое провиденье осенило,</a:t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i="1" dirty="0" smtClean="0">
                <a:solidFill>
                  <a:srgbClr val="002060"/>
                </a:solidFill>
              </a:rPr>
              <a:t>	Поэзия, как Ангел-утешитель, спасла меня </a:t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i="1" dirty="0" smtClean="0">
                <a:solidFill>
                  <a:srgbClr val="002060"/>
                </a:solidFill>
              </a:rPr>
              <a:t>	И я воскрес душой.</a:t>
            </a:r>
            <a:br>
              <a:rPr lang="ru-RU" sz="1800" i="1" dirty="0" smtClean="0">
                <a:solidFill>
                  <a:srgbClr val="002060"/>
                </a:solidFill>
              </a:rPr>
            </a:b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Святогорский монастырь и могила Пушкина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3786182" y="1071546"/>
            <a:ext cx="2714644" cy="31527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endParaRPr lang="ru-RU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28596" y="4286256"/>
            <a:ext cx="5786478" cy="19288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1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ru-RU" sz="1400" dirty="0" smtClean="0">
                <a:solidFill>
                  <a:schemeClr val="bg1"/>
                </a:solidFill>
              </a:rPr>
              <a:t>В Михайловском создано около ста произведений поэта</a:t>
            </a:r>
            <a:r>
              <a:rPr lang="ru-RU" sz="1400" dirty="0" smtClean="0"/>
              <a:t>: </a:t>
            </a:r>
          </a:p>
          <a:p>
            <a:pPr algn="just">
              <a:spcBef>
                <a:spcPct val="0"/>
              </a:spcBef>
            </a:pPr>
            <a:r>
              <a:rPr lang="ru-RU" sz="1400" i="1" dirty="0" smtClean="0">
                <a:solidFill>
                  <a:srgbClr val="002060"/>
                </a:solidFill>
              </a:rPr>
              <a:t>трагедия "Борис Годунов", с конца 3-й и по начало 7-й главы романа "Евгений Онегин", поэма "Граф Нулин", окончена поэма "Цыганы", задуманы "маленькие трагедии", написаны такие стихотворения, как "Деревня", "Пророк", "Я помню чудное мгновенье", "Вновь я посетил" и многие другие.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http://upload.wikimedia.org/wikipedia/commons/thumb/0/0b/Pushkin_MuseumP1060648.jpg/220px-Pushkin_MuseumP1060648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714356"/>
            <a:ext cx="2095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00826" y="378619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Уменьшенное факсимиле рукописи Пушкина 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m7-tub.yandex.net/i?id=140401650-05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142984"/>
            <a:ext cx="1038225" cy="1428760"/>
          </a:xfrm>
          <a:prstGeom prst="rect">
            <a:avLst/>
          </a:prstGeom>
          <a:noFill/>
        </p:spPr>
      </p:pic>
      <p:pic>
        <p:nvPicPr>
          <p:cNvPr id="18436" name="Picture 4" descr="http://im4-tub.yandex.net/i?id=176346623-17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1142984"/>
            <a:ext cx="1047750" cy="1428750"/>
          </a:xfrm>
          <a:prstGeom prst="rect">
            <a:avLst/>
          </a:prstGeom>
          <a:noFill/>
        </p:spPr>
      </p:pic>
      <p:pic>
        <p:nvPicPr>
          <p:cNvPr id="18438" name="Picture 6" descr="http://im4-tub.yandex.net/i?id=85470146-20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2928934"/>
            <a:ext cx="914400" cy="1381126"/>
          </a:xfrm>
          <a:prstGeom prst="rect">
            <a:avLst/>
          </a:prstGeom>
          <a:noFill/>
        </p:spPr>
      </p:pic>
      <p:sp>
        <p:nvSpPr>
          <p:cNvPr id="13" name="Содержимое 1"/>
          <p:cNvSpPr txBox="1">
            <a:spLocks/>
          </p:cNvSpPr>
          <p:nvPr/>
        </p:nvSpPr>
        <p:spPr>
          <a:xfrm>
            <a:off x="3643306" y="2643182"/>
            <a:ext cx="2286016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Борис Годунов.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Гравюры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im2-tub.yandex.net/i?id=34123644-12-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4357694"/>
            <a:ext cx="1785950" cy="1285884"/>
          </a:xfrm>
          <a:prstGeom prst="rect">
            <a:avLst/>
          </a:prstGeom>
          <a:noFill/>
        </p:spPr>
      </p:pic>
      <p:sp>
        <p:nvSpPr>
          <p:cNvPr id="15" name="Содержимое 1"/>
          <p:cNvSpPr txBox="1">
            <a:spLocks/>
          </p:cNvSpPr>
          <p:nvPr/>
        </p:nvSpPr>
        <p:spPr>
          <a:xfrm>
            <a:off x="5857884" y="5786454"/>
            <a:ext cx="2571768" cy="50006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Цыганы". Рисунок Пушкина на рукописи (1823 г.)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http://im0-tub.yandex.net/i?id=181345148-12-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5500702"/>
            <a:ext cx="1357322" cy="1157288"/>
          </a:xfrm>
          <a:prstGeom prst="rect">
            <a:avLst/>
          </a:prstGeom>
          <a:noFill/>
        </p:spPr>
      </p:pic>
      <p:sp>
        <p:nvSpPr>
          <p:cNvPr id="18" name="Содержимое 1"/>
          <p:cNvSpPr txBox="1">
            <a:spLocks/>
          </p:cNvSpPr>
          <p:nvPr/>
        </p:nvSpPr>
        <p:spPr>
          <a:xfrm>
            <a:off x="1357290" y="5938854"/>
            <a:ext cx="142876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Автопортрет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1"/>
          <p:cNvSpPr txBox="1">
            <a:spLocks/>
          </p:cNvSpPr>
          <p:nvPr/>
        </p:nvSpPr>
        <p:spPr>
          <a:xfrm>
            <a:off x="5286380" y="3357562"/>
            <a:ext cx="1214446" cy="7143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Ф.И.Шаляпин в роли Бориса Годунова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  <p:bldP spid="10" grpId="0"/>
      <p:bldP spid="13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Тригорское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Тригорское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292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85720" y="3714752"/>
            <a:ext cx="3429024" cy="164307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"Знаешь ли мои занятия? </a:t>
            </a:r>
            <a:r>
              <a:rPr lang="ru-RU" sz="1400" b="1" dirty="0" smtClean="0"/>
              <a:t>- писал он брату Льву,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- до обеда пишу мои записки, обедаю поздно, после обеда езжу верьхом, вечером слушаю сказки - и вознаграждаю тем недостатки проклятого своего воспитания."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И.И. Пущин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2619375"/>
            <a:ext cx="1428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4398497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И.И. Пущин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Ф. Верне. 1817г.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А.П. Дельвиг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285728"/>
            <a:ext cx="1428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00496" y="2000240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А.П. Дельвиг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В.П. Лангер. 1830г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А.М. Горчаков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642918"/>
            <a:ext cx="1428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429256" y="242886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А.М. Горчаков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Неизв. худ. 1810-е г.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Анна Петровна Керн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3143248"/>
            <a:ext cx="1428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500694" y="4952493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Анна Петровна Керн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1800-1879г.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яземский Петр Андреевич">
            <a:hlinkClick r:id="rId12" tgtFrame="_blank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58082" y="1571612"/>
            <a:ext cx="1428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215206" y="3500438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П.А.Вяземский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Неизвестный худ.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Около 1920. 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im7-tub.yandex.net/i?id=67900308-09-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768" y="4500570"/>
            <a:ext cx="1314450" cy="142875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929454" y="6072206"/>
            <a:ext cx="18573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С рисунка А. Пушкина</a:t>
            </a:r>
          </a:p>
        </p:txBody>
      </p:sp>
      <p:sp>
        <p:nvSpPr>
          <p:cNvPr id="19" name="Содержимое 1"/>
          <p:cNvSpPr txBox="1">
            <a:spLocks/>
          </p:cNvSpPr>
          <p:nvPr/>
        </p:nvSpPr>
        <p:spPr>
          <a:xfrm>
            <a:off x="428596" y="5938854"/>
            <a:ext cx="1928826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Н.Ге. Пушкин в Михайловском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70677" y="4956418"/>
            <a:ext cx="2686113" cy="19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7" grpId="0"/>
      <p:bldP spid="1638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Кишинёв </a:t>
            </a:r>
            <a:r>
              <a:rPr lang="ru-RU" sz="2800" dirty="0" smtClean="0">
                <a:solidFill>
                  <a:srgbClr val="002060"/>
                </a:solidFill>
              </a:rPr>
              <a:t>    </a:t>
            </a:r>
            <a:r>
              <a:rPr lang="ru-RU" sz="2800" dirty="0" smtClean="0">
                <a:solidFill>
                  <a:srgbClr val="C00000"/>
                </a:solidFill>
              </a:rPr>
              <a:t> 1820 год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m3-tub.yandex.net/i?id=13100656-10-2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307183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3286124"/>
            <a:ext cx="4286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Дом-музей А.С.Пушкина до реставрации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im7-tub.yandex.net/i?id=332617480-04-24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643050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5-tub.yandex.net/i?id=19751585-11-24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143116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609600" y="4214818"/>
            <a:ext cx="3105144" cy="17145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643314"/>
            <a:ext cx="507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Начальник снисходительно относился к службе Пушкина, позволяя подолгу отлучаться. Написаны «Южные поэмы»:  «Кавказский пленник» , Братья-разбойники, » начат роман в стихах «Евгений Онегин»</a:t>
            </a:r>
          </a:p>
          <a:p>
            <a:endParaRPr lang="ru-RU" sz="1200" dirty="0"/>
          </a:p>
        </p:txBody>
      </p:sp>
      <p:pic>
        <p:nvPicPr>
          <p:cNvPr id="10" name="Рисунок 9" descr="Файл:Eugene Onegin's portrait by Pushkin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4500570"/>
            <a:ext cx="1928826" cy="17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6245154"/>
            <a:ext cx="3786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Авторский портрет Евгения Онегина, 1830 г.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Файл:Pushkin Selfportrait with Onegin.jp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2" y="4286256"/>
            <a:ext cx="207170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00826" y="5143513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Автограф Пушкина — автопортрет с Онегиным на набережной Невы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Крым</a:t>
            </a:r>
            <a:r>
              <a:rPr lang="ru-RU" dirty="0" smtClean="0">
                <a:solidFill>
                  <a:srgbClr val="FF0000"/>
                </a:solidFill>
              </a:rPr>
              <a:t>    1820 </a:t>
            </a:r>
            <a:r>
              <a:rPr lang="ru-RU" sz="2800" dirty="0" smtClean="0">
                <a:solidFill>
                  <a:srgbClr val="FF0000"/>
                </a:solidFill>
              </a:rPr>
              <a:t>год    </a:t>
            </a:r>
            <a:r>
              <a:rPr lang="ru-RU" sz="2800" dirty="0" smtClean="0"/>
              <a:t>            </a:t>
            </a:r>
            <a:r>
              <a:rPr lang="ru-RU" sz="2800" dirty="0" smtClean="0">
                <a:solidFill>
                  <a:srgbClr val="002060"/>
                </a:solidFill>
              </a:rPr>
              <a:t>Гурзуф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Гурзуф в 1820-е год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3" y="4000504"/>
            <a:ext cx="2214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Гурзуф в 1820-е года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572000" y="1428736"/>
            <a:ext cx="4267200" cy="300039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r>
              <a:rPr lang="ru-RU" sz="1600" dirty="0" smtClean="0"/>
              <a:t>Неоднократно помыслы его уносились к милым местам: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«Я снова посещаю Вас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Пью жадно воздух сладострастья,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Как будто слышу близкий глас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Давно потерянного счастья»</a:t>
            </a:r>
          </a:p>
          <a:p>
            <a:r>
              <a:rPr lang="ru-RU" sz="1600" dirty="0" smtClean="0"/>
              <a:t>Поэт всю жизнь мечтал сюда вернуться, с надеждой и сомненьем он спрашивал: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« Увижу ль вновь сквозь темные леса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И своды скал, и моря блеск лазурный,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И ясные, как радость, небеса?»</a:t>
            </a:r>
          </a:p>
        </p:txBody>
      </p:sp>
      <p:pic>
        <p:nvPicPr>
          <p:cNvPr id="8" name="Рисунок 7" descr="Пушки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49" y="4500570"/>
            <a:ext cx="12144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609600" y="4357694"/>
            <a:ext cx="5248284" cy="185738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10000"/>
          </a:bodyPr>
          <a:lstStyle/>
          <a:p>
            <a:r>
              <a:rPr lang="ru-RU" dirty="0" smtClean="0"/>
              <a:t>Крым стал для Пушкина местом духовного возрождения, и неслучайно его поэтическое завещание, согласно античным мифам о возвращении душ умерших в милые земные пределы, обращено к Гурзуфу: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«Так если удаляться можно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Оттоль, где вечный свет горит,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Где счастье вечно, непреложно,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Мой дух к </a:t>
            </a:r>
            <a:r>
              <a:rPr lang="ru-RU" dirty="0" err="1" smtClean="0">
                <a:solidFill>
                  <a:srgbClr val="002060"/>
                </a:solidFill>
              </a:rPr>
              <a:t>Юрзуфу</a:t>
            </a:r>
            <a:r>
              <a:rPr lang="ru-RU" dirty="0" smtClean="0">
                <a:solidFill>
                  <a:srgbClr val="002060"/>
                </a:solidFill>
              </a:rPr>
              <a:t> прилетит…»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1852</Words>
  <PresentationFormat>Экран (4:3)</PresentationFormat>
  <Paragraphs>201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Дорога разгоняет грусть, будит надежды: Еще хранятся наслажденья Для любопытства моего, Для милых снов воображенья, Для чувств...                                         А.С.Пушкин</vt:lpstr>
      <vt:lpstr>Подмосковное  село  Захарово  1805—1810  годы</vt:lpstr>
      <vt:lpstr>Царскосельский   лицей    1811-1817</vt:lpstr>
      <vt:lpstr>Слайд 4</vt:lpstr>
      <vt:lpstr>                                     МИХАЙЛОВСКОЕ                            1817 - 1836</vt:lpstr>
      <vt:lpstr>                      Здесь меня таинственным щитом  Святое провиденье осенило,  Поэзия, как Ангел-утешитель, спасла меня   И я воскрес душой. </vt:lpstr>
      <vt:lpstr>Тригорское</vt:lpstr>
      <vt:lpstr>Кишинёв      1820 год</vt:lpstr>
      <vt:lpstr>Крым    1820 год                Гурзуф</vt:lpstr>
      <vt:lpstr>«В Юрзуфе, - отмечал А.Пушкин, - жил я сиднем, купался в море и объедался виноградом… Я любил проснувшись ночью, слушать шум моря, - и заслушивался целые часы. В двух шагах от дома рос молодой кипарис; каждое утро я навещал его и к нему привязался чувством, похожим на дружество». </vt:lpstr>
      <vt:lpstr>             Феодосия</vt:lpstr>
      <vt:lpstr>Одесса    1823 -1824 годы</vt:lpstr>
      <vt:lpstr>Нижегородское  село Болдино  1830, 1833, 184 годы</vt:lpstr>
      <vt:lpstr>В первую же неделю, проведенную здесь, настроение Пушкина меняется. Сельская жизнь с ее неторопливым ритмом и свободой, любимая осень, целительное обаяние деревенской природы действуют на поэта благотворно. В письме тому же Плетневу он делится первыми впечатлениями о Болдине: «Ах, мой милый! что за прелесть здешняя деревня! вообрази: степь да степь; соседей ни души; езди верхом сколько душе угодно, пиши дома сколько вздумается, никто не помешает. Уж я тебе наготовлю всячины, и прозы, и стихов…Скажу тебе (за тайну), что я в Болдине писал, как давно уже не писал…». </vt:lpstr>
      <vt:lpstr>Болдинская осень  1830 года  </vt:lpstr>
      <vt:lpstr>Болдинская осень  1833 года </vt:lpstr>
      <vt:lpstr>Болдинская осень  1834 года </vt:lpstr>
      <vt:lpstr>Слайд 18</vt:lpstr>
      <vt:lpstr>Урал              1832-1833 годы</vt:lpstr>
      <vt:lpstr>  Москва                 1799 -1811, 1826-1831, 1831 -1836 г.            </vt:lpstr>
      <vt:lpstr>Санкт-Петербург</vt:lpstr>
      <vt:lpstr>1834-1837  Последние годы жизни </vt:lpstr>
      <vt:lpstr>Черная речка   27 января (8 февраля) 1837 года</vt:lpstr>
      <vt:lpstr>Памятный обелиск на месте дуэли Пушкина    ст.м. Черная речка, Санкт-Петербург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Ясная Поляна</dc:title>
  <cp:lastModifiedBy>User</cp:lastModifiedBy>
  <cp:revision>180</cp:revision>
  <dcterms:modified xsi:type="dcterms:W3CDTF">2014-02-20T11:58:34Z</dcterms:modified>
</cp:coreProperties>
</file>