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7"/>
  </p:notesMasterIdLst>
  <p:handoutMasterIdLst>
    <p:handoutMasterId r:id="rId28"/>
  </p:handoutMasterIdLst>
  <p:sldIdLst>
    <p:sldId id="280" r:id="rId2"/>
    <p:sldId id="285" r:id="rId3"/>
    <p:sldId id="284" r:id="rId4"/>
    <p:sldId id="256" r:id="rId5"/>
    <p:sldId id="286" r:id="rId6"/>
    <p:sldId id="262" r:id="rId7"/>
    <p:sldId id="274" r:id="rId8"/>
    <p:sldId id="259" r:id="rId9"/>
    <p:sldId id="260" r:id="rId10"/>
    <p:sldId id="289" r:id="rId11"/>
    <p:sldId id="282" r:id="rId12"/>
    <p:sldId id="268" r:id="rId13"/>
    <p:sldId id="265" r:id="rId14"/>
    <p:sldId id="283" r:id="rId15"/>
    <p:sldId id="267" r:id="rId16"/>
    <p:sldId id="263" r:id="rId17"/>
    <p:sldId id="266" r:id="rId18"/>
    <p:sldId id="273" r:id="rId19"/>
    <p:sldId id="272" r:id="rId20"/>
    <p:sldId id="269" r:id="rId21"/>
    <p:sldId id="270" r:id="rId22"/>
    <p:sldId id="271" r:id="rId23"/>
    <p:sldId id="276" r:id="rId24"/>
    <p:sldId id="293" r:id="rId25"/>
    <p:sldId id="29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6F5"/>
    <a:srgbClr val="151A3F"/>
    <a:srgbClr val="3B49B3"/>
    <a:srgbClr val="252E6D"/>
    <a:srgbClr val="660033"/>
    <a:srgbClr val="FFCC99"/>
    <a:srgbClr val="FFCCCC"/>
    <a:srgbClr val="F59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6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809EA9A-8A3A-41DF-B6C9-7694535E407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29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4F2002D-1855-4A2D-A00E-884E0793AD3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638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CE4AD-2D0B-47F2-86FC-571BFCDF7228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A7AA-4954-40F7-8245-99B061B53CB7}" type="slidenum">
              <a:rPr lang="ru-RU"/>
              <a:pPr/>
              <a:t>11</a:t>
            </a:fld>
            <a:endParaRPr lang="ru-RU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ECDEF-C11B-4811-AA0B-8746EC17228B}" type="slidenum">
              <a:rPr lang="ru-RU"/>
              <a:pPr/>
              <a:t>12</a:t>
            </a:fld>
            <a:endParaRPr lang="ru-RU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6E101-443B-4E7D-AAD0-ABB9A06E13B3}" type="slidenum">
              <a:rPr lang="ru-RU"/>
              <a:pPr/>
              <a:t>13</a:t>
            </a:fld>
            <a:endParaRPr lang="ru-RU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361AB-5BB1-49EC-AA38-74AC7E4B01AF}" type="slidenum">
              <a:rPr lang="ru-RU"/>
              <a:pPr/>
              <a:t>14</a:t>
            </a:fld>
            <a:endParaRPr lang="ru-RU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88993-F6E8-499A-A6A1-EAD729D64A48}" type="slidenum">
              <a:rPr lang="ru-RU"/>
              <a:pPr/>
              <a:t>15</a:t>
            </a:fld>
            <a:endParaRPr lang="ru-RU" dirty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65D27-C849-4E73-A034-FB84B5AC9BDD}" type="slidenum">
              <a:rPr lang="ru-RU"/>
              <a:pPr/>
              <a:t>16</a:t>
            </a:fld>
            <a:endParaRPr lang="ru-RU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F1165-D997-4A6D-9A4D-18D9C094B100}" type="slidenum">
              <a:rPr lang="ru-RU"/>
              <a:pPr/>
              <a:t>17</a:t>
            </a:fld>
            <a:endParaRPr lang="ru-RU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E2403-3590-48BB-B5CF-338A42812B82}" type="slidenum">
              <a:rPr lang="ru-RU"/>
              <a:pPr/>
              <a:t>18</a:t>
            </a:fld>
            <a:endParaRPr lang="ru-RU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3BA66-C53F-4B6F-988D-DF69B024F4D3}" type="slidenum">
              <a:rPr lang="ru-RU"/>
              <a:pPr/>
              <a:t>19</a:t>
            </a:fld>
            <a:endParaRPr lang="ru-RU" dirty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69A8D-593E-49F1-89F2-2DD2D8DDCB66}" type="slidenum">
              <a:rPr lang="ru-RU"/>
              <a:pPr/>
              <a:t>20</a:t>
            </a:fld>
            <a:endParaRPr lang="ru-RU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C8390-8E8E-4CDE-8D11-0C3CCE688AC6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A8B54-1225-41F7-B969-BD5C7DC5FD87}" type="slidenum">
              <a:rPr lang="ru-RU"/>
              <a:pPr/>
              <a:t>21</a:t>
            </a:fld>
            <a:endParaRPr lang="ru-RU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EA4C9-B4B9-432C-8A6E-271EFFD027B0}" type="slidenum">
              <a:rPr lang="ru-RU"/>
              <a:pPr/>
              <a:t>22</a:t>
            </a:fld>
            <a:endParaRPr lang="ru-RU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446BD-7436-4D38-AB02-9A63C655E601}" type="slidenum">
              <a:rPr lang="ru-RU"/>
              <a:pPr/>
              <a:t>23</a:t>
            </a:fld>
            <a:endParaRPr lang="ru-RU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D8200-CF72-4841-87E4-274210FA2D91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99313-10BC-4A89-BE6A-11F735996BE7}" type="slidenum">
              <a:rPr lang="ru-RU"/>
              <a:pPr/>
              <a:t>4</a:t>
            </a:fld>
            <a:endParaRPr lang="ru-RU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4121C-0F2F-47EB-9EAF-EEFB00098CDD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4556B-D40F-4C6E-8F8C-091734EA0140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CB98B-8D8C-4CC2-A4FF-B3C9DDE6FE4C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10E10-A702-4BEC-A9FD-8435CA148779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68329-18E9-4423-89DE-78BAE200D55F}" type="slidenum">
              <a:rPr lang="ru-RU"/>
              <a:pPr/>
              <a:t>9</a:t>
            </a:fld>
            <a:endParaRPr lang="ru-RU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3251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53252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3253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57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59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0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1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2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3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4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5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6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7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8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9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0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1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2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3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4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5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6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7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3278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327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9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9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9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53294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329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53297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329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53307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08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09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10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11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12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13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14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5331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3318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3319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82545C-B167-44EE-AE5F-C4A08B06422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15" grpId="0"/>
      <p:bldP spid="533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3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33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140E1-A58C-433F-B357-4A612B9AB6A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D57EA-74A0-4C7B-96D5-D90F89F19BD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65FC1829-3897-4CDD-81EF-5ED225764B0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837AD-9BE3-4231-AE25-A8F7A0FB471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0D0C2-AC6D-46D1-8B0B-DA2F0C1DC86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BAB66-F976-4008-8A0D-8F4BF7600E5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23FF5-9EC1-4415-AE06-16AAACF44CF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D4F7E-A50B-438F-81DC-9A19739DB82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C6DC1-90AB-4C31-B4CA-30BC3B3829B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8DD29-9D5F-42C9-B1A0-50011591E2E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CAE3C-DEDD-4935-A3A5-14A8519529B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FE6F5"/>
            </a:gs>
            <a:gs pos="100000">
              <a:srgbClr val="DFE6F5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222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52228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222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5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5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5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5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2254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225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5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5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5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5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5227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27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7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52273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227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7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7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7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7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7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8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8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8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5228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84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85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86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8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88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89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90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522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22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22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3D0450A-B304-4FC4-9EC4-4ADCB1F55EA7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5229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91" grpId="0"/>
      <p:bldP spid="5229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javascript:;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ru.wikipedia.org/wiki/%D0%92%D0%B8%D0%BA%D0%B8%D0%BF%D0%B5%D0%B4%D0%B8%D1%8F:%D0%A1%D1%81%D1%8B%D0%BB%D0%BA%D0%B8_%D0%BD%D0%B0_%D0%B8%D1%81%D1%82%D0%BE%D1%87%D0%BD%D0%B8%D0%BA%D0%B8" TargetMode="External"/><Relationship Id="rId4" Type="http://schemas.openxmlformats.org/officeDocument/2006/relationships/hyperlink" Target="http://ru.wikipedia.org/wiki/20_%D0%BD%D0%BE%D1%8F%D0%B1%D1%80%D1%8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3_%D0%B0%D0%BF%D1%80%D0%B5%D0%BB%D1%8F" TargetMode="External"/><Relationship Id="rId13" Type="http://schemas.openxmlformats.org/officeDocument/2006/relationships/hyperlink" Target="http://ru.wikipedia.org/wiki/%D0%A8%D0%B0%D1%82%D0%BA%D0%BE%D0%B2%D1%81%D0%BA%D0%B8%D0%B9_%D1%80%D0%B0%D0%B9%D0%BE%D0%BD_%D0%9D%D0%B8%D0%B6%D0%B5%D0%B3%D0%BE%D1%80%D0%BE%D0%B4%D1%81%D0%BA%D0%BE%D0%B9_%D0%BE%D0%B1%D0%BB%D0%B0%D1%81%D1%82%D0%B8" TargetMode="External"/><Relationship Id="rId3" Type="http://schemas.openxmlformats.org/officeDocument/2006/relationships/hyperlink" Target="http://ru.wikipedia.org/wiki/28_%D0%B4%D0%B5%D0%BA%D0%B0%D0%B1%D1%80%D1%8F" TargetMode="External"/><Relationship Id="rId7" Type="http://schemas.openxmlformats.org/officeDocument/2006/relationships/hyperlink" Target="http://ru.wikipedia.org/wiki/17_%D0%BC%D0%B0%D1%80%D1%82%D0%B0" TargetMode="External"/><Relationship Id="rId12" Type="http://schemas.openxmlformats.org/officeDocument/2006/relationships/hyperlink" Target="http://ru.wikipedia.org/wiki/%D0%A1%D0%B0%D0%BD%D0%BA%D1%82-%D0%9F%D0%B5%D1%82%D0%B5%D1%80%D0%B1%D1%83%D1%80%D0%B3" TargetMode="External"/><Relationship Id="rId17" Type="http://schemas.openxmlformats.org/officeDocument/2006/relationships/hyperlink" Target="http://ru.wikipedia.org/wiki/%D0%9D%D1%8E%D1%80%D0%BD%D0%B1%D0%B5%D1%80%D0%B3%D1%81%D0%BA%D0%B8%D0%B9_%D0%BF%D1%80%D0%BE%D1%86%D0%B5%D1%81%D1%81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://ru.wikipedia.org/w/index.php?title=%D0%94%D0%B8%D1%81%D1%82%D1%80%D0%BE%D1%84%D0%B8%D1%8F&amp;action=edi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42" TargetMode="External"/><Relationship Id="rId11" Type="http://schemas.openxmlformats.org/officeDocument/2006/relationships/image" Target="../media/image37.jpeg"/><Relationship Id="rId5" Type="http://schemas.openxmlformats.org/officeDocument/2006/relationships/hyperlink" Target="http://ru.wikipedia.org/wiki/25_%D1%8F%D0%BD%D0%B2%D0%B0%D1%80%D1%8F" TargetMode="External"/><Relationship Id="rId15" Type="http://schemas.openxmlformats.org/officeDocument/2006/relationships/hyperlink" Target="http://ru.wikipedia.org/wiki/1944" TargetMode="External"/><Relationship Id="rId10" Type="http://schemas.openxmlformats.org/officeDocument/2006/relationships/hyperlink" Target="http://ru.wikipedia.org/wiki/13_%D0%BC%D0%B0%D1%8F" TargetMode="External"/><Relationship Id="rId4" Type="http://schemas.openxmlformats.org/officeDocument/2006/relationships/hyperlink" Target="http://ru.wikipedia.org/wiki/1941" TargetMode="External"/><Relationship Id="rId9" Type="http://schemas.openxmlformats.org/officeDocument/2006/relationships/hyperlink" Target="http://ru.wikipedia.org/wiki/10_%D0%BC%D0%B0%D1%8F" TargetMode="External"/><Relationship Id="rId14" Type="http://schemas.openxmlformats.org/officeDocument/2006/relationships/hyperlink" Target="http://ru.wikipedia.org/wiki/1_%D0%B8%D1%8E%D0%BB%D1%8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B%D0%BE%D0%BA%D0%B0%D0%B4%D0%B0_%D0%9B%D0%B5%D0%BD%D0%B8%D0%BD%D0%B3%D1%80%D0%B0%D0%B4%D0%B0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tkrieg.ru/images/original/34/3316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7%D0%BE%D0%B1%D1%80%D0%B0%D0%B6%D0%B5%D0%BD%D0%B8%D0%B5:Aquote2.png" TargetMode="External"/><Relationship Id="rId3" Type="http://schemas.openxmlformats.org/officeDocument/2006/relationships/hyperlink" Target="http://ru.wikipedia.org/wiki/%D0%9C%D1%8E%D0%BD%D1%85%D0%B5%D0%BD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8%D0%B7%D0%BE%D0%B1%D1%80%D0%B0%D0%B6%D0%B5%D0%BD%D0%B8%D0%B5:Aquote1.png" TargetMode="External"/><Relationship Id="rId5" Type="http://schemas.openxmlformats.org/officeDocument/2006/relationships/hyperlink" Target="http://ru.wikipedia.org/wiki/1941" TargetMode="External"/><Relationship Id="rId4" Type="http://schemas.openxmlformats.org/officeDocument/2006/relationships/hyperlink" Target="http://ru.wikipedia.org/wiki/8_%D0%BD%D0%BE%D1%8F%D0%B1%D1%80%D1%8F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kada.otrok.ru/library/podvig/ph1/92b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Рисунок 16" descr="Санкт-Питербург фото">
            <a:hlinkClick r:id="rId3"/>
          </p:cNvPr>
          <p:cNvPicPr>
            <a:picLocks noGrp="1" noChangeAspect="1" noChangeArrowheads="1"/>
          </p:cNvPicPr>
          <p:nvPr>
            <p:ph type="body"/>
          </p:nvPr>
        </p:nvPicPr>
        <p:blipFill>
          <a:blip r:embed="rId4"/>
          <a:srcRect/>
          <a:stretch>
            <a:fillRect/>
          </a:stretch>
        </p:blipFill>
        <p:spPr>
          <a:xfrm>
            <a:off x="785786" y="428604"/>
            <a:ext cx="7643866" cy="1857388"/>
          </a:xfrm>
        </p:spPr>
      </p:pic>
      <p:pic>
        <p:nvPicPr>
          <p:cNvPr id="31754" name="Picture 10" descr="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3550" y="4127500"/>
            <a:ext cx="3600450" cy="2730500"/>
          </a:xfrm>
          <a:prstGeom prst="rect">
            <a:avLst/>
          </a:prstGeom>
          <a:noFill/>
        </p:spPr>
      </p:pic>
      <p:sp>
        <p:nvSpPr>
          <p:cNvPr id="31770" name="WordArt 26"/>
          <p:cNvSpPr>
            <a:spLocks noChangeArrowheads="1" noChangeShapeType="1" noTextEdit="1"/>
          </p:cNvSpPr>
          <p:nvPr/>
        </p:nvSpPr>
        <p:spPr bwMode="auto">
          <a:xfrm>
            <a:off x="250825" y="2349500"/>
            <a:ext cx="86423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/>
              <a:lightRig rig="legacyFlat3" dir="b"/>
            </a:scene3d>
            <a:sp3d extrusionH="430200" prstMaterial="legacyMatte">
              <a:extrusionClr>
                <a:srgbClr val="173E5F"/>
              </a:extrusionClr>
            </a:sp3d>
          </a:bodyPr>
          <a:lstStyle/>
          <a:p>
            <a:pPr algn="ctr"/>
            <a:r>
              <a:rPr lang="ru-RU" sz="2800" b="1" i="1" kern="10" dirty="0">
                <a:ln w="12700"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</a:rPr>
              <a:t>"  Слаб голос мой, но воля не слабеет..."</a:t>
            </a:r>
          </a:p>
        </p:txBody>
      </p:sp>
      <p:pic>
        <p:nvPicPr>
          <p:cNvPr id="21506" name="Picture 2" descr="zelinnik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643314"/>
            <a:ext cx="4000496" cy="28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4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833812"/>
            <a:ext cx="22193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71480"/>
            <a:ext cx="4357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Я зажгла поминальные свечи,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Чтобы этот светился вечер</a:t>
            </a:r>
            <a:r>
              <a:rPr lang="en-US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И с тобой, ко мне не пришедшим,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Сорок второй встречаю год.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Но…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Господняя сила с нами!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В хрустале утонуло пламя,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«И вино, как отрава, жжет».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Это всплески жесткой беседы,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Когда все воскресают </a:t>
            </a:r>
            <a:r>
              <a:rPr lang="ru-RU" sz="1200" i="1" dirty="0" err="1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бреды</a:t>
            </a:r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А часы все еще не бьют…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Смерти нет – это всем известно,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Повторять это стало пресно,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А что есть – пусть расскажут мне.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Кто стучится?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Ведь всех впустили.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Это гость </a:t>
            </a:r>
            <a:r>
              <a:rPr lang="ru-RU" sz="1200" i="1" dirty="0" err="1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зазеркальный</a:t>
            </a:r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? Или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То, что вдруг мелькнуло в окне…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Шутки ль месяца молодого,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Или вправду там кто-то снова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Между печкой и шкафом стоит?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Бледен лоб, и глаза открыты…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Значит, хрупки могильные плиты,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Значит, мягче воска гранит…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Вздор, вздор, вздор! – От такого вздора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Я седою сделаюсь скоро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Или стану совсем другой.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Что ты манишь меня рукою?!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За одну минуту покоя</a:t>
            </a:r>
            <a:endParaRPr lang="ru-RU" sz="1200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Я посмертный отдам покой.        </a:t>
            </a:r>
            <a:endParaRPr lang="ru-RU" sz="1200" i="1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94210" name="Picture 2" descr="patef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43314"/>
            <a:ext cx="2500330" cy="188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anna.ahmatova.com/images/foto/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2267054" cy="3786214"/>
          </a:xfrm>
          <a:prstGeom prst="rect">
            <a:avLst/>
          </a:prstGeom>
          <a:noFill/>
        </p:spPr>
      </p:pic>
      <p:pic>
        <p:nvPicPr>
          <p:cNvPr id="94211" name="Picture 3" descr="svecha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142852"/>
            <a:ext cx="9540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 descr="svecha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95408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 descr="svecha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143380"/>
            <a:ext cx="9540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b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5580062" cy="3878263"/>
          </a:xfrm>
          <a:prstGeom prst="rect">
            <a:avLst/>
          </a:prstGeom>
          <a:noFill/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39750" y="5095875"/>
            <a:ext cx="820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i="1" dirty="0">
                <a:solidFill>
                  <a:srgbClr val="080C0C"/>
                </a:solidFill>
              </a:rPr>
              <a:t>Январь и начало февраля 1942 г. стали самыми страшными, критическими месяцами блокады. </a:t>
            </a:r>
          </a:p>
        </p:txBody>
      </p:sp>
      <p:pic>
        <p:nvPicPr>
          <p:cNvPr id="41992" name="Рисунок 48" descr="http://www.weltkrieg.ru/images/original/33/32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981075"/>
            <a:ext cx="39243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Рисунок 52" descr="Историческое :: Блокада Ленинграда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0"/>
            <a:ext cx="6588125" cy="4233863"/>
          </a:xfrm>
          <a:noFill/>
          <a:ln/>
        </p:spPr>
      </p:pic>
      <p:pic>
        <p:nvPicPr>
          <p:cNvPr id="14341" name="Рисунок 55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7413" y="2994025"/>
            <a:ext cx="5716587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6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8138"/>
            <a:ext cx="41402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39750" y="0"/>
            <a:ext cx="8604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 dirty="0">
                <a:solidFill>
                  <a:srgbClr val="162020"/>
                </a:solidFill>
                <a:latin typeface="Vladimir Script" pitchFamily="66" charset="0"/>
              </a:rPr>
              <a:t>Положение осажденного города было чрезвычайно тяжелым. Коммунальные системы не функционировали. Город был лишен тепла и водоснабжения. Электроснабжение было ограничено. В то же время население не было эвакуировано, и в условиях суровой зимы и недостаточного снабжения сотни тысяч людей ожидала голодная смерть. </a:t>
            </a: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Рисунок 43" descr="Историческое :: Блокада Ленинград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454650" cy="6858000"/>
          </a:xfrm>
          <a:noFill/>
          <a:ln/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188913"/>
            <a:ext cx="84613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252E6D"/>
                </a:solidFill>
              </a:rPr>
              <a:t>Ввиду блокады города с </a:t>
            </a:r>
            <a:r>
              <a:rPr lang="ru-RU" b="1" i="1" dirty="0">
                <a:solidFill>
                  <a:srgbClr val="252E6D"/>
                </a:solidFill>
                <a:hlinkClick r:id="rId4" tooltip="20 ноября"/>
              </a:rPr>
              <a:t>20 ноября</a:t>
            </a:r>
            <a:r>
              <a:rPr lang="ru-RU" b="1" i="1" dirty="0">
                <a:solidFill>
                  <a:srgbClr val="252E6D"/>
                </a:solidFill>
              </a:rPr>
              <a:t> властями Ленинграда был введён норматив по отпуску продуктов питания. Размер продовольственного пайка составлял: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252E6D"/>
                </a:solidFill>
              </a:rPr>
              <a:t>Рабочим — 250 грамм хлеба в сутки; 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252E6D"/>
                </a:solidFill>
              </a:rPr>
              <a:t>Служащим, иждивенцам и детям до 12 лет — по 125 граммов; 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252E6D"/>
                </a:solidFill>
              </a:rPr>
              <a:t>Личному составу военизированной охраны, истребительных отрядов, находившемуся на котловом довольствии 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252E6D"/>
                </a:solidFill>
              </a:rPr>
              <a:t>— 300 граммов 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252E6D"/>
                </a:solidFill>
              </a:rPr>
              <a:t>Войскам первой линии — 500 граммов.[</a:t>
            </a:r>
            <a:r>
              <a:rPr lang="ru-RU" b="1" i="1" dirty="0">
                <a:solidFill>
                  <a:srgbClr val="252E6D"/>
                </a:solidFill>
                <a:hlinkClick r:id="rId5" tooltip="Википедия:Ссылки на источники"/>
              </a:rPr>
              <a:t>источник?</a:t>
            </a:r>
            <a:r>
              <a:rPr lang="ru-RU" b="1" i="1" dirty="0">
                <a:solidFill>
                  <a:srgbClr val="252E6D"/>
                </a:solidFill>
              </a:rPr>
              <a:t>] 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252E6D"/>
                </a:solidFill>
              </a:rPr>
              <a:t>При этом до 50 % хлеба составляли примеси, и он был почти несъедобным. Все остальные продукты почти перестали выдаваться.</a:t>
            </a:r>
          </a:p>
        </p:txBody>
      </p:sp>
      <p:pic>
        <p:nvPicPr>
          <p:cNvPr id="11274" name="Рисунок 31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9675" y="3478213"/>
            <a:ext cx="2854325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64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333375"/>
            <a:ext cx="381635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b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92150"/>
            <a:ext cx="5033963" cy="3514725"/>
          </a:xfrm>
          <a:prstGeom prst="rect">
            <a:avLst/>
          </a:prstGeom>
          <a:noFill/>
        </p:spPr>
      </p:pic>
      <p:pic>
        <p:nvPicPr>
          <p:cNvPr id="45061" name="Picture 5" descr="Bombezh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412875"/>
            <a:ext cx="4319587" cy="3124200"/>
          </a:xfrm>
          <a:prstGeom prst="rect">
            <a:avLst/>
          </a:prstGeom>
          <a:noFill/>
        </p:spPr>
      </p:pic>
      <p:pic>
        <p:nvPicPr>
          <p:cNvPr id="45062" name="Picture 6" descr="Pap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3213100"/>
            <a:ext cx="2503487" cy="3429000"/>
          </a:xfrm>
          <a:prstGeom prst="rect">
            <a:avLst/>
          </a:prstGeom>
          <a:noFill/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647950" y="2444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3736975" algn="l"/>
              </a:tabLst>
            </a:pPr>
            <a:endParaRPr lang="ru-RU" i="1" dirty="0">
              <a:latin typeface="Tahoma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4500563" y="2276475"/>
            <a:ext cx="4252912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Постучись кулачком – я открою.</a:t>
            </a:r>
          </a:p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Я тебе открывала всегда.</a:t>
            </a:r>
          </a:p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Я теперь за высокой горою,</a:t>
            </a:r>
          </a:p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За пустыней, за ветром и зноем,</a:t>
            </a:r>
          </a:p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Но тебя не предам никогда…</a:t>
            </a:r>
          </a:p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Твоего я не слышала стона.</a:t>
            </a:r>
          </a:p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Хлеба ты у меня не просил.</a:t>
            </a:r>
          </a:p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Принеси же мне ветку клена</a:t>
            </a:r>
          </a:p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Или просто травинок зеленых,</a:t>
            </a:r>
          </a:p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Как ты прошлой весной приносил.</a:t>
            </a:r>
          </a:p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Принеси же мне горсточку чистой,</a:t>
            </a:r>
          </a:p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Нашей невской студеной воды,</a:t>
            </a:r>
          </a:p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И с головки твоей золотистой</a:t>
            </a:r>
          </a:p>
          <a:p>
            <a:pPr algn="ctr">
              <a:tabLst>
                <a:tab pos="3736975" algn="l"/>
              </a:tabLst>
            </a:pPr>
            <a:r>
              <a:rPr lang="ru-RU" sz="2000" b="1" i="1" dirty="0">
                <a:latin typeface="Vladimir Script" pitchFamily="66" charset="0"/>
              </a:rPr>
              <a:t>Я кровавые смою следы.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188913"/>
            <a:ext cx="35544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3736975" algn="l"/>
              </a:tabLst>
            </a:pPr>
            <a:r>
              <a:rPr lang="ru-RU" b="1" i="1" dirty="0">
                <a:latin typeface="Tahoma" charset="0"/>
              </a:rPr>
              <a:t>Щели в саду вырыты,</a:t>
            </a:r>
          </a:p>
          <a:p>
            <a:pPr algn="ctr">
              <a:tabLst>
                <a:tab pos="3736975" algn="l"/>
              </a:tabLst>
            </a:pPr>
            <a:r>
              <a:rPr lang="ru-RU" b="1" i="1" dirty="0">
                <a:latin typeface="Tahoma" charset="0"/>
              </a:rPr>
              <a:t>Не горят огни.</a:t>
            </a:r>
          </a:p>
          <a:p>
            <a:pPr algn="ctr">
              <a:tabLst>
                <a:tab pos="3736975" algn="l"/>
              </a:tabLst>
            </a:pPr>
            <a:r>
              <a:rPr lang="ru-RU" b="1" i="1" dirty="0">
                <a:latin typeface="Tahoma" charset="0"/>
              </a:rPr>
              <a:t>Питерские сироты,</a:t>
            </a:r>
          </a:p>
          <a:p>
            <a:pPr algn="ctr">
              <a:tabLst>
                <a:tab pos="3736975" algn="l"/>
              </a:tabLst>
            </a:pPr>
            <a:r>
              <a:rPr lang="ru-RU" b="1" i="1" dirty="0">
                <a:latin typeface="Tahoma" charset="0"/>
              </a:rPr>
              <a:t>Детоньки мои!</a:t>
            </a:r>
          </a:p>
          <a:p>
            <a:pPr algn="ctr">
              <a:tabLst>
                <a:tab pos="3736975" algn="l"/>
              </a:tabLst>
            </a:pPr>
            <a:r>
              <a:rPr lang="ru-RU" b="1" i="1" dirty="0">
                <a:latin typeface="Tahoma" charset="0"/>
              </a:rPr>
              <a:t>Под землей не дышится,</a:t>
            </a:r>
          </a:p>
          <a:p>
            <a:pPr algn="ctr">
              <a:tabLst>
                <a:tab pos="3736975" algn="l"/>
              </a:tabLst>
            </a:pPr>
            <a:r>
              <a:rPr lang="ru-RU" b="1" i="1" dirty="0">
                <a:latin typeface="Tahoma" charset="0"/>
              </a:rPr>
              <a:t>Боль сверлит висок,</a:t>
            </a:r>
          </a:p>
          <a:p>
            <a:pPr algn="ctr">
              <a:tabLst>
                <a:tab pos="3736975" algn="l"/>
              </a:tabLst>
            </a:pPr>
            <a:r>
              <a:rPr lang="ru-RU" b="1" i="1" dirty="0">
                <a:latin typeface="Tahoma" charset="0"/>
              </a:rPr>
              <a:t>Сквозь бомбежку слышится</a:t>
            </a:r>
          </a:p>
          <a:p>
            <a:pPr algn="ctr">
              <a:tabLst>
                <a:tab pos="3736975" algn="l"/>
              </a:tabLst>
            </a:pPr>
            <a:r>
              <a:rPr lang="ru-RU" b="1" i="1" dirty="0">
                <a:latin typeface="Tahoma" charset="0"/>
              </a:rPr>
              <a:t>Детский голосок.</a:t>
            </a: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446213"/>
            <a:ext cx="4067175" cy="3916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151A3F"/>
                </a:solidFill>
                <a:hlinkClick r:id="rId3" tooltip="28 декабря"/>
              </a:rPr>
              <a:t>28 декабря</a:t>
            </a:r>
            <a:r>
              <a:rPr lang="ru-RU" b="1" i="1" dirty="0">
                <a:solidFill>
                  <a:srgbClr val="151A3F"/>
                </a:solidFill>
              </a:rPr>
              <a:t> </a:t>
            </a:r>
            <a:r>
              <a:rPr lang="ru-RU" b="1" i="1" dirty="0">
                <a:solidFill>
                  <a:srgbClr val="151A3F"/>
                </a:solidFill>
                <a:hlinkClick r:id="rId4" tooltip="1941"/>
              </a:rPr>
              <a:t>1941</a:t>
            </a:r>
            <a:r>
              <a:rPr lang="ru-RU" b="1" i="1" dirty="0">
                <a:solidFill>
                  <a:srgbClr val="151A3F"/>
                </a:solidFill>
              </a:rPr>
              <a:t> года. Женя умерла в 12 часов утра. 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151A3F"/>
                </a:solidFill>
              </a:rPr>
              <a:t>Бабушка умерла </a:t>
            </a:r>
            <a:r>
              <a:rPr lang="ru-RU" b="1" i="1" dirty="0">
                <a:solidFill>
                  <a:srgbClr val="151A3F"/>
                </a:solidFill>
                <a:hlinkClick r:id="rId5" tooltip="25 января"/>
              </a:rPr>
              <a:t>25 января</a:t>
            </a:r>
            <a:r>
              <a:rPr lang="ru-RU" b="1" i="1" dirty="0">
                <a:solidFill>
                  <a:srgbClr val="151A3F"/>
                </a:solidFill>
              </a:rPr>
              <a:t> </a:t>
            </a:r>
            <a:r>
              <a:rPr lang="ru-RU" b="1" i="1" dirty="0">
                <a:solidFill>
                  <a:srgbClr val="151A3F"/>
                </a:solidFill>
                <a:hlinkClick r:id="rId6" tooltip="1942"/>
              </a:rPr>
              <a:t>1942</a:t>
            </a:r>
            <a:r>
              <a:rPr lang="ru-RU" b="1" i="1" dirty="0">
                <a:solidFill>
                  <a:srgbClr val="151A3F"/>
                </a:solidFill>
              </a:rPr>
              <a:t>-го, в 3 часа дня. 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151A3F"/>
                </a:solidFill>
              </a:rPr>
              <a:t>Лека умер </a:t>
            </a:r>
            <a:r>
              <a:rPr lang="ru-RU" b="1" i="1" dirty="0">
                <a:solidFill>
                  <a:srgbClr val="151A3F"/>
                </a:solidFill>
                <a:hlinkClick r:id="rId7" tooltip="17 марта"/>
              </a:rPr>
              <a:t>17 марта</a:t>
            </a:r>
            <a:r>
              <a:rPr lang="ru-RU" b="1" i="1" dirty="0">
                <a:solidFill>
                  <a:srgbClr val="151A3F"/>
                </a:solidFill>
              </a:rPr>
              <a:t> в 5 часов утра. 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151A3F"/>
                </a:solidFill>
              </a:rPr>
              <a:t>Дядя Вася умер </a:t>
            </a:r>
            <a:r>
              <a:rPr lang="ru-RU" b="1" i="1" dirty="0">
                <a:solidFill>
                  <a:srgbClr val="151A3F"/>
                </a:solidFill>
                <a:hlinkClick r:id="rId8" tooltip="13 апреля"/>
              </a:rPr>
              <a:t>13 апреля</a:t>
            </a:r>
            <a:r>
              <a:rPr lang="ru-RU" b="1" i="1" dirty="0">
                <a:solidFill>
                  <a:srgbClr val="151A3F"/>
                </a:solidFill>
              </a:rPr>
              <a:t> в 2 часа ночи. 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151A3F"/>
                </a:solidFill>
              </a:rPr>
              <a:t>Дядя Леша </a:t>
            </a:r>
            <a:r>
              <a:rPr lang="ru-RU" b="1" i="1" dirty="0">
                <a:solidFill>
                  <a:srgbClr val="151A3F"/>
                </a:solidFill>
                <a:hlinkClick r:id="rId9" tooltip="10 мая"/>
              </a:rPr>
              <a:t>10 мая</a:t>
            </a:r>
            <a:r>
              <a:rPr lang="ru-RU" b="1" i="1" dirty="0">
                <a:solidFill>
                  <a:srgbClr val="151A3F"/>
                </a:solidFill>
              </a:rPr>
              <a:t> в 4 часа дня. 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151A3F"/>
                </a:solidFill>
              </a:rPr>
              <a:t>Мама — </a:t>
            </a:r>
            <a:r>
              <a:rPr lang="ru-RU" b="1" i="1" dirty="0">
                <a:solidFill>
                  <a:srgbClr val="151A3F"/>
                </a:solidFill>
                <a:hlinkClick r:id="rId10" tooltip="13 мая"/>
              </a:rPr>
              <a:t>13 мая</a:t>
            </a:r>
            <a:r>
              <a:rPr lang="ru-RU" b="1" i="1" dirty="0">
                <a:solidFill>
                  <a:srgbClr val="151A3F"/>
                </a:solidFill>
              </a:rPr>
              <a:t> в 730 утра. 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151A3F"/>
                </a:solidFill>
              </a:rPr>
              <a:t>Савичевы умерли. 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151A3F"/>
                </a:solidFill>
              </a:rPr>
              <a:t>Умерли все. </a:t>
            </a:r>
          </a:p>
          <a:p>
            <a:pPr algn="ctr">
              <a:tabLst>
                <a:tab pos="457200" algn="l"/>
              </a:tabLst>
            </a:pPr>
            <a:r>
              <a:rPr lang="ru-RU" b="1" i="1" dirty="0">
                <a:solidFill>
                  <a:srgbClr val="151A3F"/>
                </a:solidFill>
              </a:rPr>
              <a:t>Осталась одна Таня. </a:t>
            </a:r>
          </a:p>
          <a:p>
            <a:pPr algn="ctr">
              <a:tabLst>
                <a:tab pos="457200" algn="l"/>
              </a:tabLst>
            </a:pPr>
            <a:endParaRPr lang="ru-RU" b="1" i="1" dirty="0">
              <a:solidFill>
                <a:srgbClr val="151A3F"/>
              </a:solidFill>
            </a:endParaRPr>
          </a:p>
          <a:p>
            <a:pPr algn="ctr">
              <a:tabLst>
                <a:tab pos="457200" algn="l"/>
              </a:tabLst>
            </a:pPr>
            <a:endParaRPr lang="ru-RU" sz="1600" b="1" i="1" dirty="0">
              <a:solidFill>
                <a:srgbClr val="151A3F"/>
              </a:solidFill>
              <a:latin typeface="Arial Unicode MS" pitchFamily="34" charset="-128"/>
            </a:endParaRPr>
          </a:p>
        </p:txBody>
      </p:sp>
      <p:pic>
        <p:nvPicPr>
          <p:cNvPr id="13319" name="Рисунок 49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0200" y="908050"/>
            <a:ext cx="4824413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2124075" y="836613"/>
            <a:ext cx="5089525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31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Дневник Тани Савичевой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5543550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 i="1" dirty="0">
                <a:solidFill>
                  <a:srgbClr val="080C0C"/>
                </a:solidFill>
              </a:rPr>
              <a:t>Таня Савичева была эвакуирована из </a:t>
            </a:r>
            <a:r>
              <a:rPr lang="ru-RU" sz="1600" b="1" i="1" dirty="0">
                <a:solidFill>
                  <a:srgbClr val="080C0C"/>
                </a:solidFill>
                <a:hlinkClick r:id="rId12" tooltip="Санкт-Петербург"/>
              </a:rPr>
              <a:t>Лениграда</a:t>
            </a:r>
            <a:r>
              <a:rPr lang="ru-RU" sz="1600" b="1" i="1" dirty="0">
                <a:solidFill>
                  <a:srgbClr val="080C0C"/>
                </a:solidFill>
              </a:rPr>
              <a:t> летом </a:t>
            </a:r>
            <a:r>
              <a:rPr lang="ru-RU" sz="1600" b="1" i="1" dirty="0">
                <a:solidFill>
                  <a:srgbClr val="080C0C"/>
                </a:solidFill>
                <a:hlinkClick r:id="rId6" tooltip="1942"/>
              </a:rPr>
              <a:t>1942</a:t>
            </a:r>
            <a:r>
              <a:rPr lang="ru-RU" sz="1600" b="1" i="1" dirty="0">
                <a:solidFill>
                  <a:srgbClr val="080C0C"/>
                </a:solidFill>
              </a:rPr>
              <a:t> года в </a:t>
            </a:r>
            <a:r>
              <a:rPr lang="ru-RU" sz="1600" b="1" i="1" dirty="0">
                <a:solidFill>
                  <a:srgbClr val="080C0C"/>
                </a:solidFill>
                <a:hlinkClick r:id="rId13" tooltip="Шатковский район Нижегородской области"/>
              </a:rPr>
              <a:t>Шатковский </a:t>
            </a:r>
          </a:p>
          <a:p>
            <a:pPr algn="ctr"/>
            <a:r>
              <a:rPr lang="ru-RU" sz="1600" b="1" i="1" dirty="0">
                <a:solidFill>
                  <a:srgbClr val="080C0C"/>
                </a:solidFill>
                <a:hlinkClick r:id="rId13" tooltip="Шатковский район Нижегородской области"/>
              </a:rPr>
              <a:t>район Горьковской области</a:t>
            </a:r>
            <a:r>
              <a:rPr lang="ru-RU" sz="1600" b="1" i="1" dirty="0">
                <a:solidFill>
                  <a:srgbClr val="080C0C"/>
                </a:solidFill>
              </a:rPr>
              <a:t> (ныне Нижегородской). Скончалась </a:t>
            </a:r>
            <a:r>
              <a:rPr lang="ru-RU" sz="1600" b="1" i="1" dirty="0">
                <a:solidFill>
                  <a:srgbClr val="080C0C"/>
                </a:solidFill>
                <a:hlinkClick r:id="rId14" tooltip="1 июля"/>
              </a:rPr>
              <a:t>1 июля</a:t>
            </a:r>
            <a:r>
              <a:rPr lang="ru-RU" sz="1600" b="1" i="1" dirty="0">
                <a:solidFill>
                  <a:srgbClr val="080C0C"/>
                </a:solidFill>
              </a:rPr>
              <a:t> </a:t>
            </a:r>
            <a:r>
              <a:rPr lang="ru-RU" sz="1600" b="1" i="1" dirty="0">
                <a:solidFill>
                  <a:srgbClr val="080C0C"/>
                </a:solidFill>
                <a:hlinkClick r:id="rId15" tooltip="1944"/>
              </a:rPr>
              <a:t>1944</a:t>
            </a:r>
            <a:r>
              <a:rPr lang="ru-RU" sz="1600" b="1" i="1" dirty="0">
                <a:solidFill>
                  <a:srgbClr val="080C0C"/>
                </a:solidFill>
              </a:rPr>
              <a:t> в Шатковской районной больнице от неизлечимой болезни — прогрессирующей </a:t>
            </a:r>
            <a:r>
              <a:rPr lang="ru-RU" sz="1600" b="1" i="1" dirty="0">
                <a:solidFill>
                  <a:srgbClr val="080C0C"/>
                </a:solidFill>
                <a:hlinkClick r:id="rId16" tooltip="Дистрофия"/>
              </a:rPr>
              <a:t>дистрофии</a:t>
            </a:r>
            <a:r>
              <a:rPr lang="ru-RU" sz="1600" b="1" i="1" dirty="0">
                <a:solidFill>
                  <a:srgbClr val="080C0C"/>
                </a:solidFill>
              </a:rPr>
              <a:t>.</a:t>
            </a:r>
          </a:p>
          <a:p>
            <a:pPr algn="ctr"/>
            <a:r>
              <a:rPr lang="ru-RU" sz="1600" b="1" i="1" dirty="0">
                <a:solidFill>
                  <a:srgbClr val="080C0C"/>
                </a:solidFill>
              </a:rPr>
              <a:t>Дневник Тани Савичевой фигурировал на </a:t>
            </a:r>
            <a:r>
              <a:rPr lang="ru-RU" sz="1600" b="1" i="1" dirty="0">
                <a:solidFill>
                  <a:srgbClr val="080C0C"/>
                </a:solidFill>
                <a:hlinkClick r:id="rId17" tooltip="Нюрнбергский процесс"/>
              </a:rPr>
              <a:t>Нюрнбергском процессе</a:t>
            </a:r>
            <a:r>
              <a:rPr lang="ru-RU" sz="1600" b="1" i="1" dirty="0">
                <a:solidFill>
                  <a:srgbClr val="080C0C"/>
                </a:solidFill>
              </a:rPr>
              <a:t> как один из обвинительных документов против фашистских преступников.</a:t>
            </a: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1" animBg="1"/>
      <p:bldP spid="13320" grpId="0" animBg="1"/>
      <p:bldP spid="133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Рисунок 40" descr="Историческое :: Блокада Ленинград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195763" cy="5516563"/>
          </a:xfrm>
          <a:noFill/>
          <a:ln/>
        </p:spPr>
      </p:pic>
      <p:pic>
        <p:nvPicPr>
          <p:cNvPr id="9222" name="Рисунок 39" descr="http://www.weltkrieg.ru/images/original/34/33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4338" y="2492375"/>
            <a:ext cx="364966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36" descr="http://www.weltkrieg.ru/images/original/34/33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0"/>
            <a:ext cx="47625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11188" y="188913"/>
            <a:ext cx="7388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i="1" dirty="0">
                <a:solidFill>
                  <a:srgbClr val="162020"/>
                </a:solidFill>
                <a:latin typeface="Vladimir Script" pitchFamily="66" charset="0"/>
              </a:rPr>
              <a:t>Теперь умирают так просто: сначала перестают </a:t>
            </a:r>
          </a:p>
          <a:p>
            <a:r>
              <a:rPr lang="ru-RU" sz="2400" b="1" i="1" dirty="0">
                <a:solidFill>
                  <a:srgbClr val="162020"/>
                </a:solidFill>
                <a:latin typeface="Vladimir Script" pitchFamily="66" charset="0"/>
              </a:rPr>
              <a:t>интересоваться чем бы то ни было,</a:t>
            </a:r>
          </a:p>
          <a:p>
            <a:r>
              <a:rPr lang="ru-RU" sz="2400" b="1" i="1" dirty="0">
                <a:solidFill>
                  <a:srgbClr val="162020"/>
                </a:solidFill>
                <a:latin typeface="Vladimir Script" pitchFamily="66" charset="0"/>
              </a:rPr>
              <a:t> потом ложатся в постель и больше не встают</a:t>
            </a:r>
            <a:r>
              <a:rPr lang="ru-RU" sz="2400" b="1" i="1" dirty="0">
                <a:solidFill>
                  <a:srgbClr val="162020"/>
                </a:solidFill>
                <a:latin typeface="Vladimir Script" pitchFamily="66" charset="0"/>
                <a:hlinkClick r:id="rId6"/>
              </a:rPr>
              <a:t>[12]</a:t>
            </a:r>
            <a:r>
              <a:rPr lang="ru-RU" sz="2400" b="1" dirty="0">
                <a:solidFill>
                  <a:srgbClr val="162020"/>
                </a:solidFill>
              </a:rPr>
              <a:t>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763713" y="5084763"/>
            <a:ext cx="6921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i="1" dirty="0"/>
              <a:t>Люди от голода настолько ослабели, что не </a:t>
            </a:r>
          </a:p>
          <a:p>
            <a:r>
              <a:rPr lang="ru-RU" sz="2400" b="1" i="1" dirty="0"/>
              <a:t>сопротивляются смерти. Умирают так, </a:t>
            </a:r>
          </a:p>
          <a:p>
            <a:r>
              <a:rPr lang="ru-RU" sz="2400" b="1" i="1" dirty="0"/>
              <a:t>как будто засыпают. А окружающие полуживые</a:t>
            </a:r>
          </a:p>
          <a:p>
            <a:r>
              <a:rPr lang="ru-RU" sz="2400" b="1" i="1" dirty="0"/>
              <a:t> люди не обращают на них никакого внимания. </a:t>
            </a: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2303462" cy="3313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4" name="Рисунок 71" descr="Вид общежития 2-го Спецкомбината, находящегося в туннеле Май 1942 г. Место съемки: Севастополь Автор съемки: не установлен РГАКФД 0-144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500438"/>
            <a:ext cx="453548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65" descr="Женщины с детьми на станции метро Маяковская во время ночной бомбардировки 1941 г. Место съемки: Москва Автор съемки: Шайхет Аркадий Самойлович РГАКФД 0-2553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33375"/>
            <a:ext cx="21097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Рисунок 46" descr="Историческое :: Блокада Ленинград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260350"/>
            <a:ext cx="3387725" cy="4824413"/>
          </a:xfrm>
          <a:noFill/>
          <a:ln/>
        </p:spPr>
      </p:pic>
      <p:pic>
        <p:nvPicPr>
          <p:cNvPr id="12300" name="Рисунок 86" descr="После ликвидации блокады города женщины смывают надпись «При обстреле эта сторона улицы наиболее опасна» 1944 г. Место съемки: Ленинград Автор съемки: Трахтенберг Давид Михайлович ЦГАКФФД СПб ед. хр. Ар-1003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4149725"/>
            <a:ext cx="316865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Рисунок 74" descr="Школьники Домодедовской школы №1 готовят подарки для бойцов Красной Армии Сентябрь 1941 г. Место съемки: Московская область Автор съемки: Плотников РГАКФД 0-23056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692150"/>
            <a:ext cx="35274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15 июля 1943 года Толя Фролов на пепелище своего дома. Село Ульяново Орловской области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2285992"/>
            <a:ext cx="400243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Рисунок 58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0"/>
            <a:ext cx="5003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1" descr="Историческое :: Блокада Ленинграда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051050" y="3017838"/>
            <a:ext cx="5486400" cy="3840162"/>
          </a:xfrm>
          <a:noFill/>
          <a:ln/>
        </p:spPr>
      </p:pic>
      <p:pic>
        <p:nvPicPr>
          <p:cNvPr id="19462" name="Рисунок 67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6613"/>
            <a:ext cx="5508625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11188" y="476250"/>
            <a:ext cx="7812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 dirty="0">
                <a:solidFill>
                  <a:srgbClr val="151A3F"/>
                </a:solidFill>
              </a:rPr>
              <a:t>22 ноября начала действовать военно-автомобильная дорога, проложенная по льду Ладожского озера, по которой зимой 1941-1942 года было доставлено более 360 тысяч тонн грузов. Из города было вывезено около 550 тысяч человек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051050" y="3429000"/>
            <a:ext cx="67913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 dirty="0">
                <a:solidFill>
                  <a:srgbClr val="151A3F"/>
                </a:solidFill>
              </a:rPr>
              <a:t>За весь период действия по «Дороге жизни» было перевезено свыше 1,6 миллиона тонн грузов, эвакуировано около 1,4 миллиона человек. Для подачи в город нефтепродуктов в начале лета 1942 года по дну Ладожского озера был проведен трубопровод, а осенью 1942 года проложен энергетический кабель. </a:t>
            </a: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Рисунок 103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7983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09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557338"/>
            <a:ext cx="307022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39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21138"/>
            <a:ext cx="3995738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06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3088" y="0"/>
            <a:ext cx="3490912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11188" y="249238"/>
            <a:ext cx="81375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 dirty="0">
                <a:solidFill>
                  <a:srgbClr val="080C0C"/>
                </a:solidFill>
                <a:latin typeface="Vladimir Script" pitchFamily="66" charset="0"/>
              </a:rPr>
              <a:t>Несмотря на тяжелейшие условия, город продолжал сражаться. Из населения было сформировано 10 дивизий народного ополчения, 7 из которых стали кадровыми. Промышленность города продолжала выпускать оружие и боевую технику. </a:t>
            </a: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81075"/>
            <a:ext cx="8226425" cy="4497388"/>
          </a:xfrm>
        </p:spPr>
        <p:txBody>
          <a:bodyPr/>
          <a:lstStyle/>
          <a:p>
            <a:r>
              <a:rPr lang="ru-RU" b="1" i="1" dirty="0">
                <a:solidFill>
                  <a:srgbClr val="151A3F"/>
                </a:solidFill>
                <a:latin typeface="Vladimir Script" pitchFamily="66" charset="0"/>
              </a:rPr>
              <a:t>В 1941 году группа армий "Север", прорвав наспех сооруженные оборонительные линии, уже к концу сентября полностью окружила Ленинград, войска Ленинградского фронта и Балтийский флот. Убедившись, что штурмом Ленинград взять не удастся, немецко-фашистское командование начало планомерную осаду города. </a:t>
            </a:r>
          </a:p>
        </p:txBody>
      </p:sp>
    </p:spTree>
    <p:custDataLst>
      <p:tags r:id="rId1"/>
    </p:custDataLst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5" grpId="1" build="allAtOnce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93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Рисунок 127" descr="Историческое :: Блокада Ленинграда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675188" cy="6858000"/>
          </a:xfrm>
          <a:noFill/>
          <a:ln/>
        </p:spPr>
      </p:pic>
      <p:pic>
        <p:nvPicPr>
          <p:cNvPr id="15365" name="Рисунок 82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871788"/>
            <a:ext cx="5148262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9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0"/>
            <a:ext cx="4716462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Рисунок 88" descr="Историческое :: Блокада Ленинграда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000750" cy="4400550"/>
          </a:xfrm>
          <a:noFill/>
          <a:ln/>
        </p:spPr>
      </p:pic>
      <p:pic>
        <p:nvPicPr>
          <p:cNvPr id="16389" name="Рисунок 85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27463"/>
            <a:ext cx="45720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7" name="Picture 1" descr="sp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14290"/>
            <a:ext cx="456578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.</a:t>
            </a:r>
            <a:endParaRPr lang="ru-RU" dirty="0" smtClean="0">
              <a:latin typeface="Tahoma" charset="0"/>
            </a:endParaRPr>
          </a:p>
        </p:txBody>
      </p:sp>
      <p:pic>
        <p:nvPicPr>
          <p:cNvPr id="101378" name="Picture 2" descr="sp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670300"/>
            <a:ext cx="42862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Тот город, мной любимый с детства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В его декабрьской тишине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Моим промотанным наследством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Сегодня показался мне.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Все, что само давалось в руки,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Что было так легко отдать: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Душевный жар, молений звуки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И первой песни благодать-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Все унеслось прозрачным дымом,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Истлело в глубине зеркал…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И вот уж о невозвратимом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Скрипач сквозь слезы заиграл.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Но с любопытством иностранки,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Плененной каждой новизной,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Глядела я, как мчатся санки,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И слушала язык родной.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И дикой свежестью и силой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Мне счастье веяло в лицо,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Как будто друг от века милый</a:t>
            </a:r>
            <a:endParaRPr lang="ru-RU" dirty="0" smtClean="0">
              <a:latin typeface="Tahoma" charset="0"/>
            </a:endParaRPr>
          </a:p>
          <a:p>
            <a:pPr algn="ctr">
              <a:tabLst>
                <a:tab pos="3736975" algn="l"/>
              </a:tabLst>
            </a:pPr>
            <a:r>
              <a:rPr lang="ru-RU" i="1" dirty="0" smtClean="0">
                <a:latin typeface="Tahoma" charset="0"/>
              </a:rPr>
              <a:t>Всходил со мною на крыльцо</a:t>
            </a:r>
            <a:endParaRPr lang="ru-RU" dirty="0"/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0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Рисунок 97" descr="Историческое :: Блокада Ленинграда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175125" y="1628775"/>
            <a:ext cx="4968875" cy="3213100"/>
          </a:xfrm>
          <a:noFill/>
          <a:ln/>
        </p:spPr>
      </p:pic>
      <p:pic>
        <p:nvPicPr>
          <p:cNvPr id="17413" name="Рисунок 100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5933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30" descr="http://www.weltkrieg.ru/images/original/4/3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97275"/>
            <a:ext cx="47879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Рисунок 18" descr="'дорога жизни', 1941/42">
            <a:hlinkClick r:id="rId3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5243513" cy="3792538"/>
          </a:xfrm>
          <a:noFill/>
          <a:ln/>
        </p:spPr>
      </p:pic>
      <p:pic>
        <p:nvPicPr>
          <p:cNvPr id="22533" name="Рисунок 21" descr="http://www.weltkrieg.ru/images/original/6/5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00174"/>
            <a:ext cx="42846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451350" y="981075"/>
            <a:ext cx="3144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2286000" y="14605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i="1" dirty="0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57158" y="4929198"/>
            <a:ext cx="8316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151A3F"/>
                </a:solidFill>
              </a:rPr>
              <a:t>Январь 1943 года. Наступление подразделения Волховского фронта. В результате проведения операции "Искра" была прорвана блокада Ленинграда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 descr="Ленинград. Нев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8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Кадр из фильма &quot;Ленинградская симфония&quot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3633814" cy="2147256"/>
          </a:xfrm>
          <a:prstGeom prst="rect">
            <a:avLst/>
          </a:prstGeom>
          <a:noFill/>
        </p:spPr>
      </p:pic>
      <p:pic>
        <p:nvPicPr>
          <p:cNvPr id="8" name="Рисунок 190" descr="Изображение:Dmitri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2928958" cy="446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LI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143380"/>
            <a:ext cx="2714612" cy="200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6425" cy="1143000"/>
          </a:xfrm>
        </p:spPr>
        <p:txBody>
          <a:bodyPr/>
          <a:lstStyle/>
          <a:p>
            <a:r>
              <a:rPr lang="ru-RU" sz="2400" b="1" i="1" u="sng" dirty="0">
                <a:solidFill>
                  <a:schemeClr val="hlink"/>
                </a:solidFill>
                <a:effectLst/>
                <a:latin typeface="Vladimir Script" pitchFamily="66" charset="0"/>
              </a:rPr>
              <a:t>В директиве Гитлера № 1601 «Будущее города Петербурга» от 22 сентября 1941 г. со всей определённостью говорилось:</a:t>
            </a:r>
            <a:r>
              <a:rPr lang="ru-RU" sz="2400" b="1" i="1" u="sng" dirty="0">
                <a:solidFill>
                  <a:srgbClr val="151A3F"/>
                </a:solidFill>
                <a:effectLst/>
                <a:latin typeface="Vladimir Script" pitchFamily="66" charset="0"/>
              </a:rPr>
              <a:t> </a:t>
            </a:r>
            <a:br>
              <a:rPr lang="ru-RU" sz="2400" b="1" i="1" u="sng" dirty="0">
                <a:solidFill>
                  <a:srgbClr val="151A3F"/>
                </a:solidFill>
                <a:effectLst/>
                <a:latin typeface="Vladimir Script" pitchFamily="66" charset="0"/>
              </a:rPr>
            </a:br>
            <a:endParaRPr lang="ru-RU" sz="2400" b="1" i="1" u="sng" dirty="0">
              <a:solidFill>
                <a:srgbClr val="151A3F"/>
              </a:solidFill>
              <a:effectLst/>
              <a:latin typeface="Vladimir Script" pitchFamily="66" charset="0"/>
            </a:endParaRPr>
          </a:p>
        </p:txBody>
      </p:sp>
      <p:pic>
        <p:nvPicPr>
          <p:cNvPr id="15361" name="Picture 1" descr="C:\Users\Елена\Pictures\adolf-hitler-brunswick-germany-1931-~-11558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160" y="1500174"/>
            <a:ext cx="3111840" cy="4714908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714488"/>
            <a:ext cx="8045477" cy="445295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i="1" dirty="0" smtClean="0"/>
              <a:t>.     </a:t>
            </a:r>
            <a:r>
              <a:rPr lang="ru-RU" sz="2400" i="1" dirty="0" smtClean="0">
                <a:solidFill>
                  <a:srgbClr val="151A3F"/>
                </a:solidFill>
                <a:latin typeface="Vladimir Script" pitchFamily="66" charset="0"/>
              </a:rPr>
              <a:t>После поражения Советской России дальнейшее существование этого крупнейшего населённого пункта не представляет никакого интереса... 4. Предполагается окружить город тесным кольцом и путём обстрела из артиллерии всех калибров и беспрерывной бомбежки с воздуха сравнять его с землей. Если вследствие создавшегося в городе положения будут заявлены просьбы о сдаче, они будут отвергнуты, так как проблемы, связанные с пребыванием в городе населения и его продовольственным снабжением, не могут и не должны нами решаться. В этой войне, ведущейся за право на существование, мы не заинтересованы в сохранении хотя бы части населения.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i="1" dirty="0">
              <a:solidFill>
                <a:srgbClr val="151A3F"/>
              </a:solidFill>
              <a:latin typeface="Vladimir Script" pitchFamily="66" charset="0"/>
            </a:endParaRP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  <p:bldP spid="6" grpId="0" build="p"/>
      <p:bldP spid="6" grpId="1" build="allAtOnce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http://www.ruvr.ru/files/Image/RUSSIA/VelikOte4/Leningr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64163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136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92150"/>
            <a:ext cx="23479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3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0"/>
            <a:ext cx="4859337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411413" y="1412875"/>
            <a:ext cx="551815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ru-RU" sz="2800" b="1" i="1" dirty="0">
                <a:solidFill>
                  <a:srgbClr val="162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Птицы смерти в зените стоят.</a:t>
            </a:r>
          </a:p>
          <a:p>
            <a:pPr algn="ctr"/>
            <a:r>
              <a:rPr lang="ru-RU" sz="2800" b="1" i="1" dirty="0">
                <a:solidFill>
                  <a:srgbClr val="162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 Кто идет выручать  Ленинград?</a:t>
            </a:r>
          </a:p>
          <a:p>
            <a:pPr algn="ctr"/>
            <a:r>
              <a:rPr lang="ru-RU" sz="2800" b="1" i="1" dirty="0">
                <a:solidFill>
                  <a:srgbClr val="162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Не шумите вокруг – он дышит,</a:t>
            </a:r>
          </a:p>
          <a:p>
            <a:pPr algn="ctr"/>
            <a:r>
              <a:rPr lang="ru-RU" sz="2800" b="1" i="1" dirty="0">
                <a:solidFill>
                  <a:srgbClr val="162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Он живой еще, он все слышит:</a:t>
            </a:r>
          </a:p>
          <a:p>
            <a:pPr algn="ctr"/>
            <a:r>
              <a:rPr lang="ru-RU" sz="2800" b="1" i="1" dirty="0">
                <a:solidFill>
                  <a:srgbClr val="162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Как на влажном балтийском дне</a:t>
            </a:r>
          </a:p>
          <a:p>
            <a:pPr algn="ctr"/>
            <a:r>
              <a:rPr lang="ru-RU" sz="2800" b="1" i="1" dirty="0">
                <a:solidFill>
                  <a:srgbClr val="162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Сыновья его стонут во сне,</a:t>
            </a:r>
          </a:p>
          <a:p>
            <a:pPr algn="ctr"/>
            <a:r>
              <a:rPr lang="ru-RU" sz="2800" b="1" i="1" dirty="0">
                <a:solidFill>
                  <a:srgbClr val="162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Как из недр его вопли: ”Хлеба!”-</a:t>
            </a:r>
          </a:p>
          <a:p>
            <a:pPr algn="ctr"/>
            <a:r>
              <a:rPr lang="ru-RU" sz="2800" b="1" i="1" dirty="0">
                <a:solidFill>
                  <a:srgbClr val="162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До седьмого доходят неба </a:t>
            </a:r>
            <a:r>
              <a:rPr lang="en-US" sz="2800" b="1" i="1" dirty="0">
                <a:solidFill>
                  <a:srgbClr val="162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…</a:t>
            </a:r>
            <a:endParaRPr lang="ru-RU" sz="2800" b="1" i="1" dirty="0">
              <a:solidFill>
                <a:srgbClr val="1620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ladimir Script" pitchFamily="66" charset="0"/>
            </a:endParaRPr>
          </a:p>
          <a:p>
            <a:pPr algn="ctr"/>
            <a:r>
              <a:rPr lang="ru-RU" sz="2800" b="1" i="1" dirty="0">
                <a:solidFill>
                  <a:srgbClr val="162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Но безжалостна эта твердь.</a:t>
            </a:r>
          </a:p>
          <a:p>
            <a:pPr algn="ctr"/>
            <a:r>
              <a:rPr lang="ru-RU" sz="2800" b="1" i="1" dirty="0">
                <a:solidFill>
                  <a:srgbClr val="162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И глядит из всех окон – смерть</a:t>
            </a:r>
          </a:p>
          <a:p>
            <a:pPr algn="ctr"/>
            <a:r>
              <a:rPr lang="ru-RU" sz="2800" b="1" i="1" dirty="0">
                <a:solidFill>
                  <a:srgbClr val="162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ladimir Script" pitchFamily="66" charset="0"/>
              </a:rPr>
              <a:t>Сентябрь 1941</a:t>
            </a: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7575" y="476250"/>
            <a:ext cx="8226425" cy="4497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 dirty="0">
                <a:solidFill>
                  <a:srgbClr val="000000"/>
                </a:solidFill>
                <a:effectLst/>
                <a:hlinkClick r:id="rId3" tooltip="Мюнхен"/>
              </a:rPr>
              <a:t>Мюнхен</a:t>
            </a:r>
            <a:r>
              <a:rPr lang="ru-RU" b="1" i="1" dirty="0">
                <a:solidFill>
                  <a:srgbClr val="000000"/>
                </a:solidFill>
                <a:effectLst/>
              </a:rPr>
              <a:t> </a:t>
            </a:r>
            <a:r>
              <a:rPr lang="ru-RU" b="1" i="1" dirty="0">
                <a:solidFill>
                  <a:srgbClr val="000000"/>
                </a:solidFill>
                <a:effectLst/>
                <a:hlinkClick r:id="rId4" tooltip="8 ноября"/>
              </a:rPr>
              <a:t>8 ноября</a:t>
            </a:r>
            <a:r>
              <a:rPr lang="ru-RU" b="1" i="1" dirty="0">
                <a:solidFill>
                  <a:srgbClr val="000000"/>
                </a:solidFill>
                <a:effectLst/>
              </a:rPr>
              <a:t> </a:t>
            </a:r>
            <a:r>
              <a:rPr lang="ru-RU" b="1" i="1" dirty="0">
                <a:solidFill>
                  <a:srgbClr val="000000"/>
                </a:solidFill>
                <a:effectLst/>
                <a:hlinkClick r:id="rId5" tooltip="1941"/>
              </a:rPr>
              <a:t>1941</a:t>
            </a:r>
            <a:endParaRPr lang="ru-RU" b="1" i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60421" name="Рисунок 159" descr="Левая кавычка">
            <a:hlinkClick r:id="rId6" tooltip="&quot;Левая кавычка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13" y="2895600"/>
            <a:ext cx="285750" cy="219075"/>
          </a:xfrm>
          <a:prstGeom prst="rect">
            <a:avLst/>
          </a:prstGeom>
          <a:noFill/>
        </p:spPr>
      </p:pic>
      <p:pic>
        <p:nvPicPr>
          <p:cNvPr id="60420" name="Рисунок 160" descr="Правая кавычка">
            <a:hlinkClick r:id="rId8" tooltip="&quot;Правая кавычка&quot;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13" y="2895600"/>
            <a:ext cx="285750" cy="219075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5003800" y="3644900"/>
            <a:ext cx="670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Гитлер.</a:t>
            </a:r>
            <a:endParaRPr lang="ru-RU" sz="2800" b="1" i="1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74613" y="2895600"/>
            <a:ext cx="285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74613" y="2895600"/>
            <a:ext cx="285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endParaRPr lang="ru-RU" dirty="0"/>
          </a:p>
        </p:txBody>
      </p:sp>
      <p:graphicFrame>
        <p:nvGraphicFramePr>
          <p:cNvPr id="60446" name="Group 30"/>
          <p:cNvGraphicFramePr>
            <a:graphicFrameLocks noGrp="1"/>
          </p:cNvGraphicFramePr>
          <p:nvPr/>
        </p:nvGraphicFramePr>
        <p:xfrm>
          <a:off x="1258888" y="1557338"/>
          <a:ext cx="6732587" cy="2225040"/>
        </p:xfrm>
        <a:graphic>
          <a:graphicData uri="http://schemas.openxmlformats.org/drawingml/2006/table">
            <a:tbl>
              <a:tblPr/>
              <a:tblGrid>
                <a:gridCol w="220662"/>
                <a:gridCol w="6291263"/>
                <a:gridCol w="220662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C0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Ленинграду рассчитывать не на что. Он падет рано или поздно. Кольцо блокады не разорвать никому. Ленинграду суждено погибнуть от голода.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Рисунок 37" descr="Историческое :: Блокада Ленинград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393700"/>
            <a:ext cx="7308850" cy="4497388"/>
          </a:xfrm>
          <a:noFill/>
          <a:ln/>
        </p:spPr>
      </p:pic>
      <p:pic>
        <p:nvPicPr>
          <p:cNvPr id="8200" name="Рисунок 51" descr="http://www.weltkrieg.ru/images/original/33/3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46069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403350" y="325438"/>
            <a:ext cx="74168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 dirty="0">
                <a:solidFill>
                  <a:srgbClr val="080C0C"/>
                </a:solidFill>
                <a:latin typeface="Vladimir Script" pitchFamily="66" charset="0"/>
              </a:rPr>
              <a:t>Для организации взаимодействия войск Государственный Комитет Обороны 10 июля 1941 года образовал Главное командование Северо-Западного направления во главе с Маршалом Советского Союза К.Е.Ворошиловым, подчинив ему войска Северного и Северо-Западного фронтов, Северный и Краснознаменный Балтийский флоты (командующий - вице-адмирал Б.Ф.Трибуц). После начала войны вокруг Ленинграда началось спешное строительство нескольких поясов оборонительных рубежей, создавалась также внутренняя оборона Ленинграда. 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060700" y="4941888"/>
            <a:ext cx="6083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80C0C"/>
                </a:solidFill>
              </a:rPr>
              <a:t>8сентября, овладев Шлиссельбургом, немецкие войска полностью окружили Ленинград с суши. Сообщение с городом поддерживалось теперь только по Ладожскому озеру и по воздуху.</a:t>
            </a:r>
          </a:p>
          <a:p>
            <a:r>
              <a:rPr lang="ru-RU" b="1" i="1" dirty="0">
                <a:solidFill>
                  <a:srgbClr val="080C0C"/>
                </a:solidFill>
              </a:rPr>
              <a:t>9 сентября противник продолжал наступление на Ленинград.</a:t>
            </a:r>
          </a:p>
        </p:txBody>
      </p:sp>
      <p:pic>
        <p:nvPicPr>
          <p:cNvPr id="8204" name="Рисунок 54" descr="http://www.weltkrieg.ru/images/original/34/33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997200"/>
            <a:ext cx="24558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исунок 118" descr="Историческое :: Блокада Ленинграда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043363" y="3321050"/>
            <a:ext cx="5100637" cy="3536950"/>
          </a:xfrm>
          <a:noFill/>
          <a:ln/>
        </p:spPr>
      </p:pic>
      <p:pic>
        <p:nvPicPr>
          <p:cNvPr id="20485" name="Рисунок 121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3951288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42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85728"/>
            <a:ext cx="4716462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3736975" algn="l"/>
              </a:tabLst>
            </a:pPr>
            <a:endParaRPr lang="ru-RU" i="1" dirty="0">
              <a:latin typeface="Tahoma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39750" y="4652963"/>
            <a:ext cx="80819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12 сентября командующим Ленинградским фронтом был назначен генерал армии Г.К. Жуков. В сложившейся критической ситуации он предпринял ряд мер для мобилизации сил и отпора соединениям противника, рвущимся к Ленинграду. На наиболее угрожающие участки фронта была переброшена часть войск с Карельского перешейка. Резервные части пополнены отрядами народного ополчения</a:t>
            </a:r>
          </a:p>
        </p:txBody>
      </p:sp>
      <p:pic>
        <p:nvPicPr>
          <p:cNvPr id="7169" name="Picture 1" descr="Жуков в октябре 1941. Фото из газеты «Красная звезда», опубликовано по личному указанию Сталина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714356"/>
            <a:ext cx="366358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16" descr="http://www.pobeda.rambler.ru/images/object_57.1114271356.099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781300"/>
            <a:ext cx="5616575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70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8"/>
            <a:ext cx="4643438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83" descr="Артиллеристы-зенитчики ведут наблюдение в одном из районов Ленинграда 1942 г. Место съемки: Ленинград Автор съемки: Кудояров Борис Павлович РГАКФД ед. хр. 0-2709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50800"/>
            <a:ext cx="4427537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928662" y="214290"/>
            <a:ext cx="675691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Важно с девочками простились,</a:t>
            </a:r>
          </a:p>
          <a:p>
            <a:pPr algn="ctr"/>
            <a:r>
              <a:rPr lang="ru-RU" sz="28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На ходу целовали мать,</a:t>
            </a:r>
          </a:p>
          <a:p>
            <a:pPr algn="ctr"/>
            <a:r>
              <a:rPr lang="ru-RU" sz="28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Во все новое нарядились,</a:t>
            </a:r>
          </a:p>
          <a:p>
            <a:pPr algn="ctr"/>
            <a:r>
              <a:rPr lang="ru-RU" sz="28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Как в солдатики шли играть.</a:t>
            </a:r>
          </a:p>
          <a:p>
            <a:pPr algn="ctr"/>
            <a:r>
              <a:rPr lang="ru-RU" sz="28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Ни плохих, ни хороших, ни средних…</a:t>
            </a:r>
          </a:p>
          <a:p>
            <a:pPr algn="ctr"/>
            <a:r>
              <a:rPr lang="ru-RU" sz="28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Все они по своим местам,</a:t>
            </a:r>
          </a:p>
          <a:p>
            <a:pPr algn="ctr"/>
            <a:r>
              <a:rPr lang="ru-RU" sz="28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Где ни первых нет, ни последних…</a:t>
            </a:r>
          </a:p>
          <a:p>
            <a:pPr algn="ctr"/>
            <a:r>
              <a:rPr lang="ru-RU" sz="28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Все они опочили там.</a:t>
            </a:r>
          </a:p>
          <a:p>
            <a:pPr lvl="0"/>
            <a:r>
              <a:rPr lang="ru-RU" sz="2400" b="1" i="1" dirty="0" smtClean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1943</a:t>
            </a:r>
          </a:p>
          <a:p>
            <a:pPr lvl="0"/>
            <a:r>
              <a:rPr lang="ru-RU" sz="2400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Клятва</a:t>
            </a:r>
            <a:endParaRPr lang="ru-RU" sz="2400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400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 та, что сегодня прощается с милым,-</a:t>
            </a:r>
            <a:endParaRPr lang="ru-RU" sz="2400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400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Пусть боль свою в силу она переплавит.</a:t>
            </a:r>
            <a:endParaRPr lang="ru-RU" sz="2400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400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Мы детям клянемся, клянемся могилам,</a:t>
            </a:r>
            <a:endParaRPr lang="ru-RU" sz="2400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400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Что нас покориться никто не заставит!</a:t>
            </a:r>
            <a:endParaRPr lang="ru-RU" sz="2400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400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Ленинград</a:t>
            </a:r>
            <a:endParaRPr lang="ru-RU" sz="2400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i="1" dirty="0">
              <a:solidFill>
                <a:srgbClr val="080C0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ladimir Script" pitchFamily="66" charset="0"/>
            </a:endParaRP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Рисунок 31" descr="http://blokada.otrok.ru/library/podvig/ph1/9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16463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34" descr="Историческое :: Блокада Ленинграда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2771775" y="2492375"/>
            <a:ext cx="6372225" cy="4292600"/>
          </a:xfrm>
          <a:noFill/>
          <a:ln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23850" y="463550"/>
            <a:ext cx="621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b="1" i="1" dirty="0">
              <a:solidFill>
                <a:srgbClr val="151A3F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-1331913" y="3933825"/>
            <a:ext cx="716438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</a:pPr>
            <a:r>
              <a:rPr lang="ru-RU" sz="20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 </a:t>
            </a:r>
            <a: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ноября противник захватил Тихвин, перерезав железную дорогу, по которой к Ладожскому озеру доставлялись грузы, переправляемые в осажденный город 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</a:pPr>
            <a:endParaRPr lang="ru-RU" sz="2400" dirty="0">
              <a:solidFill>
                <a:srgbClr val="080C0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1330</TotalTime>
  <Words>1398</Words>
  <Application>Microsoft Office PowerPoint</Application>
  <PresentationFormat>Экран (4:3)</PresentationFormat>
  <Paragraphs>167</Paragraphs>
  <Slides>25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Сетка с тенью</vt:lpstr>
      <vt:lpstr>Презентация PowerPoint</vt:lpstr>
      <vt:lpstr>Презентация PowerPoint</vt:lpstr>
      <vt:lpstr>В директиве Гитлера № 1601 «Будущее города Петербурга» от 22 сентября 1941 г. со всей определённостью говорилось: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KIT</dc:creator>
  <cp:lastModifiedBy>Елена</cp:lastModifiedBy>
  <cp:revision>85</cp:revision>
  <dcterms:created xsi:type="dcterms:W3CDTF">2008-02-12T18:58:45Z</dcterms:created>
  <dcterms:modified xsi:type="dcterms:W3CDTF">2014-09-11T08:30:02Z</dcterms:modified>
</cp:coreProperties>
</file>