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2" r:id="rId2"/>
    <p:sldId id="265" r:id="rId3"/>
    <p:sldId id="266" r:id="rId4"/>
    <p:sldId id="258" r:id="rId5"/>
    <p:sldId id="267" r:id="rId6"/>
    <p:sldId id="270" r:id="rId7"/>
    <p:sldId id="271" r:id="rId8"/>
    <p:sldId id="260" r:id="rId9"/>
    <p:sldId id="259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4660"/>
  </p:normalViewPr>
  <p:slideViewPr>
    <p:cSldViewPr>
      <p:cViewPr varScale="1">
        <p:scale>
          <a:sx n="70" d="100"/>
          <a:sy n="70" d="100"/>
        </p:scale>
        <p:origin x="-7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8A59D-BEF1-431C-BF3F-BD14A8E3B345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C1FBD-3728-4917-B5AE-405682FC0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DF494-1FFA-4A30-AE01-BC0E676C5FB3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FBA21-0C35-4572-80E6-959F4AEEB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1B1D4-8B5B-407C-8906-B46123672DDB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8F261-A46B-4257-9EAE-D9F81F6ADF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992F8-CBE8-423D-BBBD-655AF8197609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6A162-7755-4FB9-9B95-02AA97509C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E4471-0ABE-4C78-8889-C6D202C84C0C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9FF03-8C06-4F01-858B-E9E567432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DB44F-F70C-463A-9FAE-BA61740C92DA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47882-23D4-4678-9477-BAD992780E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6CB85-DEB6-4EAD-8E63-7845E76A82E5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94124-DBDF-41EA-A3C9-B54C87967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1431D-6E7C-4B4D-BD3D-205FDF267D28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22649-F6F1-4758-BFFD-12E72CE45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DFF7F-7482-4DFB-B0DF-4BB32D5EAEE1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FBA8A-090C-4821-BC54-3DC4F7B7A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BA521-C6C5-476A-BC63-300A4E4B6B3B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1DDA7-CE40-4DE4-B640-E5AAF65BA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27AEE-C60C-4039-B5C2-3BCE5EDCD69A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126AD-4222-4EC1-AF43-A26734A40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ED71C0-DA33-45B0-AC5B-015190F45C2A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330BF0-40C0-49EA-874B-10D1FFF4D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4" r:id="rId2"/>
    <p:sldLayoutId id="2147483753" r:id="rId3"/>
    <p:sldLayoutId id="2147483752" r:id="rId4"/>
    <p:sldLayoutId id="2147483751" r:id="rId5"/>
    <p:sldLayoutId id="2147483750" r:id="rId6"/>
    <p:sldLayoutId id="2147483749" r:id="rId7"/>
    <p:sldLayoutId id="2147483748" r:id="rId8"/>
    <p:sldLayoutId id="2147483756" r:id="rId9"/>
    <p:sldLayoutId id="2147483747" r:id="rId10"/>
    <p:sldLayoutId id="214748374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0%D0%A1%D0%A4%D0%A1%D0%A0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ru.wikipedia.org/wiki/27_%D0%BC%D0%B0%D1%80%D1%8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15_%D0%B0%D0%BF%D1%80%D0%B5%D0%BB%D1%8F" TargetMode="External"/><Relationship Id="rId5" Type="http://schemas.openxmlformats.org/officeDocument/2006/relationships/hyperlink" Target="http://ru.wikipedia.org/wiki/%D0%92%D0%9B%D0%9A%D0%A1%D0%9C" TargetMode="External"/><Relationship Id="rId4" Type="http://schemas.openxmlformats.org/officeDocument/2006/relationships/hyperlink" Target="http://ru.wikipedia.org/wiki/9_%D0%B0%D0%BF%D1%80%D0%B5%D0%BB%D1%8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B%D0%B0%D0%B9%D0%BD%D0%B5%D1%80_(%D1%81%D1%83%D0%B4%D0%BD%D0%BE)" TargetMode="External"/><Relationship Id="rId13" Type="http://schemas.openxmlformats.org/officeDocument/2006/relationships/hyperlink" Target="http://ru.wikipedia.org/wiki/%D0%A2%D1%80%D0%B0%D0%BF_(%D0%BC%D0%BE%D1%80%D1%81%D0%BA%D0%BE%D0%B9_%D1%82%D0%B5%D1%80%D0%BC%D0%B8%D0%BD)" TargetMode="External"/><Relationship Id="rId3" Type="http://schemas.openxmlformats.org/officeDocument/2006/relationships/hyperlink" Target="http://ru.wikipedia.org/wiki/%D0%9F%D0%BE%D0%B3%D1%80%D0%B0%D0%BD%D0%B8%D1%87%D0%BD%D0%B8%D0%BA" TargetMode="External"/><Relationship Id="rId7" Type="http://schemas.openxmlformats.org/officeDocument/2006/relationships/hyperlink" Target="http://ru.wikipedia.org/wiki/%D0%93%D0%BE%D1%80%D0%B8%D0%B7%D0%BE%D0%BD%D1%82" TargetMode="External"/><Relationship Id="rId12" Type="http://schemas.openxmlformats.org/officeDocument/2006/relationships/hyperlink" Target="http://ru.wikipedia.org/wiki/%D0%9F%D0%B0%D0%BB%D1%83%D0%B1%D0%B0" TargetMode="External"/><Relationship Id="rId2" Type="http://schemas.openxmlformats.org/officeDocument/2006/relationships/hyperlink" Target="http://ru.wikipedia.org/wiki/%D0%AD%D0%BB%D0%BB%D0%B8%D0%BD%D0%B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0%D1%80%D1%85%D0%B8%D1%82%D0%B5%D0%BA%D1%82%D1%83%D1%80%D0%B0" TargetMode="External"/><Relationship Id="rId11" Type="http://schemas.openxmlformats.org/officeDocument/2006/relationships/hyperlink" Target="http://ru.wikipedia.org/wiki/%D0%A0%D1%83%D0%B1%D0%BA%D0%B0_(%D0%B4%D0%B5%D1%82%D0%B0%D0%BB%D1%8C_%D0%BA%D0%BE%D1%80%D0%B0%D0%B1%D0%BB%D1%8F)" TargetMode="External"/><Relationship Id="rId5" Type="http://schemas.openxmlformats.org/officeDocument/2006/relationships/hyperlink" Target="http://ru.wikipedia.org/wiki/%D0%92%D1%8B%D1%88%D0%BA%D0%B0_(%D1%81%D0%BE%D0%BE%D1%80%D1%83%D0%B6%D0%B5%D0%BD%D0%B8%D0%B5)" TargetMode="External"/><Relationship Id="rId10" Type="http://schemas.openxmlformats.org/officeDocument/2006/relationships/hyperlink" Target="http://ru.wikipedia.org/wiki/%D0%98%D0%B2%D0%B0" TargetMode="External"/><Relationship Id="rId4" Type="http://schemas.openxmlformats.org/officeDocument/2006/relationships/hyperlink" Target="http://ru.wikipedia.org/wiki/%D0%A5%D0%BE%D0%BB%D0%BC" TargetMode="External"/><Relationship Id="rId9" Type="http://schemas.openxmlformats.org/officeDocument/2006/relationships/hyperlink" Target="http://ru.wikipedia.org/wiki/%D0%91%D0%B5%D1%80%D1%91%D0%B7%D0%B0" TargetMode="External"/><Relationship Id="rId1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ru.wikipedia.org/wiki/%D0%A1%D1%86%D0%B5%D0%BD%D0%B0" TargetMode="External"/><Relationship Id="rId7" Type="http://schemas.openxmlformats.org/officeDocument/2006/relationships/hyperlink" Target="http://ru.wikipedia.org/wiki/%D0%94%D1%83%D1%88" TargetMode="External"/><Relationship Id="rId2" Type="http://schemas.openxmlformats.org/officeDocument/2006/relationships/hyperlink" Target="http://ru.wikipedia.org/w/index.php?title=%D0%9F%D0%BE%D1%81%D1%82%D1%80%D0%BE%D0%B5%D0%BD%D0%B8%D0%B5_%D0%BE%D1%82%D1%80%D1%8F%D0%B4%D0%B0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/index.php?title=%D0%9C%D0%B5%D0%B4%D0%BF%D1%83%D0%BD%D0%BA%D1%82&amp;action=edit&amp;redlink=1" TargetMode="External"/><Relationship Id="rId5" Type="http://schemas.openxmlformats.org/officeDocument/2006/relationships/hyperlink" Target="http://ru.wikipedia.org/wiki/%D0%A1%D1%82%D0%BE%D0%BB%D0%BE%D0%B2%D0%B0%D1%8F" TargetMode="External"/><Relationship Id="rId4" Type="http://schemas.openxmlformats.org/officeDocument/2006/relationships/hyperlink" Target="http://ru.wikipedia.org/w/index.php?title=%D0%A0%D0%B0%D0%B4%D0%B8%D0%BE%D1%83%D0%B7%D0%B5%D0%BB&amp;action=edit&amp;redlink=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/>
          </p:cNvSpPr>
          <p:nvPr>
            <p:ph type="subTitle" idx="1"/>
          </p:nvPr>
        </p:nvSpPr>
        <p:spPr>
          <a:xfrm>
            <a:off x="2743200" y="4941888"/>
            <a:ext cx="6400800" cy="1752600"/>
          </a:xfrm>
        </p:spPr>
        <p:txBody>
          <a:bodyPr lIns="91440" rIns="91440"/>
          <a:lstStyle/>
          <a:p>
            <a:pPr marR="0" algn="l"/>
            <a:r>
              <a:rPr lang="ru-RU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Подготовила МБОУ СОШ №39</a:t>
            </a:r>
          </a:p>
          <a:p>
            <a:pPr marR="0" algn="l"/>
            <a:r>
              <a:rPr lang="ru-RU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Скульская Елена Викторовна</a:t>
            </a:r>
          </a:p>
        </p:txBody>
      </p:sp>
      <p:sp>
        <p:nvSpPr>
          <p:cNvPr id="22534" name="WordArt 6"/>
          <p:cNvSpPr>
            <a:spLocks noChangeArrowheads="1" noChangeShapeType="1" noTextEdit="1"/>
          </p:cNvSpPr>
          <p:nvPr/>
        </p:nvSpPr>
        <p:spPr bwMode="auto">
          <a:xfrm>
            <a:off x="827088" y="1844675"/>
            <a:ext cx="6481762" cy="223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ОРЛЁНОК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ru-RU" smtClean="0"/>
              <a:t>               Орлёнок</a:t>
            </a:r>
          </a:p>
        </p:txBody>
      </p:sp>
      <p:pic>
        <p:nvPicPr>
          <p:cNvPr id="13314" name="Picture 2" descr="Karta_bereg.jpg (800×600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143000"/>
            <a:ext cx="7358063" cy="55181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idx="1"/>
          </p:nvPr>
        </p:nvSpPr>
        <p:spPr>
          <a:xfrm>
            <a:off x="0" y="642938"/>
            <a:ext cx="9144000" cy="3429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  <a:hlinkClick r:id="rId2" tooltip="27 марта"/>
              </a:rPr>
              <a:t>27 марта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 Совет Министров </a:t>
            </a:r>
            <a:r>
              <a:rPr lang="ru-RU" sz="2000" smtClean="0">
                <a:latin typeface="Times New Roman" pitchFamily="18" charset="0"/>
                <a:cs typeface="Times New Roman" pitchFamily="18" charset="0"/>
                <a:hlinkClick r:id="rId3" tooltip="РСФСР"/>
              </a:rPr>
              <a:t>РСФСР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 принял Постановление № 494 «О строительстве в Краснодарском крае пионерского лагеря». Было выделено 211 гектаров земли, протяжённостью вдоль моря около 3-х километров. Авторы архитектурного комплекса «Орлёнок» Л. Ю. Гальперин, Г. А. Хитаров, Л. Ш. Глаголов, М. Л. Файнберг, В. Б. Фабрицкий, конструктор И. З. Кауфман.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  <a:hlinkClick r:id="rId4" tooltip="9 апреля"/>
              </a:rPr>
              <a:t>9 апреля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 Краснодарский Краевой комитет </a:t>
            </a:r>
            <a:r>
              <a:rPr lang="ru-RU" sz="2000" smtClean="0">
                <a:latin typeface="Times New Roman" pitchFamily="18" charset="0"/>
                <a:cs typeface="Times New Roman" pitchFamily="18" charset="0"/>
                <a:hlinkClick r:id="rId5" tooltip="ВЛКСМ"/>
              </a:rPr>
              <a:t>ВЛКСМ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 объявил строительство «Орлёнка» ударной комсомольской стройкой. </a:t>
            </a:r>
            <a:r>
              <a:rPr lang="ru-RU" sz="2000" smtClean="0">
                <a:latin typeface="Times New Roman" pitchFamily="18" charset="0"/>
                <a:cs typeface="Times New Roman" pitchFamily="18" charset="0"/>
                <a:hlinkClick r:id="rId6" tooltip="15 апреля"/>
              </a:rPr>
              <a:t>15 апреля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 Приказом № 302 Министерства здравоохранения РСФСР была утверждена Дирекция строящегося пионерского лагеря санаторного типа «Орлёнок».</a:t>
            </a:r>
          </a:p>
          <a:p>
            <a:pPr>
              <a:buFont typeface="Wingdings 2" pitchFamily="18" charset="2"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www.youreporter.ru/images/25389/94/25389947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25" y="3643313"/>
            <a:ext cx="68691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38"/>
            <a:ext cx="9144000" cy="3214687"/>
          </a:xfrm>
        </p:spPr>
        <p:txBody>
          <a:bodyPr>
            <a:normAutofit lnSpcReduction="10000"/>
          </a:bodyPr>
          <a:lstStyle/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Расположен «Орлёнок» в одном из лучших мест России, на берегу Чёрного моря в Краснодарском крае в 45 км от города Туапсе. Площадь центра 217 га. Длина береговой линии 3,7 км.</a:t>
            </a:r>
          </a:p>
          <a:p>
            <a:pPr marL="0" indent="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Центр принимает детей из всех регионов России, ближнего и дальнего зарубежья, принадлежащих разным социальным слоям и группам. В «Орлёнке» одновременно могут отдыхать три с половиной тысячи ребят летом и 1200 — зимой.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Продолжительность смен — 21 день. Двенадцатая смена длится 30 дней.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4" descr="http://center-orlyonok.ru/netcat_files/Image/nn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57625"/>
            <a:ext cx="450373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http://center-orlyonok.ru/netcat_files/Image/nn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50" y="3857625"/>
            <a:ext cx="46672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idx="1"/>
          </p:nvPr>
        </p:nvSpPr>
        <p:spPr>
          <a:xfrm>
            <a:off x="214313" y="500063"/>
            <a:ext cx="8215312" cy="1214437"/>
          </a:xfrm>
        </p:spPr>
        <p:txBody>
          <a:bodyPr/>
          <a:lstStyle/>
          <a:p>
            <a:pPr marL="0" indent="0">
              <a:spcBef>
                <a:spcPts val="600"/>
              </a:spcBef>
              <a:buFont typeface="Wingdings 2" pitchFamily="18" charset="2"/>
              <a:buNone/>
            </a:pPr>
            <a:r>
              <a:rPr lang="ru-RU" sz="1600" smtClean="0"/>
              <a:t>В состав Всероссийского детского центра (ВДЦ) «Орлёнок» входят девять детских лагерей: летние лагеря «Комсомольский», «Дозорный» и «Олимпийский летний» и круглогодичные — «Солнечный», «Звёздный», «Стремительный», «Штормовой», «Олимпийский зимний», «Солнышко».</a:t>
            </a:r>
          </a:p>
        </p:txBody>
      </p:sp>
      <p:pic>
        <p:nvPicPr>
          <p:cNvPr id="16386" name="Picture 2" descr="http://www.travel-sochi.ru/children-rest/album-orlenok/iso/24_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589088"/>
            <a:ext cx="6715125" cy="503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285750" y="214313"/>
            <a:ext cx="8501063" cy="371475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1600" dirty="0">
                <a:latin typeface="+mn-lt"/>
                <a:cs typeface="+mn-cs"/>
              </a:rPr>
              <a:t>Лагеря «Солнечный» и «Комсомольский» расположены непосредственно у моря и представлены уютными кирпичными и деревянными домиками, коттеджами и жилыми </a:t>
            </a:r>
            <a:r>
              <a:rPr lang="ru-RU" sz="1600" dirty="0">
                <a:latin typeface="+mn-lt"/>
                <a:cs typeface="+mn-cs"/>
                <a:hlinkClick r:id="rId2" tooltip="Эллинг"/>
              </a:rPr>
              <a:t>эллингами</a:t>
            </a:r>
            <a:r>
              <a:rPr lang="ru-RU" sz="1600" dirty="0">
                <a:latin typeface="+mn-lt"/>
                <a:cs typeface="+mn-cs"/>
              </a:rPr>
              <a:t>, которые сами орлята называют «бочки». Домики юных </a:t>
            </a:r>
            <a:r>
              <a:rPr lang="ru-RU" sz="1600" dirty="0">
                <a:latin typeface="+mn-lt"/>
                <a:cs typeface="+mn-cs"/>
                <a:hlinkClick r:id="rId3" tooltip="Пограничник"/>
              </a:rPr>
              <a:t>пограничников</a:t>
            </a:r>
            <a:r>
              <a:rPr lang="ru-RU" sz="1600" dirty="0">
                <a:latin typeface="+mn-lt"/>
                <a:cs typeface="+mn-cs"/>
              </a:rPr>
              <a:t> лагеря «Дозорный» располагаются среди тенистых деревьев лесистого </a:t>
            </a:r>
            <a:r>
              <a:rPr lang="ru-RU" sz="1600" dirty="0">
                <a:latin typeface="+mn-lt"/>
                <a:cs typeface="+mn-cs"/>
                <a:hlinkClick r:id="rId4" tooltip="Холм"/>
              </a:rPr>
              <a:t>холма</a:t>
            </a:r>
            <a:r>
              <a:rPr lang="ru-RU" sz="1600" dirty="0">
                <a:latin typeface="+mn-lt"/>
                <a:cs typeface="+mn-cs"/>
              </a:rPr>
              <a:t>, на вершине которого возвышается настоящая пограничная </a:t>
            </a:r>
            <a:r>
              <a:rPr lang="ru-RU" sz="1600" dirty="0">
                <a:latin typeface="+mn-lt"/>
                <a:cs typeface="+mn-cs"/>
                <a:hlinkClick r:id="rId5" tooltip="Вышка (сооружение)"/>
              </a:rPr>
              <a:t>вышка</a:t>
            </a:r>
            <a:r>
              <a:rPr lang="ru-RU" sz="1600" dirty="0">
                <a:latin typeface="+mn-lt"/>
                <a:cs typeface="+mn-cs"/>
              </a:rPr>
              <a:t>. Летний лагерь «Олимпийский» представляет собой оригинальной </a:t>
            </a:r>
            <a:r>
              <a:rPr lang="ru-RU" sz="1600" dirty="0">
                <a:latin typeface="+mn-lt"/>
                <a:cs typeface="+mn-cs"/>
                <a:hlinkClick r:id="rId6" tooltip="Архитектура"/>
              </a:rPr>
              <a:t>архитектуры</a:t>
            </a:r>
            <a:r>
              <a:rPr lang="ru-RU" sz="1600" dirty="0">
                <a:latin typeface="+mn-lt"/>
                <a:cs typeface="+mn-cs"/>
              </a:rPr>
              <a:t> трёхэтажное здание, расположенное на возвышенности, с которого открывается вид на море «</a:t>
            </a:r>
            <a:r>
              <a:rPr lang="ru-RU" sz="1600" dirty="0">
                <a:latin typeface="+mn-lt"/>
                <a:cs typeface="+mn-cs"/>
                <a:hlinkClick r:id="rId7" tooltip="Горизонт"/>
              </a:rPr>
              <a:t>до горизонта</a:t>
            </a:r>
            <a:r>
              <a:rPr lang="ru-RU" sz="1600" dirty="0">
                <a:latin typeface="+mn-lt"/>
                <a:cs typeface="+mn-cs"/>
              </a:rPr>
              <a:t>». Круглогодичные лагеря «Звёздный» и «Стремительный» похожи друг на друга, их четырёхэтажные корпуса по архитектуре напоминают морские </a:t>
            </a:r>
            <a:r>
              <a:rPr lang="ru-RU" sz="1600" dirty="0">
                <a:latin typeface="+mn-lt"/>
                <a:cs typeface="+mn-cs"/>
                <a:hlinkClick r:id="rId8" tooltip="Лайнер (судно)"/>
              </a:rPr>
              <a:t>лайнеры</a:t>
            </a:r>
            <a:r>
              <a:rPr lang="ru-RU" sz="1600" dirty="0">
                <a:latin typeface="+mn-lt"/>
                <a:cs typeface="+mn-cs"/>
              </a:rPr>
              <a:t>, хотя и располагаются в глубине территории «Орлёнка» среди </a:t>
            </a:r>
            <a:r>
              <a:rPr lang="ru-RU" sz="1600" dirty="0">
                <a:latin typeface="+mn-lt"/>
                <a:cs typeface="+mn-cs"/>
                <a:hlinkClick r:id="rId9" tooltip="Берёза"/>
              </a:rPr>
              <a:t>берёз</a:t>
            </a:r>
            <a:r>
              <a:rPr lang="ru-RU" sz="1600" dirty="0">
                <a:latin typeface="+mn-lt"/>
                <a:cs typeface="+mn-cs"/>
              </a:rPr>
              <a:t> и </a:t>
            </a:r>
            <a:r>
              <a:rPr lang="ru-RU" sz="1600" dirty="0">
                <a:latin typeface="+mn-lt"/>
                <a:cs typeface="+mn-cs"/>
                <a:hlinkClick r:id="rId10" tooltip="Ива"/>
              </a:rPr>
              <a:t>плакучих ив</a:t>
            </a:r>
            <a:r>
              <a:rPr lang="ru-RU" sz="1600" dirty="0">
                <a:latin typeface="+mn-lt"/>
                <a:cs typeface="+mn-cs"/>
              </a:rPr>
              <a:t>. Оригинальную архитектуру имеет трёхэтажный корпус лагеря «Штормовой», расположенный прямо на берегу моря, — он напоминает устремившийся в океан корабль с мачтами, </a:t>
            </a:r>
            <a:r>
              <a:rPr lang="ru-RU" sz="1600" dirty="0">
                <a:latin typeface="+mn-lt"/>
                <a:cs typeface="+mn-cs"/>
                <a:hlinkClick r:id="rId11" tooltip="Рубка (деталь корабля)"/>
              </a:rPr>
              <a:t>рубками</a:t>
            </a:r>
            <a:r>
              <a:rPr lang="ru-RU" sz="1600" dirty="0">
                <a:latin typeface="+mn-lt"/>
                <a:cs typeface="+mn-cs"/>
              </a:rPr>
              <a:t>, </a:t>
            </a:r>
            <a:r>
              <a:rPr lang="ru-RU" sz="1600" dirty="0">
                <a:latin typeface="+mn-lt"/>
                <a:cs typeface="+mn-cs"/>
                <a:hlinkClick r:id="rId12" tooltip="Палуба"/>
              </a:rPr>
              <a:t>палубами</a:t>
            </a:r>
            <a:r>
              <a:rPr lang="ru-RU" sz="1600" dirty="0">
                <a:latin typeface="+mn-lt"/>
                <a:cs typeface="+mn-cs"/>
              </a:rPr>
              <a:t>, </a:t>
            </a:r>
            <a:r>
              <a:rPr lang="ru-RU" sz="1600" dirty="0">
                <a:latin typeface="+mn-lt"/>
                <a:cs typeface="+mn-cs"/>
                <a:hlinkClick r:id="rId13" tooltip="Трап (морской термин)"/>
              </a:rPr>
              <a:t>трапами</a:t>
            </a:r>
            <a:r>
              <a:rPr lang="ru-RU" sz="1600" dirty="0">
                <a:latin typeface="+mn-lt"/>
                <a:cs typeface="+mn-cs"/>
              </a:rPr>
              <a:t> и со скошенными назад трубами.</a:t>
            </a:r>
          </a:p>
        </p:txBody>
      </p:sp>
      <p:pic>
        <p:nvPicPr>
          <p:cNvPr id="17410" name="Picture 4" descr="http://cs9765.vk.me/u118080/15882489/x_95ab9a11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429000" y="3576638"/>
            <a:ext cx="5453063" cy="328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357188" y="785813"/>
            <a:ext cx="8501062" cy="15716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1600" dirty="0">
                <a:latin typeface="+mn-lt"/>
                <a:cs typeface="+mn-cs"/>
              </a:rPr>
              <a:t>Каждый лагерь имеет свою площадь для </a:t>
            </a:r>
            <a:r>
              <a:rPr lang="ru-RU" sz="1600" dirty="0">
                <a:latin typeface="+mn-lt"/>
                <a:cs typeface="+mn-cs"/>
                <a:hlinkClick r:id="rId2" tooltip="Построение отряда (страница отсутствует)"/>
              </a:rPr>
              <a:t>линеек</a:t>
            </a:r>
            <a:r>
              <a:rPr lang="ru-RU" sz="1600" dirty="0">
                <a:latin typeface="+mn-lt"/>
                <a:cs typeface="+mn-cs"/>
              </a:rPr>
              <a:t>, свои спортивные и </a:t>
            </a:r>
            <a:r>
              <a:rPr lang="ru-RU" sz="1600" dirty="0">
                <a:latin typeface="+mn-lt"/>
                <a:cs typeface="+mn-cs"/>
                <a:hlinkClick r:id="rId3" tooltip="Сцена"/>
              </a:rPr>
              <a:t>сценические</a:t>
            </a:r>
            <a:r>
              <a:rPr lang="ru-RU" sz="1600" dirty="0">
                <a:latin typeface="+mn-lt"/>
                <a:cs typeface="+mn-cs"/>
              </a:rPr>
              <a:t> площадки, </a:t>
            </a:r>
            <a:r>
              <a:rPr lang="ru-RU" sz="1600" dirty="0">
                <a:latin typeface="+mn-lt"/>
                <a:cs typeface="+mn-cs"/>
                <a:hlinkClick r:id="rId4" tooltip="Радиоузел (страница отсутствует)"/>
              </a:rPr>
              <a:t>радиоузел</a:t>
            </a:r>
            <a:r>
              <a:rPr lang="ru-RU" sz="1600" dirty="0">
                <a:latin typeface="+mn-lt"/>
                <a:cs typeface="+mn-cs"/>
              </a:rPr>
              <a:t>, </a:t>
            </a:r>
            <a:r>
              <a:rPr lang="ru-RU" sz="1600" dirty="0">
                <a:latin typeface="+mn-lt"/>
                <a:cs typeface="+mn-cs"/>
                <a:hlinkClick r:id="rId5" tooltip="Столовая"/>
              </a:rPr>
              <a:t>столовую</a:t>
            </a:r>
            <a:r>
              <a:rPr lang="ru-RU" sz="1600" dirty="0">
                <a:latin typeface="+mn-lt"/>
                <a:cs typeface="+mn-cs"/>
              </a:rPr>
              <a:t> (кроме лагеря «Олимпийский» — он обычно пользуется столовой «Комсомольского») и </a:t>
            </a:r>
            <a:r>
              <a:rPr lang="ru-RU" sz="1600" dirty="0">
                <a:latin typeface="+mn-lt"/>
                <a:cs typeface="+mn-cs"/>
                <a:hlinkClick r:id="rId6" tooltip="Медпункт (страница отсутствует)"/>
              </a:rPr>
              <a:t>медпункт</a:t>
            </a:r>
            <a:r>
              <a:rPr lang="ru-RU" sz="1600" dirty="0">
                <a:latin typeface="+mn-lt"/>
                <a:cs typeface="+mn-cs"/>
              </a:rPr>
              <a:t>. Все лагеря оборудованы многочисленными </a:t>
            </a:r>
            <a:r>
              <a:rPr lang="ru-RU" sz="1600" dirty="0">
                <a:latin typeface="+mn-lt"/>
                <a:cs typeface="+mn-cs"/>
                <a:hlinkClick r:id="rId7" tooltip="Душ"/>
              </a:rPr>
              <a:t>душевыми</a:t>
            </a:r>
            <a:r>
              <a:rPr lang="ru-RU" sz="1600" dirty="0">
                <a:latin typeface="+mn-lt"/>
                <a:cs typeface="+mn-cs"/>
              </a:rPr>
              <a:t>, хозяйственными и вспомогательными помещениями, сушильными и гладильными комнатами. В каждом лагере ежемесячно реализуются авторские и специализированные смены.</a:t>
            </a:r>
            <a:endParaRPr lang="ru-RU" sz="1600" dirty="0">
              <a:latin typeface="+mn-lt"/>
              <a:cs typeface="+mn-cs"/>
            </a:endParaRPr>
          </a:p>
        </p:txBody>
      </p:sp>
      <p:pic>
        <p:nvPicPr>
          <p:cNvPr id="18434" name="Picture 6" descr="http://center-orlyonok.ru/netcat_files/Image/camps/ol02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8" y="2714625"/>
            <a:ext cx="8143875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idx="1"/>
          </p:nvPr>
        </p:nvSpPr>
        <p:spPr>
          <a:xfrm>
            <a:off x="285750" y="428625"/>
            <a:ext cx="8229600" cy="3071813"/>
          </a:xfrm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«Орлёнок»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 имеет свою историю и традиции, главная из которых — уважительное отношение к человеку: к его труду, личности, опыту... А это требует от ребят определённой культуры общения и взаимодействия со сверстниками и взрослыми. И ещё... Практически всё, что касается досуга и творчества, ребята делают сами в совместной деятельности с педагогами и сверстниками. Здесь принят и самообслуживающий труд: уборка постели, спального помещения, территории лагеря, уход за своей одеждой, дежурство по лагерю и столовой.</a:t>
            </a:r>
          </a:p>
        </p:txBody>
      </p:sp>
      <p:pic>
        <p:nvPicPr>
          <p:cNvPr id="19458" name="Picture 2" descr="http://upload.wikimedia.org/wikipedia/ru/thumb/2/24/WPL_Orljonok02.jpg.jpg/200px-WPL_Orljonok02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500438"/>
            <a:ext cx="315436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4"/>
          <p:cNvSpPr>
            <a:spLocks noChangeArrowheads="1"/>
          </p:cNvSpPr>
          <p:nvPr/>
        </p:nvSpPr>
        <p:spPr bwMode="auto">
          <a:xfrm>
            <a:off x="357188" y="5934075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Значок, вручаемый отдыхавшим в ВДЦ «Орлёнок» школьникам, которые проявили определенные качества</a:t>
            </a:r>
          </a:p>
        </p:txBody>
      </p:sp>
      <p:pic>
        <p:nvPicPr>
          <p:cNvPr id="19460" name="Picture 4" descr="http://www.faleristu.ru/images/cms/thumbs/1de91a30a18c4bd8b4f3ed0a707022ecaad53051/img_5673_500_au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3143250"/>
            <a:ext cx="3286125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5"/>
          <p:cNvSpPr>
            <a:spLocks noGrp="1"/>
          </p:cNvSpPr>
          <p:nvPr>
            <p:ph idx="1"/>
          </p:nvPr>
        </p:nvSpPr>
        <p:spPr>
          <a:xfrm>
            <a:off x="0" y="285750"/>
            <a:ext cx="9144000" cy="128587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mtClean="0"/>
              <a:t> В 2010 году ВДЦ «Орлёнок» в течение 7-й смены отпраздновал свое 50-летие.</a:t>
            </a:r>
          </a:p>
        </p:txBody>
      </p:sp>
      <p:pic>
        <p:nvPicPr>
          <p:cNvPr id="20482" name="Picture 4" descr="http://www.clubwings.ru/files/pictures/picture_18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143000"/>
            <a:ext cx="84296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</TotalTime>
  <Words>441</Words>
  <Application>Microsoft Office PowerPoint</Application>
  <PresentationFormat>On-screen Show (4:3)</PresentationFormat>
  <Paragraphs>14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Constantia</vt:lpstr>
      <vt:lpstr>Arial</vt:lpstr>
      <vt:lpstr>Calibri</vt:lpstr>
      <vt:lpstr>Wingdings 2</vt:lpstr>
      <vt:lpstr>Times New Roman</vt:lpstr>
      <vt:lpstr>Поток</vt:lpstr>
      <vt:lpstr>Поток</vt:lpstr>
      <vt:lpstr>Слайд 1</vt:lpstr>
      <vt:lpstr>               Орлёнок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grant</dc:creator>
  <cp:lastModifiedBy>К13</cp:lastModifiedBy>
  <cp:revision>25</cp:revision>
  <dcterms:created xsi:type="dcterms:W3CDTF">2013-12-12T10:43:36Z</dcterms:created>
  <dcterms:modified xsi:type="dcterms:W3CDTF">2014-01-09T07:32:28Z</dcterms:modified>
</cp:coreProperties>
</file>