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9" r:id="rId3"/>
    <p:sldId id="268" r:id="rId4"/>
    <p:sldId id="290" r:id="rId5"/>
    <p:sldId id="286" r:id="rId6"/>
    <p:sldId id="288" r:id="rId7"/>
    <p:sldId id="265" r:id="rId8"/>
    <p:sldId id="266" r:id="rId9"/>
    <p:sldId id="294" r:id="rId10"/>
    <p:sldId id="271" r:id="rId11"/>
    <p:sldId id="273" r:id="rId12"/>
    <p:sldId id="272" r:id="rId13"/>
    <p:sldId id="275" r:id="rId14"/>
    <p:sldId id="276" r:id="rId15"/>
    <p:sldId id="277" r:id="rId16"/>
    <p:sldId id="291" r:id="rId17"/>
    <p:sldId id="279" r:id="rId18"/>
    <p:sldId id="292" r:id="rId19"/>
    <p:sldId id="280" r:id="rId20"/>
    <p:sldId id="257" r:id="rId21"/>
    <p:sldId id="259" r:id="rId22"/>
    <p:sldId id="261" r:id="rId23"/>
    <p:sldId id="262" r:id="rId24"/>
    <p:sldId id="284" r:id="rId25"/>
    <p:sldId id="285" r:id="rId26"/>
    <p:sldId id="293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66"/>
    <a:srgbClr val="CCFFFF"/>
    <a:srgbClr val="CCFFCC"/>
    <a:srgbClr val="CCCC00"/>
    <a:srgbClr val="003399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1AA98-01F7-4FB7-A6B0-5A51EC481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FBA19-5DC2-42A3-8BCD-3C2B1C757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A8DFF-A81E-4101-B93F-BA2064725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EBACD-8BC6-4406-907E-CB47D70F2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01E45-4CEE-4D84-B1C1-4B63C6E5C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B7824-CEEA-4FAE-AB5B-64EF17AC8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0CEA5-0AD7-4110-AC00-AEAA9D016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ACAC3-C31D-42AA-8592-8301E6F88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0C31-8245-431D-AE06-212BC4D4C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039F2-2C7F-4C71-9B40-C339485EE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EF228-1165-4E91-BEAF-2AA4ADD43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8A258-37C2-495D-936B-54D8C4D41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3A159-9C99-4764-9F66-8BE116CA1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B9A536-45D5-49DD-BD19-CA7105357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gi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ru.wikipedia.org/wiki/&#208;&#145;&#209;&#128;&#208;&#176;&#208;&#189;&#208;&#180;&#208;&#181;&#208;&#189;&#208;&#177;&#209;&#131;&#209;&#128;&#208;&#179;&#209;&#129;&#208;&#186;&#208;&#184;&#208;&#181;_&#208;&#178;&#208;&#190;&#209;&#128;&#208;&#190;&#209;&#130;&#208;&#176;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149725"/>
          </a:xfrm>
        </p:spPr>
        <p:txBody>
          <a:bodyPr/>
          <a:lstStyle/>
          <a:p>
            <a:pPr eaLnBrk="1" hangingPunct="1"/>
            <a:r>
              <a:rPr lang="ru-RU" sz="8800" b="1" i="1" smtClean="0">
                <a:solidFill>
                  <a:srgbClr val="003399"/>
                </a:solidFill>
                <a:latin typeface="Monotype Corsiva" pitchFamily="66" charset="0"/>
              </a:rPr>
              <a:t>Игра </a:t>
            </a:r>
            <a:br>
              <a:rPr lang="ru-RU" sz="8800" b="1" i="1" smtClean="0">
                <a:solidFill>
                  <a:srgbClr val="003399"/>
                </a:solidFill>
                <a:latin typeface="Monotype Corsiva" pitchFamily="66" charset="0"/>
              </a:rPr>
            </a:br>
            <a:r>
              <a:rPr lang="ru-RU" sz="8800" b="1" i="1" smtClean="0">
                <a:solidFill>
                  <a:srgbClr val="003399"/>
                </a:solidFill>
                <a:latin typeface="Monotype Corsiva" pitchFamily="66" charset="0"/>
              </a:rPr>
              <a:t>«Вода + Я = друзья»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3800" y="4005263"/>
            <a:ext cx="3673475" cy="2616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Разработала: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Решеткина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А.П.,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воспитатель ГПД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ГБОУ СОШ №96</a:t>
            </a:r>
          </a:p>
        </p:txBody>
      </p:sp>
      <p:pic>
        <p:nvPicPr>
          <p:cNvPr id="1027" name="Picture 3" descr="C:\Users\Ирина\Desktop\тоня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645024"/>
            <a:ext cx="2016224" cy="2730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2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2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2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292725" y="476250"/>
            <a:ext cx="3600450" cy="10382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Ладожское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157788"/>
            <a:ext cx="1976437" cy="9112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озеро</a:t>
            </a:r>
          </a:p>
        </p:txBody>
      </p:sp>
      <p:pic>
        <p:nvPicPr>
          <p:cNvPr id="22530" name="Picture 2" descr="C:\Users\Ирина\Desktop\тоня\Рисунок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4708" y="3212976"/>
            <a:ext cx="4808468" cy="3198490"/>
          </a:xfrm>
          <a:prstGeom prst="rect">
            <a:avLst/>
          </a:prstGeom>
          <a:noFill/>
        </p:spPr>
      </p:pic>
      <p:pic>
        <p:nvPicPr>
          <p:cNvPr id="22529" name="Picture 1" descr="C:\Users\Ирина\Desktop\тоня\Рисунок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5" y="332656"/>
            <a:ext cx="4563033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Ирина\Desktop\тоня\Рисунок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119" y="617632"/>
            <a:ext cx="8204337" cy="547566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Picture 4" descr="126"/>
          <p:cNvSpPr>
            <a:spLocks noChangeAspect="1" noChangeArrowheads="1"/>
          </p:cNvSpPr>
          <p:nvPr/>
        </p:nvSpPr>
        <p:spPr bwMode="auto">
          <a:xfrm>
            <a:off x="4572000" y="34290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Picture 5" descr="126"/>
          <p:cNvSpPr>
            <a:spLocks noChangeAspect="1" noChangeArrowheads="1"/>
          </p:cNvSpPr>
          <p:nvPr/>
        </p:nvSpPr>
        <p:spPr bwMode="auto">
          <a:xfrm>
            <a:off x="4572000" y="34290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81" name="Picture 1" descr="C:\Users\Ирина\Desktop\тоня\Рисунок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3888432" cy="3111601"/>
          </a:xfrm>
          <a:prstGeom prst="rect">
            <a:avLst/>
          </a:prstGeom>
          <a:noFill/>
        </p:spPr>
      </p:pic>
      <p:pic>
        <p:nvPicPr>
          <p:cNvPr id="20483" name="Picture 3" descr="C:\Users\Ирина\Desktop\тоня\Рисунок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429000"/>
            <a:ext cx="4257675" cy="3200400"/>
          </a:xfrm>
          <a:prstGeom prst="rect">
            <a:avLst/>
          </a:prstGeom>
          <a:noFill/>
        </p:spPr>
      </p:pic>
      <p:pic>
        <p:nvPicPr>
          <p:cNvPr id="20482" name="Picture 2" descr="C:\Users\Ирина\Desktop\тоня\Рисунок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1196752"/>
            <a:ext cx="2312015" cy="342974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Река Нева.</a:t>
            </a:r>
          </a:p>
        </p:txBody>
      </p:sp>
      <p:pic>
        <p:nvPicPr>
          <p:cNvPr id="19457" name="Picture 1" descr="C:\Users\Ирина\Desktop\тоня\Рисунок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124744"/>
            <a:ext cx="7344816" cy="552093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Ирина\Desktop\тоня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620688"/>
            <a:ext cx="7392821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620713"/>
            <a:ext cx="7772400" cy="1079500"/>
          </a:xfrm>
        </p:spPr>
        <p:txBody>
          <a:bodyPr/>
          <a:lstStyle/>
          <a:p>
            <a:pPr eaLnBrk="1" hangingPunct="1"/>
            <a:r>
              <a:rPr lang="ru-RU" smtClean="0"/>
              <a:t>Задание №4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916113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Как работает вода в Санкт-Петербурге</a:t>
            </a:r>
          </a:p>
        </p:txBody>
      </p:sp>
      <p:pic>
        <p:nvPicPr>
          <p:cNvPr id="18436" name="Picture 6" descr="super_smilies07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838" y="4149725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059113" y="476250"/>
            <a:ext cx="3313112" cy="30241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" name="Содержимое 7"/>
          <p:cNvSpPr txBox="1">
            <a:spLocks/>
          </p:cNvSpPr>
          <p:nvPr/>
        </p:nvSpPr>
        <p:spPr bwMode="auto">
          <a:xfrm>
            <a:off x="250825" y="1773238"/>
            <a:ext cx="1222375" cy="107950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kern="0" dirty="0"/>
          </a:p>
        </p:txBody>
      </p:sp>
      <p:sp>
        <p:nvSpPr>
          <p:cNvPr id="10" name="Содержимое 7"/>
          <p:cNvSpPr txBox="1">
            <a:spLocks/>
          </p:cNvSpPr>
          <p:nvPr/>
        </p:nvSpPr>
        <p:spPr bwMode="auto">
          <a:xfrm>
            <a:off x="2484438" y="5300663"/>
            <a:ext cx="1220787" cy="1081087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kern="0" dirty="0"/>
          </a:p>
        </p:txBody>
      </p:sp>
      <p:sp>
        <p:nvSpPr>
          <p:cNvPr id="11" name="Содержимое 7"/>
          <p:cNvSpPr txBox="1">
            <a:spLocks/>
          </p:cNvSpPr>
          <p:nvPr/>
        </p:nvSpPr>
        <p:spPr bwMode="auto">
          <a:xfrm>
            <a:off x="5580063" y="5373688"/>
            <a:ext cx="1222375" cy="107950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kern="0" dirty="0"/>
          </a:p>
        </p:txBody>
      </p:sp>
      <p:sp>
        <p:nvSpPr>
          <p:cNvPr id="12" name="Содержимое 7"/>
          <p:cNvSpPr txBox="1">
            <a:spLocks/>
          </p:cNvSpPr>
          <p:nvPr/>
        </p:nvSpPr>
        <p:spPr bwMode="auto">
          <a:xfrm>
            <a:off x="7235825" y="4076700"/>
            <a:ext cx="1222375" cy="1081088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kern="0" dirty="0"/>
          </a:p>
        </p:txBody>
      </p:sp>
      <p:sp>
        <p:nvSpPr>
          <p:cNvPr id="13" name="Содержимое 7"/>
          <p:cNvSpPr txBox="1">
            <a:spLocks/>
          </p:cNvSpPr>
          <p:nvPr/>
        </p:nvSpPr>
        <p:spPr bwMode="auto">
          <a:xfrm>
            <a:off x="7740650" y="1916113"/>
            <a:ext cx="1222375" cy="107950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kern="0" dirty="0"/>
          </a:p>
        </p:txBody>
      </p:sp>
      <p:sp>
        <p:nvSpPr>
          <p:cNvPr id="14" name="Содержимое 7"/>
          <p:cNvSpPr txBox="1">
            <a:spLocks/>
          </p:cNvSpPr>
          <p:nvPr/>
        </p:nvSpPr>
        <p:spPr bwMode="auto">
          <a:xfrm>
            <a:off x="539750" y="3933825"/>
            <a:ext cx="1222375" cy="107950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kern="0" dirty="0"/>
          </a:p>
        </p:txBody>
      </p:sp>
      <p:cxnSp>
        <p:nvCxnSpPr>
          <p:cNvPr id="16" name="Прямая соединительная линия 15"/>
          <p:cNvCxnSpPr>
            <a:stCxn id="9" idx="6"/>
            <a:endCxn id="6" idx="2"/>
          </p:cNvCxnSpPr>
          <p:nvPr/>
        </p:nvCxnSpPr>
        <p:spPr>
          <a:xfrm flipV="1">
            <a:off x="1473200" y="1989138"/>
            <a:ext cx="1585913" cy="323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4" idx="7"/>
            <a:endCxn id="6" idx="3"/>
          </p:cNvCxnSpPr>
          <p:nvPr/>
        </p:nvCxnSpPr>
        <p:spPr>
          <a:xfrm flipV="1">
            <a:off x="1582738" y="3057525"/>
            <a:ext cx="1962150" cy="1033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0" idx="7"/>
          </p:cNvCxnSpPr>
          <p:nvPr/>
        </p:nvCxnSpPr>
        <p:spPr>
          <a:xfrm flipV="1">
            <a:off x="3527425" y="3500438"/>
            <a:ext cx="1044575" cy="195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1" idx="1"/>
          </p:cNvCxnSpPr>
          <p:nvPr/>
        </p:nvCxnSpPr>
        <p:spPr>
          <a:xfrm flipH="1" flipV="1">
            <a:off x="5148263" y="3429000"/>
            <a:ext cx="611187" cy="2103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2" idx="1"/>
            <a:endCxn id="6" idx="5"/>
          </p:cNvCxnSpPr>
          <p:nvPr/>
        </p:nvCxnSpPr>
        <p:spPr>
          <a:xfrm flipH="1" flipV="1">
            <a:off x="5886450" y="3057525"/>
            <a:ext cx="1528763" cy="1177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3" idx="2"/>
            <a:endCxn id="6" idx="6"/>
          </p:cNvCxnSpPr>
          <p:nvPr/>
        </p:nvCxnSpPr>
        <p:spPr>
          <a:xfrm flipH="1" flipV="1">
            <a:off x="6372225" y="1989138"/>
            <a:ext cx="1368425" cy="466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Прямоугольник 16"/>
          <p:cNvSpPr>
            <a:spLocks noChangeArrowheads="1"/>
          </p:cNvSpPr>
          <p:nvPr/>
        </p:nvSpPr>
        <p:spPr bwMode="auto">
          <a:xfrm>
            <a:off x="250825" y="333375"/>
            <a:ext cx="22336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800000"/>
                </a:solidFill>
              </a:rPr>
              <a:t>Диаграмма «Солнце»</a:t>
            </a:r>
          </a:p>
        </p:txBody>
      </p:sp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Ирина\Desktop\тоня\Рисунок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4816535" cy="3096344"/>
          </a:xfrm>
          <a:prstGeom prst="rect">
            <a:avLst/>
          </a:prstGeom>
          <a:noFill/>
        </p:spPr>
      </p:pic>
      <p:pic>
        <p:nvPicPr>
          <p:cNvPr id="2053" name="Picture 5" descr="C:\Users\Ирина\Desktop\тоня\Рисунок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6716" y="3284984"/>
            <a:ext cx="4808468" cy="319849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Задание №5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9144000" cy="24558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i="1" smtClean="0">
                <a:solidFill>
                  <a:srgbClr val="800000"/>
                </a:solidFill>
              </a:rPr>
              <a:t>Как называется море, рядом с Санкт-Петербургом?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18450" cy="87153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8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Балтийское море.</a:t>
            </a:r>
          </a:p>
        </p:txBody>
      </p:sp>
      <p:graphicFrame>
        <p:nvGraphicFramePr>
          <p:cNvPr id="3074" name="Object 2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3860800"/>
          <a:ext cx="9144000" cy="2997200"/>
        </p:xfrm>
        <a:graphic>
          <a:graphicData uri="http://schemas.openxmlformats.org/presentationml/2006/ole">
            <p:oleObj spid="_x0000_s3074" name="Точечный рисунок" r:id="rId3" imgW="7914286" imgH="3134162" progId="PBrush">
              <p:embed/>
            </p:oleObj>
          </a:graphicData>
        </a:graphic>
      </p:graphicFrame>
      <p:graphicFrame>
        <p:nvGraphicFramePr>
          <p:cNvPr id="3075" name="Object 32"/>
          <p:cNvGraphicFramePr>
            <a:graphicFrameLocks noChangeAspect="1"/>
          </p:cNvGraphicFramePr>
          <p:nvPr/>
        </p:nvGraphicFramePr>
        <p:xfrm>
          <a:off x="0" y="3213100"/>
          <a:ext cx="9144000" cy="1295400"/>
        </p:xfrm>
        <a:graphic>
          <a:graphicData uri="http://schemas.openxmlformats.org/presentationml/2006/ole">
            <p:oleObj spid="_x0000_s3075" name="Точечный рисунок" r:id="rId4" imgW="7400000" imgH="1800476" progId="PBrush">
              <p:embed/>
            </p:oleObj>
          </a:graphicData>
        </a:graphic>
      </p:graphicFrame>
      <p:graphicFrame>
        <p:nvGraphicFramePr>
          <p:cNvPr id="42018" name="Object 3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3284538"/>
          <a:ext cx="1371600" cy="1368425"/>
        </p:xfrm>
        <a:graphic>
          <a:graphicData uri="http://schemas.openxmlformats.org/presentationml/2006/ole">
            <p:oleObj spid="_x0000_s3076" name="Точечный рисунок" r:id="rId5" imgW="1371429" imgH="1362265" progId="PBrush">
              <p:embed/>
            </p:oleObj>
          </a:graphicData>
        </a:graphic>
      </p:graphicFrame>
      <p:pic>
        <p:nvPicPr>
          <p:cNvPr id="42021" name="Picture 37" descr="ch0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5654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8000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0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0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Задание №1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420938"/>
            <a:ext cx="84963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Для чего нужна вода?</a:t>
            </a:r>
          </a:p>
        </p:txBody>
      </p:sp>
      <p:pic>
        <p:nvPicPr>
          <p:cNvPr id="5124" name="Picture 5" descr="c6ea1e86357d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4292600"/>
            <a:ext cx="280828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Ирина\Desktop\тоня\Рисунок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539" y="188640"/>
            <a:ext cx="8328925" cy="624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763688" y="5733256"/>
            <a:ext cx="601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800000"/>
                </a:solidFill>
              </a:rPr>
              <a:t>День Балтийского моря – 22 марта.</a:t>
            </a:r>
            <a:r>
              <a:rPr lang="ru-RU" sz="2800" dirty="0">
                <a:solidFill>
                  <a:srgbClr val="800000"/>
                </a:solidFill>
              </a:rPr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8313" y="5305425"/>
            <a:ext cx="79930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Расположение: Северная Европа</a:t>
            </a:r>
          </a:p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Площадь зеркала 415тыс.км²</a:t>
            </a:r>
          </a:p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Наибольшая глубина 459м</a:t>
            </a:r>
          </a:p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Средняя глубина 52м</a:t>
            </a:r>
          </a:p>
        </p:txBody>
      </p:sp>
      <p:pic>
        <p:nvPicPr>
          <p:cNvPr id="35842" name="Picture 2" descr="C:\Users\Ирина\Desktop\тоня\Рисунок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88640"/>
            <a:ext cx="6963700" cy="5098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Ирина\Desktop\тоня\Рисунок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4267200" cy="2638425"/>
          </a:xfrm>
          <a:prstGeom prst="rect">
            <a:avLst/>
          </a:prstGeom>
          <a:noFill/>
        </p:spPr>
      </p:pic>
      <p:pic>
        <p:nvPicPr>
          <p:cNvPr id="36867" name="Picture 3" descr="C:\Users\Ирина\Desktop\тоня\Рисунок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645024"/>
            <a:ext cx="3450299" cy="2587724"/>
          </a:xfrm>
          <a:prstGeom prst="rect">
            <a:avLst/>
          </a:prstGeom>
          <a:noFill/>
        </p:spPr>
      </p:pic>
      <p:pic>
        <p:nvPicPr>
          <p:cNvPr id="36868" name="Picture 4" descr="C:\Users\Ирина\Desktop\тоня\Рисунок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1988840"/>
            <a:ext cx="2943225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i="1" smtClean="0">
                <a:solidFill>
                  <a:srgbClr val="003399"/>
                </a:solidFill>
                <a:latin typeface="Comic Sans MS" pitchFamily="66" charset="0"/>
              </a:rPr>
              <a:t>Балтийское море </a:t>
            </a:r>
            <a:r>
              <a:rPr lang="en-US" sz="3600" b="1" i="1" smtClean="0">
                <a:solidFill>
                  <a:srgbClr val="003399"/>
                </a:solidFill>
                <a:latin typeface="Comic Sans MS" pitchFamily="66" charset="0"/>
              </a:rPr>
              <a:t>(414000 </a:t>
            </a:r>
            <a:r>
              <a:rPr lang="ru-RU" sz="3600" b="1" i="1" smtClean="0">
                <a:solidFill>
                  <a:srgbClr val="003399"/>
                </a:solidFill>
                <a:latin typeface="Comic Sans MS" pitchFamily="66" charset="0"/>
              </a:rPr>
              <a:t>км2) расположено на северо-западе европейской части России. Прилежащие страны: Эстония, Латвия, Литва, Польша, Германия, Швеция, Дания, Финляндия.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816225" y="3200400"/>
            <a:ext cx="3513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663300"/>
                </a:solidFill>
                <a:hlinkClick r:id="rId2" tooltip="Бранденбургские ворота"/>
              </a:rPr>
              <a:t>Бранденбургские ворота</a:t>
            </a:r>
            <a:endParaRPr lang="ru-RU" b="1" i="1">
              <a:solidFill>
                <a:srgbClr val="663300"/>
              </a:solidFill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2816225" y="3200400"/>
            <a:ext cx="3513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663300"/>
                </a:solidFill>
                <a:hlinkClick r:id="rId2" tooltip="Бранденбургские ворота"/>
              </a:rPr>
              <a:t>Бранденбургские ворота</a:t>
            </a:r>
            <a:endParaRPr lang="ru-RU" b="1" i="1">
              <a:solidFill>
                <a:srgbClr val="663300"/>
              </a:solidFill>
            </a:endParaRPr>
          </a:p>
        </p:txBody>
      </p:sp>
      <p:sp>
        <p:nvSpPr>
          <p:cNvPr id="51217" name="Rectangle 17"/>
          <p:cNvSpPr>
            <a:spLocks noGrp="1" noChangeArrowheads="1"/>
          </p:cNvSpPr>
          <p:nvPr>
            <p:ph type="title"/>
          </p:nvPr>
        </p:nvSpPr>
        <p:spPr>
          <a:xfrm>
            <a:off x="4859338" y="2565400"/>
            <a:ext cx="4284662" cy="1008063"/>
          </a:xfrm>
        </p:spPr>
        <p:txBody>
          <a:bodyPr/>
          <a:lstStyle/>
          <a:p>
            <a:pPr marL="762000" indent="-762000" eaLnBrk="1" hangingPunct="1"/>
            <a:r>
              <a:rPr lang="ru-RU" sz="2400" smtClean="0"/>
              <a:t>      </a:t>
            </a:r>
            <a:r>
              <a:rPr lang="ru-RU" sz="2400" b="1" i="1" smtClean="0"/>
              <a:t>Копенгаген. </a:t>
            </a:r>
            <a:br>
              <a:rPr lang="ru-RU" sz="2400" b="1" i="1" smtClean="0"/>
            </a:br>
            <a:r>
              <a:rPr lang="ru-RU" sz="2400" b="1" i="1" smtClean="0">
                <a:solidFill>
                  <a:schemeClr val="tx1"/>
                </a:solidFill>
              </a:rPr>
              <a:t>Замок Фредериксборг</a:t>
            </a:r>
            <a:r>
              <a:rPr lang="ru-RU" sz="2400" smtClean="0"/>
              <a:t> </a:t>
            </a:r>
          </a:p>
        </p:txBody>
      </p:sp>
      <p:sp>
        <p:nvSpPr>
          <p:cNvPr id="51220" name="Rectangle 20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092825"/>
            <a:ext cx="4500563" cy="50323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Стокгольм.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Старый город. 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23850" y="2852738"/>
            <a:ext cx="351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tx2"/>
                </a:solidFill>
              </a:rPr>
              <a:t>Берлин. </a:t>
            </a:r>
          </a:p>
          <a:p>
            <a:pPr algn="ctr"/>
            <a:r>
              <a:rPr lang="ru-RU" b="1" i="1">
                <a:solidFill>
                  <a:schemeClr val="tx2"/>
                </a:solidFill>
              </a:rPr>
              <a:t>Бранденбургские ворота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6443663" y="6165850"/>
            <a:ext cx="169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Хельсинки</a:t>
            </a:r>
            <a:r>
              <a:rPr lang="ru-RU" b="1" i="1"/>
              <a:t>.</a:t>
            </a:r>
          </a:p>
        </p:txBody>
      </p:sp>
      <p:pic>
        <p:nvPicPr>
          <p:cNvPr id="37890" name="Picture 2" descr="C:\Users\Ирина\Desktop\тоня\Рисунок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60648"/>
            <a:ext cx="3595687" cy="2681287"/>
          </a:xfrm>
          <a:prstGeom prst="rect">
            <a:avLst/>
          </a:prstGeom>
          <a:noFill/>
        </p:spPr>
      </p:pic>
      <p:pic>
        <p:nvPicPr>
          <p:cNvPr id="37891" name="Picture 3" descr="C:\Users\Ирина\Desktop\тоня\Рисунок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36149" y="260648"/>
            <a:ext cx="3775058" cy="2376264"/>
          </a:xfrm>
          <a:prstGeom prst="rect">
            <a:avLst/>
          </a:prstGeom>
          <a:noFill/>
        </p:spPr>
      </p:pic>
      <p:pic>
        <p:nvPicPr>
          <p:cNvPr id="37892" name="Picture 4" descr="C:\Users\Ирина\Desktop\тоня\Рисунок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717032"/>
            <a:ext cx="3888432" cy="2378193"/>
          </a:xfrm>
          <a:prstGeom prst="rect">
            <a:avLst/>
          </a:prstGeom>
          <a:noFill/>
        </p:spPr>
      </p:pic>
      <p:pic>
        <p:nvPicPr>
          <p:cNvPr id="37893" name="Picture 5" descr="C:\Users\Ирина\Desktop\тоня\Рисунок2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3645024"/>
            <a:ext cx="4267200" cy="24574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1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1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1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7" grpId="0"/>
      <p:bldP spid="51220" grpId="0" build="p"/>
      <p:bldP spid="51209" grpId="0"/>
      <p:bldP spid="512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258888" y="2636838"/>
            <a:ext cx="140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Варшава.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3779838" y="6092825"/>
            <a:ext cx="1376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Таллинн.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2916238" y="3860800"/>
            <a:ext cx="144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Вильнюс.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7864475" y="136525"/>
            <a:ext cx="85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Рига.</a:t>
            </a:r>
          </a:p>
        </p:txBody>
      </p:sp>
      <p:pic>
        <p:nvPicPr>
          <p:cNvPr id="38914" name="Picture 2" descr="C:\Users\Ирина\Desktop\тоня\Рисунок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3528392" cy="2362763"/>
          </a:xfrm>
          <a:prstGeom prst="rect">
            <a:avLst/>
          </a:prstGeom>
          <a:noFill/>
        </p:spPr>
      </p:pic>
      <p:pic>
        <p:nvPicPr>
          <p:cNvPr id="38915" name="Picture 3" descr="C:\Users\Ирина\Desktop\тоня\Рисунок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188640"/>
            <a:ext cx="2608263" cy="3476625"/>
          </a:xfrm>
          <a:prstGeom prst="rect">
            <a:avLst/>
          </a:prstGeom>
          <a:noFill/>
        </p:spPr>
      </p:pic>
      <p:pic>
        <p:nvPicPr>
          <p:cNvPr id="38916" name="Picture 4" descr="C:\Users\Ирина\Desktop\тоня\Рисунок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573016"/>
            <a:ext cx="2404926" cy="3024336"/>
          </a:xfrm>
          <a:prstGeom prst="rect">
            <a:avLst/>
          </a:prstGeom>
          <a:noFill/>
        </p:spPr>
      </p:pic>
      <p:pic>
        <p:nvPicPr>
          <p:cNvPr id="38917" name="Picture 5" descr="C:\Users\Ирина\Desktop\тоня\Рисунок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6096" y="3933056"/>
            <a:ext cx="3528392" cy="266051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/>
      <p:bldP spid="60428" grpId="0"/>
      <p:bldP spid="60430" grpId="0"/>
      <p:bldP spid="604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811338"/>
          </a:xfrm>
        </p:spPr>
        <p:txBody>
          <a:bodyPr/>
          <a:lstStyle/>
          <a:p>
            <a:pPr eaLnBrk="1" hangingPunct="1"/>
            <a:r>
              <a:rPr lang="ru-RU" sz="3600" smtClean="0"/>
              <a:t>У вас на столах лежат вот такие капельки. Ваша задача, раскрасить капельки и прикрепить их на ватмон.</a:t>
            </a:r>
          </a:p>
        </p:txBody>
      </p:sp>
      <p:pic>
        <p:nvPicPr>
          <p:cNvPr id="39938" name="Picture 2" descr="C:\Users\Ирина\Desktop\тоня\Рисунок28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131840" y="2780928"/>
            <a:ext cx="2187243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Ирина\Desktop\тоня\Рисунок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60648"/>
            <a:ext cx="8088899" cy="6066674"/>
          </a:xfrm>
          <a:prstGeom prst="rect">
            <a:avLst/>
          </a:prstGeom>
          <a:noFill/>
        </p:spPr>
      </p:pic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 rot="21072767">
            <a:off x="705206" y="1996007"/>
            <a:ext cx="7848600" cy="27717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8000" b="1" i="1" kern="10" dirty="0">
                <a:ln w="9525">
                  <a:noFill/>
                  <a:round/>
                  <a:headEnd/>
                  <a:tailEnd/>
                </a:ln>
                <a:solidFill>
                  <a:srgbClr val="800000">
                    <a:alpha val="83920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Sylfaen"/>
              </a:rPr>
              <a:t>СПАСИБО!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55650" y="76517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Задание №2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349500"/>
            <a:ext cx="8280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Потребление воды человеком.</a:t>
            </a:r>
          </a:p>
        </p:txBody>
      </p:sp>
      <p:pic>
        <p:nvPicPr>
          <p:cNvPr id="6148" name="Picture 9" descr="c6ea1e86357d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38" y="4605338"/>
            <a:ext cx="21590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Потребление воды в сутки</a:t>
            </a:r>
          </a:p>
        </p:txBody>
      </p:sp>
      <p:graphicFrame>
        <p:nvGraphicFramePr>
          <p:cNvPr id="13371" name="Group 59"/>
          <p:cNvGraphicFramePr>
            <a:graphicFrameLocks noGrp="1"/>
          </p:cNvGraphicFramePr>
          <p:nvPr>
            <p:ph sz="half" idx="1"/>
          </p:nvPr>
        </p:nvGraphicFramePr>
        <p:xfrm>
          <a:off x="611188" y="1557338"/>
          <a:ext cx="8207573" cy="4145280"/>
        </p:xfrm>
        <a:graphic>
          <a:graphicData uri="http://schemas.openxmlformats.org/drawingml/2006/table">
            <a:tbl>
              <a:tblPr/>
              <a:tblGrid>
                <a:gridCol w="6696237"/>
                <a:gridCol w="1511336"/>
              </a:tblGrid>
              <a:tr h="51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Домашние дела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Вода (л)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1.Почистить зубы утром и вечером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2.Утром принять душ, а вечером - ванну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3.Шесть раз сходить в туалет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4.Сделать влажную уборку в квартире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5.Постирать белье в стиральной машине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6.Помыть посуду в течении 10 минут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Изображение вода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88913"/>
            <a:ext cx="9144000" cy="6508750"/>
          </a:xfr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8" descr="Изображение вода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88913"/>
            <a:ext cx="9144000" cy="6442075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Потребление воды в сутки</a:t>
            </a:r>
          </a:p>
        </p:txBody>
      </p:sp>
      <p:graphicFrame>
        <p:nvGraphicFramePr>
          <p:cNvPr id="13371" name="Group 59"/>
          <p:cNvGraphicFramePr>
            <a:graphicFrameLocks noGrp="1"/>
          </p:cNvGraphicFramePr>
          <p:nvPr>
            <p:ph sz="half" idx="1"/>
          </p:nvPr>
        </p:nvGraphicFramePr>
        <p:xfrm>
          <a:off x="468313" y="908050"/>
          <a:ext cx="8279581" cy="4145280"/>
        </p:xfrm>
        <a:graphic>
          <a:graphicData uri="http://schemas.openxmlformats.org/drawingml/2006/table">
            <a:tbl>
              <a:tblPr/>
              <a:tblGrid>
                <a:gridCol w="6754985"/>
                <a:gridCol w="1524596"/>
              </a:tblGrid>
              <a:tr h="51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Домашние дела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Вода (л)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1.Почистить зубы утром и вечером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2.Утром принять душ, а вечером - ванну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3.Шесть раз сходить в туалет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4.Сделать влажную уборку в квартире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5.Постирать белье в стиральной машине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6.Помыть посуду в течении 10 минут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79" name="Group 67"/>
          <p:cNvGraphicFramePr>
            <a:graphicFrameLocks noGrp="1"/>
          </p:cNvGraphicFramePr>
          <p:nvPr>
            <p:ph sz="half" idx="2"/>
          </p:nvPr>
        </p:nvGraphicFramePr>
        <p:xfrm>
          <a:off x="323850" y="5300663"/>
          <a:ext cx="8640763" cy="1237488"/>
        </p:xfrm>
        <a:graphic>
          <a:graphicData uri="http://schemas.openxmlformats.org/drawingml/2006/table">
            <a:tbl>
              <a:tblPr/>
              <a:tblGrid>
                <a:gridCol w="86407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 среднем житель Санкт-Петербурга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тратит 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300 </a:t>
                      </a: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литров воды в сутки.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76517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Задание №3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33600"/>
            <a:ext cx="8713788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Откуда приходит вода в Санкт-Петербург?</a:t>
            </a:r>
          </a:p>
        </p:txBody>
      </p:sp>
      <p:pic>
        <p:nvPicPr>
          <p:cNvPr id="11268" name="Picture 7" descr="super_smilies07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938" y="4437063"/>
            <a:ext cx="1512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Бассейн реки Нева.</a:t>
            </a:r>
            <a:endParaRPr lang="ru-RU" dirty="0"/>
          </a:p>
        </p:txBody>
      </p:sp>
      <p:pic>
        <p:nvPicPr>
          <p:cNvPr id="23553" name="Picture 1" descr="C:\Users\Ирина\Desktop\тоня\Рисунок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3637" y="1628800"/>
            <a:ext cx="8645569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270</Words>
  <Application>Microsoft Office PowerPoint</Application>
  <PresentationFormat>Экран (4:3)</PresentationFormat>
  <Paragraphs>70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Оформление по умолчанию</vt:lpstr>
      <vt:lpstr>Точечный рисунок</vt:lpstr>
      <vt:lpstr>Игра  «Вода + Я = друзья»</vt:lpstr>
      <vt:lpstr>Задание №1</vt:lpstr>
      <vt:lpstr>Задание №2</vt:lpstr>
      <vt:lpstr> Потребление воды в сутки</vt:lpstr>
      <vt:lpstr>Слайд 5</vt:lpstr>
      <vt:lpstr>Слайд 6</vt:lpstr>
      <vt:lpstr>Потребление воды в сутки</vt:lpstr>
      <vt:lpstr>Задание №3</vt:lpstr>
      <vt:lpstr>Бассейн реки Нева.</vt:lpstr>
      <vt:lpstr>Ладожское</vt:lpstr>
      <vt:lpstr>Слайд 11</vt:lpstr>
      <vt:lpstr>Слайд 12</vt:lpstr>
      <vt:lpstr>Река Нева.</vt:lpstr>
      <vt:lpstr>Слайд 14</vt:lpstr>
      <vt:lpstr>Задание №4</vt:lpstr>
      <vt:lpstr>Слайд 16</vt:lpstr>
      <vt:lpstr>Слайд 17</vt:lpstr>
      <vt:lpstr>Задание №5</vt:lpstr>
      <vt:lpstr>Слайд 19</vt:lpstr>
      <vt:lpstr>Слайд 20</vt:lpstr>
      <vt:lpstr>Слайд 21</vt:lpstr>
      <vt:lpstr>Слайд 22</vt:lpstr>
      <vt:lpstr>Слайд 23</vt:lpstr>
      <vt:lpstr>      Копенгаген.  Замок Фредериксборг </vt:lpstr>
      <vt:lpstr>Слайд 25</vt:lpstr>
      <vt:lpstr>У вас на столах лежат вот такие капельки. Ваша задача, раскрасить капельки и прикрепить их на ватмон.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</dc:creator>
  <cp:lastModifiedBy>Ирина</cp:lastModifiedBy>
  <cp:revision>31</cp:revision>
  <dcterms:created xsi:type="dcterms:W3CDTF">1601-01-01T00:00:00Z</dcterms:created>
  <dcterms:modified xsi:type="dcterms:W3CDTF">2013-12-23T17:11:21Z</dcterms:modified>
</cp:coreProperties>
</file>