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FF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8246298" cy="5072098"/>
          </a:xfrm>
        </p:spPr>
        <p:txBody>
          <a:bodyPr>
            <a:prstTxWarp prst="textArchUpPour">
              <a:avLst/>
            </a:prstTxWarp>
            <a:norm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Буквенная запись свойств сложения и вычитания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494825" y="5929330"/>
            <a:ext cx="45719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cdn-3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357562"/>
            <a:ext cx="5486400" cy="300039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п. 9, №364 (а), 367, 368, 374(</a:t>
            </a:r>
            <a:r>
              <a:rPr lang="ru-RU" dirty="0" err="1" smtClean="0"/>
              <a:t>а,в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0_3a85e_62838272_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786058"/>
            <a:ext cx="7429552" cy="378739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88817">
            <a:off x="197791" y="780099"/>
            <a:ext cx="6972320" cy="251856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 ЗА УРОК!!!</a:t>
            </a:r>
            <a:endParaRPr lang="ru-RU" sz="40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Рисунок 2" descr="44964699_09120b68c87f21abc441bb6d300eed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499930"/>
            <a:ext cx="5643602" cy="407234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Электронное приложение к уроку по теме:</a:t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b="1" dirty="0" smtClean="0"/>
              <a:t>Буквенная запись свойств сложения и вычитания»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Работу выполнил учитель</a:t>
            </a:r>
          </a:p>
          <a:p>
            <a:r>
              <a:rPr lang="ru-RU" sz="3200" dirty="0" smtClean="0"/>
              <a:t> МОУ </a:t>
            </a:r>
            <a:r>
              <a:rPr lang="ru-RU" sz="3200" dirty="0" err="1" smtClean="0"/>
              <a:t>Хлебодарная</a:t>
            </a:r>
            <a:r>
              <a:rPr lang="ru-RU" sz="3200" dirty="0" smtClean="0"/>
              <a:t> СОШ № 18</a:t>
            </a:r>
          </a:p>
          <a:p>
            <a:r>
              <a:rPr lang="ru-RU" sz="3200" dirty="0" err="1" smtClean="0"/>
              <a:t>Вышлова</a:t>
            </a:r>
            <a:r>
              <a:rPr lang="ru-RU" sz="3200" smtClean="0"/>
              <a:t> И.И.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403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perspective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Цели: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5614998" cy="4572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Научить записывать свойства сложения и вычитания при помощи букв;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Применять свойства сложения при выполнении упражнений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6l9n3zfraqe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428736"/>
            <a:ext cx="2857520" cy="521031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0000FF"/>
                </a:solidFill>
                <a:effectLst/>
              </a:rPr>
              <a:t>Устные упражнения:</a:t>
            </a:r>
            <a:endParaRPr lang="ru-RU" b="1" dirty="0">
              <a:ln w="50800"/>
              <a:solidFill>
                <a:srgbClr val="0000FF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Напишите на каждой звездочке такое число, чтобы равенство было верным;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7*5=7+                   235+245=       *10</a:t>
            </a:r>
          </a:p>
          <a:p>
            <a:pPr>
              <a:buNone/>
            </a:pPr>
            <a:r>
              <a:rPr lang="ru-RU" dirty="0" smtClean="0"/>
              <a:t>                     9+      = 9*5</a:t>
            </a:r>
          </a:p>
          <a:p>
            <a:pPr>
              <a:buNone/>
            </a:pPr>
            <a:r>
              <a:rPr lang="ru-RU" dirty="0" smtClean="0"/>
              <a:t>  49:7=49-                 37+59= 3*                        </a:t>
            </a:r>
          </a:p>
          <a:p>
            <a:pPr>
              <a:buNone/>
            </a:pPr>
            <a:r>
              <a:rPr lang="ru-RU" dirty="0" smtClean="0"/>
              <a:t>                     201- 199=96: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2071670" y="3214686"/>
            <a:ext cx="1071570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3786182" y="3786190"/>
            <a:ext cx="1071570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2571736" y="4286256"/>
            <a:ext cx="1071570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6572264" y="3214686"/>
            <a:ext cx="1071570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7215206" y="4286256"/>
            <a:ext cx="1071570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6143636" y="4857760"/>
            <a:ext cx="1071570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Найдите на координатном луче числа, записанные на ленте.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Напишите на ленте буквы, которые указывают на эти числа. </a:t>
            </a:r>
          </a:p>
          <a:p>
            <a:pPr algn="ctr"/>
            <a:r>
              <a:rPr lang="ru-RU" sz="2400" dirty="0" smtClean="0"/>
              <a:t>Прочитайте слово. Что оно обозначает?</a:t>
            </a:r>
          </a:p>
          <a:p>
            <a:pPr algn="ctr"/>
            <a:endParaRPr lang="ru-RU" sz="2400" dirty="0" smtClean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57356" y="4357694"/>
            <a:ext cx="55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321703" y="43934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50331" y="43934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179753" y="43926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678231" y="4393413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821901" y="43934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250529" y="43934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429124" y="43576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964909" y="43934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214942" y="43576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429256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2393141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2821769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286116" y="400050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3893339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4572000" y="400050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2500298" y="335756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357554" y="342900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4000496" y="342900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4572000" y="342900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928926" y="335756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642910" y="4857760"/>
            <a:ext cx="1000132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Горизонтальный свиток 27"/>
          <p:cNvSpPr/>
          <p:nvPr/>
        </p:nvSpPr>
        <p:spPr>
          <a:xfrm>
            <a:off x="1928794" y="4929198"/>
            <a:ext cx="1143008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Горизонтальный свиток 29"/>
          <p:cNvSpPr/>
          <p:nvPr/>
        </p:nvSpPr>
        <p:spPr>
          <a:xfrm>
            <a:off x="3357554" y="5072074"/>
            <a:ext cx="928694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Горизонтальный свиток 31"/>
          <p:cNvSpPr/>
          <p:nvPr/>
        </p:nvSpPr>
        <p:spPr>
          <a:xfrm>
            <a:off x="4572000" y="5072074"/>
            <a:ext cx="1000132" cy="6429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5857884" y="5000636"/>
            <a:ext cx="857256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Горизонтальный свиток 34"/>
          <p:cNvSpPr/>
          <p:nvPr/>
        </p:nvSpPr>
        <p:spPr>
          <a:xfrm>
            <a:off x="7000892" y="4786322"/>
            <a:ext cx="1214446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Изучение нового материала.</a:t>
            </a:r>
            <a:endParaRPr lang="ru-RU" dirty="0"/>
          </a:p>
        </p:txBody>
      </p:sp>
      <p:pic>
        <p:nvPicPr>
          <p:cNvPr id="4" name="Содержимое 3" descr="q0m09rw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00240"/>
            <a:ext cx="4429156" cy="407196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586790" cy="30718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93395"/>
                <a:gridCol w="4293395"/>
              </a:tblGrid>
              <a:tr h="88123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FF00"/>
                          </a:solidFill>
                        </a:rPr>
                        <a:t>Свойства сложения.</a:t>
                      </a:r>
                      <a:endParaRPr lang="ru-RU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FF00"/>
                          </a:solidFill>
                        </a:rPr>
                        <a:t>Свойства</a:t>
                      </a:r>
                      <a:r>
                        <a:rPr lang="ru-RU" baseline="0" dirty="0" smtClean="0">
                          <a:solidFill>
                            <a:srgbClr val="00FF00"/>
                          </a:solidFill>
                        </a:rPr>
                        <a:t> вычитания.</a:t>
                      </a:r>
                      <a:endParaRPr lang="ru-RU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219060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Переместительное</a:t>
                      </a:r>
                      <a:r>
                        <a:rPr lang="ru-RU" baseline="0" dirty="0" smtClean="0"/>
                        <a:t> свойство: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a+ b= </a:t>
                      </a:r>
                      <a:r>
                        <a:rPr lang="en-US" baseline="0" dirty="0" err="1" smtClean="0"/>
                        <a:t>b+a</a:t>
                      </a:r>
                      <a:endParaRPr lang="en-US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2</a:t>
                      </a:r>
                      <a:r>
                        <a:rPr lang="ru-RU" baseline="0" dirty="0" smtClean="0"/>
                        <a:t>. Сочетательное свойство: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a+(</a:t>
                      </a:r>
                      <a:r>
                        <a:rPr lang="en-US" baseline="0" dirty="0" err="1" smtClean="0"/>
                        <a:t>b+c</a:t>
                      </a:r>
                      <a:r>
                        <a:rPr lang="en-US" baseline="0" dirty="0" smtClean="0"/>
                        <a:t>)=(</a:t>
                      </a:r>
                      <a:r>
                        <a:rPr lang="en-US" baseline="0" dirty="0" err="1" smtClean="0"/>
                        <a:t>a+b</a:t>
                      </a:r>
                      <a:r>
                        <a:rPr lang="en-US" baseline="0" dirty="0" smtClean="0"/>
                        <a:t>)+c=</a:t>
                      </a:r>
                      <a:r>
                        <a:rPr lang="en-US" baseline="0" dirty="0" err="1" smtClean="0"/>
                        <a:t>a+b+c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3. Свойство нуля: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a+0=0+a</a:t>
                      </a:r>
                      <a:r>
                        <a:rPr lang="ru-RU" baseline="0" dirty="0" err="1" smtClean="0"/>
                        <a:t>=а</a:t>
                      </a:r>
                      <a:r>
                        <a:rPr lang="ru-RU" baseline="0" dirty="0" smtClean="0"/>
                        <a:t>.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Вычитание суммы из числа: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а-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b+c</a:t>
                      </a:r>
                      <a:r>
                        <a:rPr lang="en-US" dirty="0" smtClean="0"/>
                        <a:t>)= a-b-c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Вычитание числа из суммы: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a+b</a:t>
                      </a:r>
                      <a:r>
                        <a:rPr lang="en-US" baseline="0" dirty="0" smtClean="0"/>
                        <a:t>)-c=a+(b-c)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a+b</a:t>
                      </a:r>
                      <a:r>
                        <a:rPr lang="en-US" baseline="0" dirty="0" smtClean="0"/>
                        <a:t>)-c=(a-c)+b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3. Свойства нуля при вычитании: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а-0=а; а-а=0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66515435_1--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429000"/>
            <a:ext cx="5857916" cy="321468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cross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Закрепление.</a:t>
            </a:r>
            <a:endParaRPr lang="ru-RU" b="1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5757874" cy="509751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2400" dirty="0" smtClean="0"/>
              <a:t>Сформулировать свойства сложения и вычитания.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sz="2400" dirty="0" smtClean="0"/>
              <a:t>Найдите значение выражения, предварительно упростив его:</a:t>
            </a:r>
          </a:p>
          <a:p>
            <a:pPr>
              <a:buNone/>
            </a:pPr>
            <a:r>
              <a:rPr lang="ru-RU" sz="2400" dirty="0" smtClean="0"/>
              <a:t>а) а-28-37, при а=265;</a:t>
            </a:r>
          </a:p>
          <a:p>
            <a:pPr>
              <a:buNone/>
            </a:pPr>
            <a:r>
              <a:rPr lang="ru-RU" sz="2400" dirty="0" smtClean="0"/>
              <a:t>б) 149+</a:t>
            </a:r>
            <a:r>
              <a:rPr lang="en-US" sz="2400" dirty="0" smtClean="0"/>
              <a:t>b</a:t>
            </a:r>
            <a:r>
              <a:rPr lang="ru-RU" sz="2400" dirty="0" smtClean="0"/>
              <a:t>-99, при </a:t>
            </a:r>
            <a:r>
              <a:rPr lang="en-US" sz="2400" dirty="0" smtClean="0"/>
              <a:t>b</a:t>
            </a:r>
            <a:r>
              <a:rPr lang="ru-RU" sz="2400" dirty="0" smtClean="0"/>
              <a:t>=77;</a:t>
            </a:r>
          </a:p>
          <a:p>
            <a:pPr>
              <a:buNone/>
            </a:pPr>
            <a:r>
              <a:rPr lang="ru-RU" sz="2400" dirty="0" smtClean="0"/>
              <a:t>в) 237+с+163, при с=194;188;</a:t>
            </a:r>
          </a:p>
          <a:p>
            <a:pPr>
              <a:buNone/>
            </a:pPr>
            <a:r>
              <a:rPr lang="ru-RU" sz="2400" dirty="0" smtClean="0"/>
              <a:t>г) </a:t>
            </a:r>
            <a:r>
              <a:rPr lang="en-US" sz="2400" dirty="0" smtClean="0"/>
              <a:t>d-135+165, </a:t>
            </a:r>
            <a:r>
              <a:rPr lang="ru-RU" sz="2400" dirty="0" smtClean="0"/>
              <a:t>при </a:t>
            </a:r>
            <a:r>
              <a:rPr lang="en-US" sz="2400" dirty="0" smtClean="0"/>
              <a:t>d=</a:t>
            </a:r>
            <a:r>
              <a:rPr lang="ru-RU" sz="2400" dirty="0" smtClean="0"/>
              <a:t>239;198.</a:t>
            </a:r>
            <a:endParaRPr lang="ru-RU" sz="2400" dirty="0"/>
          </a:p>
        </p:txBody>
      </p:sp>
      <p:pic>
        <p:nvPicPr>
          <p:cNvPr id="4" name="Рисунок 3" descr="C41-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071546"/>
            <a:ext cx="3143272" cy="53578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урока. </a:t>
            </a:r>
            <a:br>
              <a:rPr lang="ru-RU" dirty="0" smtClean="0"/>
            </a:br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Упростите выражение: 11а+2а+7.</a:t>
            </a:r>
          </a:p>
          <a:p>
            <a:pPr>
              <a:buNone/>
            </a:pPr>
            <a:r>
              <a:rPr lang="ru-RU" sz="2800" dirty="0" smtClean="0"/>
              <a:t>а)20а;    б) 11а+9;   в) 13а+7;  г) 18а+2а</a:t>
            </a:r>
          </a:p>
          <a:p>
            <a:pPr>
              <a:buNone/>
            </a:pPr>
            <a:r>
              <a:rPr lang="ru-RU" sz="2800" dirty="0" smtClean="0"/>
              <a:t>2. В одном мешке было </a:t>
            </a:r>
            <a:r>
              <a:rPr lang="ru-RU" sz="2800" dirty="0" err="1" smtClean="0"/>
              <a:t>х</a:t>
            </a:r>
            <a:r>
              <a:rPr lang="ru-RU" sz="2800" dirty="0" smtClean="0"/>
              <a:t> кг картофеля, а в другом на 8 кг больше. Сколько кг картофеля было во втором мешке?</a:t>
            </a:r>
          </a:p>
          <a:p>
            <a:pPr>
              <a:buNone/>
            </a:pPr>
            <a:r>
              <a:rPr lang="ru-RU" sz="2800" dirty="0" smtClean="0"/>
              <a:t>а)х-8;       б)8х;        в) х+8.</a:t>
            </a:r>
          </a:p>
          <a:p>
            <a:pPr>
              <a:buNone/>
            </a:pPr>
            <a:r>
              <a:rPr lang="ru-RU" sz="2800" dirty="0" smtClean="0"/>
              <a:t>3. Найдите значение выражения 43+(х+18), если х=19.</a:t>
            </a:r>
          </a:p>
          <a:p>
            <a:pPr>
              <a:buNone/>
            </a:pPr>
            <a:r>
              <a:rPr lang="ru-RU" sz="2800" dirty="0" smtClean="0"/>
              <a:t>а)75;        б) 80;       в) 69.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349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Буквенная запись свойств сложения и вычитания</vt:lpstr>
      <vt:lpstr>Электронное приложение к уроку по теме: «Буквенная запись свойств сложения и вычитания»</vt:lpstr>
      <vt:lpstr>Цели:</vt:lpstr>
      <vt:lpstr>Устные упражнения:</vt:lpstr>
      <vt:lpstr>Найдите на координатном луче числа, записанные на ленте.</vt:lpstr>
      <vt:lpstr>Изучение нового материала.</vt:lpstr>
      <vt:lpstr>Презентация PowerPoint</vt:lpstr>
      <vt:lpstr>Закрепление.</vt:lpstr>
      <vt:lpstr>Итог урока.  Тест</vt:lpstr>
      <vt:lpstr>Домашнее задание:</vt:lpstr>
      <vt:lpstr>СПАСИБО ЗА УРОК!!!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Буквенная запись свойств сложения и вычитания</dc:title>
  <cp:lastModifiedBy>Пользователь</cp:lastModifiedBy>
  <cp:revision>12</cp:revision>
  <dcterms:modified xsi:type="dcterms:W3CDTF">2011-10-29T07:23:33Z</dcterms:modified>
</cp:coreProperties>
</file>