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Adventure" pitchFamily="2" charset="0"/>
      <p:regular r:id="rId21"/>
    </p:embeddedFont>
    <p:embeddedFont>
      <p:font typeface="Andalus" pitchFamily="18" charset="-78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dventure" pitchFamily="2" charset="0"/>
              </a:defRPr>
            </a:lvl1pPr>
          </a:lstStyle>
          <a:p>
            <a:r>
              <a:rPr lang="ru-RU" dirty="0" smtClean="0"/>
              <a:t>Санкт-Петербург – город Мастеров кисти и резца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943F-7B44-4C16-BEF4-A635E679A3E4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E64A-A699-4A09-8C8C-8EBCB3C69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7419-C4E1-4C2D-8264-45F516C0582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9706-D1A6-4B83-AEEF-98B537502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Санкт-Петербург – город Мастеров кисти и резца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61.radikal.ru/i172/1110/92/436abf06d4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273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Портреты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35842" name="Picture 2" descr="http://img0.liveinternet.ru/images/attach/c/3/83/430/83430980_2352988_72442904_1300822212_goncharov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2474981" cy="2950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428625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П. Брюллов. Портрет</a:t>
            </a:r>
          </a:p>
          <a:p>
            <a:pPr algn="ctr"/>
            <a:r>
              <a:rPr lang="ru-RU" dirty="0" smtClean="0"/>
              <a:t> Н. Н. Гончаровой</a:t>
            </a:r>
            <a:endParaRPr lang="ru-RU" dirty="0"/>
          </a:p>
        </p:txBody>
      </p:sp>
      <p:pic>
        <p:nvPicPr>
          <p:cNvPr id="35844" name="Picture 4" descr="http://www.edu54.ru/sites/default/files/images/2010/03/30b9fab22ca0bb297718f6ace4cc9641e755d813.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1428736"/>
            <a:ext cx="2286016" cy="272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435769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</a:t>
            </a:r>
            <a:r>
              <a:rPr lang="ru-RU" dirty="0" err="1" smtClean="0"/>
              <a:t>Тропинин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Портрет </a:t>
            </a:r>
          </a:p>
          <a:p>
            <a:r>
              <a:rPr lang="ru-RU" dirty="0" smtClean="0"/>
              <a:t>А. С. Пушкина</a:t>
            </a:r>
            <a:endParaRPr lang="ru-RU" dirty="0"/>
          </a:p>
        </p:txBody>
      </p:sp>
      <p:pic>
        <p:nvPicPr>
          <p:cNvPr id="35846" name="Picture 6" descr="http://andcvet.narod.ru/lr/05/min1/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357298"/>
            <a:ext cx="1643074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48" name="Picture 8" descr="http://andcvet.narod.ru/lr/05/min1/1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1785926"/>
            <a:ext cx="1746984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0" name="Picture 10" descr="http://andcvet.narod.ru/lr/05/min1/1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7818" y="3286124"/>
            <a:ext cx="1861148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2" name="Picture 12" descr="http://andcvet.narod.ru/lr/05/min1/16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3643314"/>
            <a:ext cx="1811897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Жанровые сцены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36866" name="Picture 2" descr="http://www.jacqueslanciault.com/wp-content/RUDSC_0189h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42" y="1168779"/>
            <a:ext cx="7547916" cy="56178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214422"/>
            <a:ext cx="454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П.А. Федотов. Сватовство майора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714884"/>
            <a:ext cx="7086600" cy="1509712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Круглые  СТАТУИ , которые можно было обойти, располагались на крышах  домов, на постаментах,  в нишах фасадов.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i001.radikal.ru/1102/61/cd944b3527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285860"/>
            <a:ext cx="3184884" cy="2309819"/>
          </a:xfrm>
          <a:prstGeom prst="rect">
            <a:avLst/>
          </a:prstGeom>
          <a:noFill/>
        </p:spPr>
      </p:pic>
      <p:pic>
        <p:nvPicPr>
          <p:cNvPr id="37892" name="Picture 4" descr="http://i052.radikal.ru/1108/cf/d76097ffadf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285860"/>
            <a:ext cx="2973123" cy="37031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142852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dventure" pitchFamily="2" charset="0"/>
              </a:rPr>
              <a:t>Расцвет русской скульптуры</a:t>
            </a:r>
            <a:endParaRPr lang="ru-RU" sz="4400" b="1" dirty="0"/>
          </a:p>
        </p:txBody>
      </p:sp>
      <p:pic>
        <p:nvPicPr>
          <p:cNvPr id="37894" name="Picture 6" descr="http://spbfoto.spb.ru/foto/data/media/33/DSC_15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643050"/>
            <a:ext cx="202586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643446"/>
            <a:ext cx="7086600" cy="1509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БАРЕЛЬЕФЫ </a:t>
            </a:r>
            <a:r>
              <a:rPr lang="ru-RU" sz="2400" dirty="0" smtClean="0">
                <a:solidFill>
                  <a:schemeClr val="tx1"/>
                </a:solidFill>
              </a:rPr>
              <a:t>(скульптурные изображения на плоскости,  в которых фигуры слегка выступают над поверхностью)   украшали здания и монументы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http://ispbguide.com/wp-content/uploads/2011/10/Vosshestvie-na-prestol.gif"/>
          <p:cNvPicPr>
            <a:picLocks noChangeAspect="1" noChangeArrowheads="1"/>
          </p:cNvPicPr>
          <p:nvPr/>
        </p:nvPicPr>
        <p:blipFill>
          <a:blip r:embed="rId2"/>
          <a:srcRect t="10938" b="9374"/>
          <a:stretch>
            <a:fillRect/>
          </a:stretch>
        </p:blipFill>
        <p:spPr bwMode="auto">
          <a:xfrm>
            <a:off x="5572132" y="214290"/>
            <a:ext cx="3357586" cy="2006696"/>
          </a:xfrm>
          <a:prstGeom prst="rect">
            <a:avLst/>
          </a:prstGeom>
          <a:noFill/>
        </p:spPr>
      </p:pic>
      <p:pic>
        <p:nvPicPr>
          <p:cNvPr id="5126" name="Picture 6" descr="http://rusk.ru/images/2013/23717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2857500" cy="2143125"/>
          </a:xfrm>
          <a:prstGeom prst="rect">
            <a:avLst/>
          </a:prstGeom>
          <a:noFill/>
        </p:spPr>
      </p:pic>
      <p:pic>
        <p:nvPicPr>
          <p:cNvPr id="5130" name="Picture 10" descr="http://img.encyc.yandex.net/illustrations/vlasov/pictures/03/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357430"/>
            <a:ext cx="3143272" cy="2439424"/>
          </a:xfrm>
          <a:prstGeom prst="rect">
            <a:avLst/>
          </a:prstGeom>
          <a:noFill/>
        </p:spPr>
      </p:pic>
      <p:pic>
        <p:nvPicPr>
          <p:cNvPr id="5134" name="Picture 14" descr="http://www.pravenc.ru/data/105/472/1234/i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3116"/>
            <a:ext cx="2428892" cy="26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643446"/>
            <a:ext cx="8568952" cy="18002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ГОРЕЛЬЕФЫ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</a:rPr>
              <a:t>(выступающие более чем на половину скульптурные изображения на плоскости) размещались там же, где и барельефы. </a:t>
            </a:r>
          </a:p>
          <a:p>
            <a:endParaRPr lang="ru-RU" dirty="0"/>
          </a:p>
        </p:txBody>
      </p:sp>
      <p:pic>
        <p:nvPicPr>
          <p:cNvPr id="4098" name="Picture 2" descr="http://files.germany.ru/wwwthreads/files/1880-7208214-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4419600" cy="2071702"/>
          </a:xfrm>
          <a:prstGeom prst="rect">
            <a:avLst/>
          </a:prstGeom>
          <a:noFill/>
        </p:spPr>
      </p:pic>
      <p:pic>
        <p:nvPicPr>
          <p:cNvPr id="4100" name="Picture 4" descr="http://www.evdart.ru/wp-content/uploads/2013/05/allegory_sun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0"/>
            <a:ext cx="3071834" cy="2322307"/>
          </a:xfrm>
          <a:prstGeom prst="rect">
            <a:avLst/>
          </a:prstGeom>
          <a:noFill/>
        </p:spPr>
      </p:pic>
      <p:pic>
        <p:nvPicPr>
          <p:cNvPr id="4102" name="Picture 6" descr="http://photos.wikimapia.org/p/00/00/57/01/73_b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2357430"/>
            <a:ext cx="3357586" cy="2518190"/>
          </a:xfrm>
          <a:prstGeom prst="rect">
            <a:avLst/>
          </a:prstGeom>
          <a:noFill/>
        </p:spPr>
      </p:pic>
      <p:pic>
        <p:nvPicPr>
          <p:cNvPr id="11" name="Picture 4" descr="http://prv2.lori-images.net/barelef-severnogo-frontona-isaakievskogo-sobora-v-0004480602-preview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2285992"/>
            <a:ext cx="3000396" cy="224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143380"/>
            <a:ext cx="864096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1 - ФАНТАСТИЧЕСКИЕ ФИГУРЫ, ЖИВОТНЫЕ,  ПЕРСОНАЖИ ДРЕВНИХ МИФОВ.   Многие из  этих изображений можно считать отличительным знаком нашего города.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g15.nnm.ru/2/7/a/9/a/cf8254f45db4d8380a4b3f95a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71414"/>
            <a:ext cx="2357454" cy="2946818"/>
          </a:xfrm>
          <a:prstGeom prst="rect">
            <a:avLst/>
          </a:prstGeom>
          <a:noFill/>
        </p:spPr>
      </p:pic>
      <p:pic>
        <p:nvPicPr>
          <p:cNvPr id="3076" name="Picture 4" descr="http://s03.radikal.ru/i176/0910/e2/6b18bde0730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857232"/>
            <a:ext cx="2401416" cy="2714644"/>
          </a:xfrm>
          <a:prstGeom prst="rect">
            <a:avLst/>
          </a:prstGeom>
          <a:noFill/>
        </p:spPr>
      </p:pic>
      <p:pic>
        <p:nvPicPr>
          <p:cNvPr id="3078" name="Picture 6" descr="http://shkolazhizni.ru/img/content/i106/106004_o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2450192" cy="2428868"/>
          </a:xfrm>
          <a:prstGeom prst="rect">
            <a:avLst/>
          </a:prstGeom>
          <a:noFill/>
        </p:spPr>
      </p:pic>
      <p:pic>
        <p:nvPicPr>
          <p:cNvPr id="3080" name="Picture 8" descr="http://img1.liveinternet.ru/images/attach/c/1/58/949/58949038_DSCN06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500306"/>
            <a:ext cx="3571879" cy="211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256"/>
            <a:ext cx="8640960" cy="18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2 - ГЕРОИ И БОГИ АНТИЧНЫХ МИФОВ.  Статуи ,барельефы, горельефы этой группы , как правило, были «говорящими», они указывали на назначение зданий в аллегорической форме.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ispbguide.com/wp-content/uploads/2011/11/Neptun-s-dvumya-rekami-na-frontone-Birzhi.gif"/>
          <p:cNvPicPr>
            <a:picLocks noChangeAspect="1" noChangeArrowheads="1"/>
          </p:cNvPicPr>
          <p:nvPr/>
        </p:nvPicPr>
        <p:blipFill>
          <a:blip r:embed="rId2"/>
          <a:srcRect l="1877" t="2778" r="13644"/>
          <a:stretch>
            <a:fillRect/>
          </a:stretch>
        </p:blipFill>
        <p:spPr bwMode="auto">
          <a:xfrm>
            <a:off x="5715008" y="857232"/>
            <a:ext cx="3214710" cy="2500330"/>
          </a:xfrm>
          <a:prstGeom prst="rect">
            <a:avLst/>
          </a:prstGeom>
          <a:noFill/>
        </p:spPr>
      </p:pic>
      <p:pic>
        <p:nvPicPr>
          <p:cNvPr id="39940" name="Picture 4" descr="http://shkolazhizni.ru/img/content/i38/38288_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2643206" cy="2019410"/>
          </a:xfrm>
          <a:prstGeom prst="rect">
            <a:avLst/>
          </a:prstGeom>
          <a:noFill/>
        </p:spPr>
      </p:pic>
      <p:pic>
        <p:nvPicPr>
          <p:cNvPr id="39942" name="Picture 6" descr="http://www.hellopiter.ru/image/IMG_06716787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0"/>
            <a:ext cx="2923570" cy="2238359"/>
          </a:xfrm>
          <a:prstGeom prst="rect">
            <a:avLst/>
          </a:prstGeom>
          <a:noFill/>
        </p:spPr>
      </p:pic>
      <p:pic>
        <p:nvPicPr>
          <p:cNvPr id="39944" name="Picture 8" descr="http://q-line.ru/news/images/54aac7c65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285992"/>
            <a:ext cx="3500462" cy="1690913"/>
          </a:xfrm>
          <a:prstGeom prst="rect">
            <a:avLst/>
          </a:prstGeom>
          <a:noFill/>
        </p:spPr>
      </p:pic>
      <p:pic>
        <p:nvPicPr>
          <p:cNvPr id="39946" name="Picture 10" descr="http://deva-sova.spb.ru/img-afina/afina_pb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357430"/>
            <a:ext cx="1666887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786322"/>
            <a:ext cx="8064896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Третья группа городских скульптур раскрывает в аллегорической форме  значение не только зданий, но и Петербурга.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337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</a:rPr>
              <a:t>Здание Синода и Сената</a:t>
            </a:r>
            <a:endParaRPr lang="ru-RU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4034" name="Picture 2" descr="http://www.lookandtravel.ru/wp-content/uploads/2010/03/%D0%97%D0%B4%D0%B0%D0%BD%D0%B8%D1%8F-%D0%A1%D0%B5%D0%BD%D0%B0%D1%82%D0%B0-%D0%B8-%D0%A1%D0%B8%D0%BD%D0%BE%D0%B4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752859" cy="2814645"/>
          </a:xfrm>
          <a:prstGeom prst="rect">
            <a:avLst/>
          </a:prstGeom>
          <a:noFill/>
        </p:spPr>
      </p:pic>
      <p:pic>
        <p:nvPicPr>
          <p:cNvPr id="44038" name="Picture 6" descr="http://niros.org/lib/images/lion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28604"/>
            <a:ext cx="4143404" cy="17195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2143116"/>
            <a:ext cx="371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Благочестие и Правосудие </a:t>
            </a:r>
            <a:endParaRPr lang="ru-RU" sz="2400" dirty="0"/>
          </a:p>
        </p:txBody>
      </p:sp>
      <p:pic>
        <p:nvPicPr>
          <p:cNvPr id="44040" name="Picture 8" descr="http://www.hellopiter.ru/image/DSC02276756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2571744"/>
            <a:ext cx="1530814" cy="30003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72132" y="3571876"/>
            <a:ext cx="178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Благочестие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72098"/>
          </a:xfrm>
        </p:spPr>
        <p:txBody>
          <a:bodyPr>
            <a:normAutofit/>
          </a:bodyPr>
          <a:lstStyle/>
          <a:p>
            <a:r>
              <a:rPr lang="ru-RU" b="1" dirty="0"/>
              <a:t>Проблемный вопрос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Объясните</a:t>
            </a:r>
            <a:r>
              <a:rPr lang="ru-RU" dirty="0" smtClean="0"/>
              <a:t>, почему </a:t>
            </a:r>
            <a:r>
              <a:rPr lang="ru-RU" dirty="0"/>
              <a:t>в заголовке </a:t>
            </a:r>
            <a:r>
              <a:rPr lang="ru-RU" dirty="0" smtClean="0"/>
              <a:t>темы урока </a:t>
            </a:r>
            <a:r>
              <a:rPr lang="ru-RU" dirty="0"/>
              <a:t>слово" Мастера" дано с большой буквы. Значимы ли произведения этих Мастеров и в настоящее время?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dventure" pitchFamily="2" charset="0"/>
              </a:rPr>
              <a:t>Императорская Академия художеств</a:t>
            </a:r>
            <a:endParaRPr lang="ru-RU" b="1" dirty="0">
              <a:latin typeface="Adventure" pitchFamily="2" charset="0"/>
            </a:endParaRPr>
          </a:p>
        </p:txBody>
      </p:sp>
      <p:pic>
        <p:nvPicPr>
          <p:cNvPr id="4" name="Содержимое 3" descr="51230345_Akademiey_treh_znatneyshih_iskusst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442" y="1428736"/>
            <a:ext cx="7399117" cy="498567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itchFamily="2" charset="0"/>
              </a:rPr>
              <a:t>Стиль классицизм</a:t>
            </a:r>
            <a:endParaRPr lang="ru-RU" b="1" dirty="0">
              <a:latin typeface="Adventur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Классицизм</a:t>
            </a:r>
            <a:r>
              <a:rPr lang="ru-RU" sz="2400" dirty="0" smtClean="0"/>
              <a:t> - художественный стиль европейского искусства </a:t>
            </a:r>
            <a:r>
              <a:rPr lang="en-US" sz="2400" dirty="0" smtClean="0"/>
              <a:t>XVII</a:t>
            </a:r>
            <a:r>
              <a:rPr lang="ru-RU" sz="2400" dirty="0" smtClean="0"/>
              <a:t> - </a:t>
            </a:r>
            <a:r>
              <a:rPr lang="en-US" sz="2400" dirty="0" smtClean="0"/>
              <a:t>XIX</a:t>
            </a:r>
            <a:r>
              <a:rPr lang="ru-RU" sz="2400" dirty="0" smtClean="0"/>
              <a:t> веков (от латинского </a:t>
            </a:r>
            <a:r>
              <a:rPr lang="ru-RU" sz="2400" i="1" dirty="0" err="1" smtClean="0"/>
              <a:t>classicus</a:t>
            </a:r>
            <a:r>
              <a:rPr lang="ru-RU" sz="2400" dirty="0" smtClean="0"/>
              <a:t> - образцовый).</a:t>
            </a:r>
          </a:p>
          <a:p>
            <a:r>
              <a:rPr lang="ru-RU" sz="2400" dirty="0" smtClean="0"/>
              <a:t>Классицизм формируется, испытывая воздействие других непосредственно соприкасающихся с ним общеевропейских направлений в искусстве: он отталкивается от предшествующей ему эстетики Возрождения и противоборствует активно сосуществующему с ним искусству барокко, проникнутому сознанием всеобщего разлада, порожденного кризисом идеалов минувшей эпохи. </a:t>
            </a:r>
          </a:p>
          <a:p>
            <a:r>
              <a:rPr lang="ru-RU" sz="2400" dirty="0" smtClean="0"/>
              <a:t>Одной из важнейших черт классицизма было обращение к античному искусству как высшему образцу и опора на традиции высокого Возрождения.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3214686"/>
            <a:ext cx="3203848" cy="2808312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3600" dirty="0" smtClean="0"/>
              <a:t>Автопортрет. 1810-е гг.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29058" y="1571612"/>
            <a:ext cx="3888018" cy="49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922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dventure" pitchFamily="2" charset="0"/>
              </a:rPr>
              <a:t>Сюжетные картины</a:t>
            </a:r>
            <a:br>
              <a:rPr lang="ru-RU" sz="3600" dirty="0" smtClean="0">
                <a:latin typeface="Adventure" pitchFamily="2" charset="0"/>
              </a:rPr>
            </a:br>
            <a:r>
              <a:rPr lang="ru-RU" sz="3200" dirty="0" smtClean="0"/>
              <a:t>Федор Антонович </a:t>
            </a:r>
            <a:r>
              <a:rPr lang="ru-RU" sz="3200" dirty="0" err="1" smtClean="0"/>
              <a:t>Бруни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42976" y="5072074"/>
            <a:ext cx="6858048" cy="1214446"/>
          </a:xfrm>
        </p:spPr>
        <p:txBody>
          <a:bodyPr>
            <a:normAutofit fontScale="77500" lnSpcReduction="20000"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dirty="0" smtClean="0"/>
              <a:t>Медный змий. 1841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4128" y="214290"/>
            <a:ext cx="7835744" cy="513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50070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Александр Андреевич Иванов</a:t>
            </a:r>
            <a:endParaRPr lang="ru-RU" sz="2800" dirty="0"/>
          </a:p>
        </p:txBody>
      </p:sp>
      <p:pic>
        <p:nvPicPr>
          <p:cNvPr id="1026" name="Picture 2" descr="http://www.posterlux.ru/new/2/big/russkaya_jivopis/posterlux-russkaya_jivopis-11_03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290"/>
            <a:ext cx="3000396" cy="3814753"/>
          </a:xfrm>
          <a:prstGeom prst="rect">
            <a:avLst/>
          </a:prstGeom>
          <a:noFill/>
        </p:spPr>
      </p:pic>
      <p:pic>
        <p:nvPicPr>
          <p:cNvPr id="1028" name="Picture 4" descr="http://cor.edu.27.ru/dlrstore/ed9e019e-714d-4f7a-be39-5c0f0856e9a6/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014068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14364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Явление Христа народу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2770" name="Picture 2" descr="http://s013.radikal.ru/i325/1011/b1/8dac57f0671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51"/>
            <a:ext cx="8572559" cy="597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Карл Павлович Брюллов</a:t>
            </a:r>
            <a:endParaRPr lang="ru-RU" b="1" dirty="0"/>
          </a:p>
        </p:txBody>
      </p:sp>
      <p:pic>
        <p:nvPicPr>
          <p:cNvPr id="33794" name="Picture 2" descr="http://img1.liveinternet.ru/images/attach/c/1/58/643/58643582_18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714488"/>
            <a:ext cx="3357586" cy="4277473"/>
          </a:xfrm>
          <a:prstGeom prst="rect">
            <a:avLst/>
          </a:prstGeom>
          <a:noFill/>
        </p:spPr>
      </p:pic>
      <p:pic>
        <p:nvPicPr>
          <p:cNvPr id="33796" name="Picture 4" descr="http://www.libsakh.ru/p/news_content_id919_231220091235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14488"/>
            <a:ext cx="3500462" cy="4264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8">
      <a:majorFont>
        <a:latin typeface="Adventure"/>
        <a:ea typeface=""/>
        <a:cs typeface=""/>
      </a:majorFont>
      <a:minorFont>
        <a:latin typeface="Andalu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9">
      <a:majorFont>
        <a:latin typeface="Adventure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238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Adventure</vt:lpstr>
      <vt:lpstr>Andalus</vt:lpstr>
      <vt:lpstr>Calibri</vt:lpstr>
      <vt:lpstr>Тема Office</vt:lpstr>
      <vt:lpstr>Специальное оформление</vt:lpstr>
      <vt:lpstr>Санкт-Петербург – город Мастеров кисти и резца</vt:lpstr>
      <vt:lpstr>Проблемный вопрос урока: Объясните, почему в заголовке темы урока слово" Мастера" дано с большой буквы. Значимы ли произведения этих Мастеров и в настоящее время? </vt:lpstr>
      <vt:lpstr>Императорская Академия художеств</vt:lpstr>
      <vt:lpstr>Стиль классицизм</vt:lpstr>
      <vt:lpstr>Сюжетные картины Федор Антонович Бруни</vt:lpstr>
      <vt:lpstr>Слайд 6</vt:lpstr>
      <vt:lpstr>Александр Андреевич Иванов</vt:lpstr>
      <vt:lpstr>Явление Христа народу</vt:lpstr>
      <vt:lpstr>Карл Павлович Брюллов</vt:lpstr>
      <vt:lpstr>Слайд 10</vt:lpstr>
      <vt:lpstr>Портреты</vt:lpstr>
      <vt:lpstr>Жанровые сцены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2013-12-06T14:22:19Z</dcterms:created>
  <dcterms:modified xsi:type="dcterms:W3CDTF">2013-12-06T17:24:49Z</dcterms:modified>
</cp:coreProperties>
</file>