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2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27B6-D1A2-4D3A-B4CF-CC74CB0DC831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3381-DACB-488E-9D0F-CF4A244FC7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27B6-D1A2-4D3A-B4CF-CC74CB0DC831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3381-DACB-488E-9D0F-CF4A244FC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27B6-D1A2-4D3A-B4CF-CC74CB0DC831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3381-DACB-488E-9D0F-CF4A244FC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27B6-D1A2-4D3A-B4CF-CC74CB0DC831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3381-DACB-488E-9D0F-CF4A244FC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27B6-D1A2-4D3A-B4CF-CC74CB0DC831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0383381-DACB-488E-9D0F-CF4A244FC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27B6-D1A2-4D3A-B4CF-CC74CB0DC831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3381-DACB-488E-9D0F-CF4A244FC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27B6-D1A2-4D3A-B4CF-CC74CB0DC831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3381-DACB-488E-9D0F-CF4A244FC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27B6-D1A2-4D3A-B4CF-CC74CB0DC831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3381-DACB-488E-9D0F-CF4A244FC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27B6-D1A2-4D3A-B4CF-CC74CB0DC831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3381-DACB-488E-9D0F-CF4A244FC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27B6-D1A2-4D3A-B4CF-CC74CB0DC831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3381-DACB-488E-9D0F-CF4A244FC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27B6-D1A2-4D3A-B4CF-CC74CB0DC831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3381-DACB-488E-9D0F-CF4A244FC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A2C27B6-D1A2-4D3A-B4CF-CC74CB0DC831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0383381-DACB-488E-9D0F-CF4A244FC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rgbClr val="A379BB">
                        <a:shade val="20000"/>
                        <a:satMod val="200000"/>
                      </a:srgbClr>
                    </a:gs>
                    <a:gs pos="78000">
                      <a:srgbClr val="A379BB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A379BB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Д.С.Гаврилов. «Рекостав».Иркутск в эпоху Петра. Словарь.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239" y="764704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b="1" i="1" dirty="0" smtClean="0">
                <a:solidFill>
                  <a:srgbClr val="660066"/>
                </a:solidFill>
              </a:rPr>
              <a:t>Купол</a:t>
            </a:r>
            <a:r>
              <a:rPr lang="ru-RU" b="1" i="1" dirty="0" smtClean="0">
                <a:solidFill>
                  <a:srgbClr val="6585CF">
                    <a:lumMod val="50000"/>
                  </a:srgbClr>
                </a:solidFill>
              </a:rPr>
              <a:t> (итал</a:t>
            </a:r>
            <a:r>
              <a:rPr lang="ru-RU" b="1" i="1" dirty="0">
                <a:solidFill>
                  <a:srgbClr val="6585CF">
                    <a:lumMod val="50000"/>
                  </a:srgbClr>
                </a:solidFill>
              </a:rPr>
              <a:t>. </a:t>
            </a:r>
            <a:r>
              <a:rPr lang="ru-RU" b="1" i="1" dirty="0" err="1">
                <a:solidFill>
                  <a:srgbClr val="6585CF">
                    <a:lumMod val="50000"/>
                  </a:srgbClr>
                </a:solidFill>
              </a:rPr>
              <a:t>сupola</a:t>
            </a:r>
            <a:r>
              <a:rPr lang="ru-RU" b="1" i="1" dirty="0">
                <a:solidFill>
                  <a:srgbClr val="6585CF">
                    <a:lumMod val="50000"/>
                  </a:srgbClr>
                </a:solidFill>
              </a:rPr>
              <a:t> – купол, свод), разновидность свода; криволинейное перекрытие (крыша) зданий и сооружений, имеющее полусферическую, яйцевидную, луковичную и т. п. формы.</a:t>
            </a:r>
          </a:p>
          <a:p>
            <a:pPr lvl="0"/>
            <a:r>
              <a:rPr lang="ru-RU" b="1" i="1" dirty="0">
                <a:solidFill>
                  <a:srgbClr val="6585CF">
                    <a:lumMod val="50000"/>
                  </a:srgbClr>
                </a:solidFill>
              </a:rPr>
              <a:t>С 18 в. купола начинают использовать не только в церковных, но и в светских зданиях. Со второй пол. 19 в. купола изготавливают также из металлических остеклённых конструкций</a:t>
            </a:r>
          </a:p>
        </p:txBody>
      </p:sp>
      <p:pic>
        <p:nvPicPr>
          <p:cNvPr id="1026" name="Picture 2" descr="ANd9GcQ504plqNJJMsMSTbbWX1TjDLwaFOkqe0r7ASWO-YtPINFrv0w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14752"/>
            <a:ext cx="5357850" cy="314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P706148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785794"/>
            <a:ext cx="3714744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6393043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716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solidFill>
                  <a:srgbClr val="660066"/>
                </a:solidFill>
              </a:rPr>
              <a:t>Посадские люди </a:t>
            </a:r>
            <a:r>
              <a:rPr lang="ru-RU" b="1" i="1" dirty="0" smtClean="0"/>
              <a:t>—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сословие средневековой (феодальной) Руси, в обязанностях которого было нести тягло, то есть платить денежные и натуральные подати, а также выполнять многочисленные повинности.</a:t>
            </a:r>
            <a:endParaRPr lang="ru-RU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7170" name="Picture 2" descr="sskk-300x2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357430"/>
            <a:ext cx="6429420" cy="402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71934" y="285728"/>
            <a:ext cx="507206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660066"/>
                </a:solidFill>
              </a:rPr>
              <a:t>Посад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-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</a:rPr>
              <a:t>предградье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, предместье, торгово-промышленная часть русских городов. Уложение 1649 г. предписывало включать посадских в списки тяглецов по месту фактического проживания и запрещало их насильственно возвращать на прежнее место</a:t>
            </a:r>
            <a:endParaRPr lang="ru-RU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6146" name="Picture 2" descr="sergiev-posad2006-0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071678"/>
            <a:ext cx="7858180" cy="457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5292" y="2510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solidFill>
                  <a:srgbClr val="660066"/>
                </a:solidFill>
              </a:rPr>
              <a:t>Паперть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— внешний притвор церкви. В древнерусской архитектуре — широкое крыльцо, иногда крытое, обнесенное стенами, превращающееся в галерею. Такая галерея может охватывать здание с трех сторон: с западной, северной и южной.</a:t>
            </a:r>
            <a:endParaRPr lang="ru-RU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9218" name="Picture 2" descr="ANd9GcQCyODeuRJTpwDl26EL8AdxX4QZ3hcWFpIH7csrlrmuuUuCfTQ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285728"/>
            <a:ext cx="3429024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 descr="ANd9GcTzJkAPUXn4Gpwll66dOyEcdDrOEywcjLpeu8CSPfg-WJsMhMW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3857628"/>
            <a:ext cx="264320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 descr="ANd9GcS_K7uWNjz-jeB0QBJIfKIFrimoPAXhXWNxDSPsST_dmy8Kq2nxO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2714620"/>
            <a:ext cx="400052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626131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571480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660066"/>
                </a:solidFill>
              </a:rPr>
              <a:t>Острог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— у древних славян — укрепление, стоянка, обнесенная стеной из кольев, заостренных кверху бревен, то же, что охабень. В XIV—XVII вв. </a:t>
            </a:r>
            <a:endParaRPr lang="ru-RU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098" name="Picture 2" descr="ostro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85728"/>
            <a:ext cx="385765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ANd9GcQzDrKpJv6H4Ddjg4Z7rEJs0Zjot9DOOxznQ1dBWOFeZ9vnMoRAG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357430"/>
            <a:ext cx="3786214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357686" y="4357694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solidFill>
                  <a:srgbClr val="660066"/>
                </a:solidFill>
              </a:rPr>
              <a:t>Паля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 - Деревянная стойка, жердь, служащая для укрепления стен горных выработок. — Мы эти шурфы, чтоб не осыпались, стали крепить палями, т. е. стоячими крепями из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</a:rPr>
              <a:t>жердника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 и поставили в них наши водоотливные машинки.</a:t>
            </a:r>
            <a:endParaRPr lang="ru-RU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28604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err="1" smtClean="0">
                <a:solidFill>
                  <a:srgbClr val="660066"/>
                </a:solidFill>
              </a:rPr>
              <a:t>Прясло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</a:rPr>
              <a:t>с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 двух сто— в архитектуре — часть поверхности наружной стены здания, ограниченная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</a:rPr>
              <a:t>рон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 пилястрами или лопатками. Иначе: поле стены "от столба до столба". В древнерусской крепости — часть стены между соседними башнями.</a:t>
            </a:r>
            <a:endParaRPr lang="ru-RU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3074" name="Picture 2" descr="ANd9GcSxvYgfoGmUZ_R5C9Z3PQDLDhQzDNRlnj_8zr9kjiktVroVMCXOR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286124"/>
            <a:ext cx="4143404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ANd9GcTXkhs1_YicLFdApgocKibVs6BLyI4SbW995CKicOvKG1Kjes6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14290"/>
            <a:ext cx="4143372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0" y="14285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solidFill>
                  <a:srgbClr val="660066"/>
                </a:solidFill>
              </a:rPr>
              <a:t>Монастырь </a:t>
            </a:r>
            <a:r>
              <a:rPr lang="ru-RU" b="1" i="1" dirty="0" smtClean="0">
                <a:solidFill>
                  <a:srgbClr val="002060"/>
                </a:solidFill>
              </a:rPr>
              <a:t>- комплекс храмов, жилых помещений и хозяйственных построек, в котором по определенному уставу живут монахи или монахини, удалившиеся от мирской суеты с целью возрастания в христианской жизни и спасения души</a:t>
            </a:r>
            <a:endParaRPr lang="ru-RU" b="1" i="1" dirty="0">
              <a:solidFill>
                <a:srgbClr val="002060"/>
              </a:solidFill>
            </a:endParaRPr>
          </a:p>
        </p:txBody>
      </p:sp>
      <p:pic>
        <p:nvPicPr>
          <p:cNvPr id="5122" name="Picture 2" descr="ANd9GcTCrMxN8n3DkspOXwumnkqZAaTiBfQJU4QIIV8B8A_S9CDZMvqCM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2285992"/>
            <a:ext cx="464347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 descr="ANd9GcRJ_5m_pbO2_BRFzGui0zFw2Vmh0ekITGvKQGlPCBajnkCXgNFAO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642918"/>
            <a:ext cx="3714776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50004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solidFill>
                  <a:srgbClr val="660066"/>
                </a:solidFill>
              </a:rPr>
              <a:t>Икона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— в христианском искусстве изображение лиц Священной истории: Христа, Богоматери, библейских персонажей и сюжетов, жития святых. В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</a:rPr>
              <a:t>раннехристианском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 искусстве не было икон, их заменяли символы и знаки</a:t>
            </a:r>
            <a:endParaRPr lang="ru-RU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8194" name="Picture 2" descr="ANd9GcRjiaA5l5kJPWYgF1F08I4BzGV1YiGwKvr6Q79vu0cB1ZV8IAz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428868"/>
            <a:ext cx="357190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 descr="ANd9GcTusCEZLikF5t51-vL5JxMLFQjPiFDWSMAsz3p6oZMEyxIA7XPPV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428604"/>
            <a:ext cx="392909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229</TotalTime>
  <Words>361</Words>
  <Application>Microsoft Office PowerPoint</Application>
  <PresentationFormat>Экран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SONY</dc:creator>
  <cp:lastModifiedBy>1</cp:lastModifiedBy>
  <cp:revision>16</cp:revision>
  <dcterms:created xsi:type="dcterms:W3CDTF">2013-05-04T05:27:59Z</dcterms:created>
  <dcterms:modified xsi:type="dcterms:W3CDTF">2013-05-07T13:52:25Z</dcterms:modified>
</cp:coreProperties>
</file>