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8" r:id="rId2"/>
    <p:sldId id="289" r:id="rId3"/>
    <p:sldId id="279" r:id="rId4"/>
    <p:sldId id="280" r:id="rId5"/>
    <p:sldId id="284" r:id="rId6"/>
    <p:sldId id="285" r:id="rId7"/>
    <p:sldId id="286" r:id="rId8"/>
    <p:sldId id="287"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3FFC53-DCFE-41F8-85E6-2BB20B610832}" type="datetimeFigureOut">
              <a:rPr lang="ru-RU" smtClean="0"/>
              <a:pPr/>
              <a:t>17.12.2013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AB86C2-2464-4528-A68E-E825E0AF933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BA888A8-AF21-406E-B66C-69AABA8C39F2}" type="datetimeFigureOut">
              <a:rPr lang="ru-RU" smtClean="0"/>
              <a:pPr/>
              <a:t>17.12.2013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515EDA-3F68-4BC6-9250-633FDE94685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A888A8-AF21-406E-B66C-69AABA8C39F2}" type="datetimeFigureOut">
              <a:rPr lang="ru-RU" smtClean="0"/>
              <a:pPr/>
              <a:t>17.12.2013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515EDA-3F68-4BC6-9250-633FDE94685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A888A8-AF21-406E-B66C-69AABA8C39F2}" type="datetimeFigureOut">
              <a:rPr lang="ru-RU" smtClean="0"/>
              <a:pPr/>
              <a:t>17.12.2013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515EDA-3F68-4BC6-9250-633FDE94685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A888A8-AF21-406E-B66C-69AABA8C39F2}" type="datetimeFigureOut">
              <a:rPr lang="ru-RU" smtClean="0"/>
              <a:pPr/>
              <a:t>17.12.2013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515EDA-3F68-4BC6-9250-633FDE94685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BA888A8-AF21-406E-B66C-69AABA8C39F2}" type="datetimeFigureOut">
              <a:rPr lang="ru-RU" smtClean="0"/>
              <a:pPr/>
              <a:t>17.12.2013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515EDA-3F68-4BC6-9250-633FDE94685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BA888A8-AF21-406E-B66C-69AABA8C39F2}" type="datetimeFigureOut">
              <a:rPr lang="ru-RU" smtClean="0"/>
              <a:pPr/>
              <a:t>17.12.2013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515EDA-3F68-4BC6-9250-633FDE94685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BA888A8-AF21-406E-B66C-69AABA8C39F2}" type="datetimeFigureOut">
              <a:rPr lang="ru-RU" smtClean="0"/>
              <a:pPr/>
              <a:t>17.12.2013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8515EDA-3F68-4BC6-9250-633FDE94685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BA888A8-AF21-406E-B66C-69AABA8C39F2}" type="datetimeFigureOut">
              <a:rPr lang="ru-RU" smtClean="0"/>
              <a:pPr/>
              <a:t>17.12.2013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8515EDA-3F68-4BC6-9250-633FDE94685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BA888A8-AF21-406E-B66C-69AABA8C39F2}" type="datetimeFigureOut">
              <a:rPr lang="ru-RU" smtClean="0"/>
              <a:pPr/>
              <a:t>17.12.2013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8515EDA-3F68-4BC6-9250-633FDE94685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A888A8-AF21-406E-B66C-69AABA8C39F2}" type="datetimeFigureOut">
              <a:rPr lang="ru-RU" smtClean="0"/>
              <a:pPr/>
              <a:t>17.12.2013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515EDA-3F68-4BC6-9250-633FDE94685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A888A8-AF21-406E-B66C-69AABA8C39F2}" type="datetimeFigureOut">
              <a:rPr lang="ru-RU" smtClean="0"/>
              <a:pPr/>
              <a:t>17.12.2013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515EDA-3F68-4BC6-9250-633FDE94685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888A8-AF21-406E-B66C-69AABA8C39F2}" type="datetimeFigureOut">
              <a:rPr lang="ru-RU" smtClean="0"/>
              <a:pPr/>
              <a:t>17.12.2013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15EDA-3F68-4BC6-9250-633FDE94685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upload.wikimedia.org/wikipedia/commons/8/87/%D0%9F%D0%B5%D1%82%D1%80%D0%BE%D0%B2%D1%81%D0%BA%D0%B8%D0%B5_%D0%B2%D0%BE%D1%80%D0%BE%D1%82%D0%B0._%D0%9D%D0%B8%D0%B7%D0%B2%D0%B5%D1%80%D0%B6%D0%B5%D0%BD%D0%B8%D0%B5_%D0%A1%D0%B8%D0%BC%D0%BE%D0%BD%D0%B0-%D0%B2%D0%BE%D0%BB%D1%85%D0%B2%D0%B0_%D0%B0%D0%BF%D0%BE%D1%81%D1%82%D0%BE%D0%BB%D0%BE%D0%BC_%D0%9F%D0%B5%D1%82%D1%80%D0%BE%D0%BC.jpg" TargetMode="Externa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p:nvPr/>
        </p:nvSpPr>
        <p:spPr>
          <a:xfrm>
            <a:off x="457201" y="152393"/>
            <a:ext cx="8229599" cy="1219185"/>
          </a:xfrm>
          <a:prstGeom prst="rect">
            <a:avLst/>
          </a:prstGeom>
          <a:blipFill>
            <a:blip r:embed="rId3"/>
            <a:stretch>
              <a:fillRect/>
            </a:stretch>
          </a:blipFill>
        </p:spPr>
      </p:sp>
      <p:sp>
        <p:nvSpPr>
          <p:cNvPr id="33" name="Shape 33"/>
          <p:cNvSpPr/>
          <p:nvPr/>
        </p:nvSpPr>
        <p:spPr>
          <a:xfrm>
            <a:off x="0" y="928670"/>
            <a:ext cx="4572000" cy="4714908"/>
          </a:xfrm>
          <a:prstGeom prst="rect">
            <a:avLst/>
          </a:prstGeom>
          <a:blipFill>
            <a:blip r:embed="rId4" cstate="email"/>
            <a:stretch>
              <a:fillRect/>
            </a:stretch>
          </a:blipFill>
        </p:spPr>
      </p:sp>
      <p:pic>
        <p:nvPicPr>
          <p:cNvPr id="8" name="Рисунок 7" descr="kronshdt1.jpg"/>
          <p:cNvPicPr>
            <a:picLocks noChangeAspect="1"/>
          </p:cNvPicPr>
          <p:nvPr/>
        </p:nvPicPr>
        <p:blipFill>
          <a:blip r:embed="rId5" cstate="email"/>
          <a:stretch>
            <a:fillRect/>
          </a:stretch>
        </p:blipFill>
        <p:spPr>
          <a:xfrm>
            <a:off x="3390900" y="2543175"/>
            <a:ext cx="5753100" cy="4314825"/>
          </a:xfrm>
          <a:prstGeom prst="rect">
            <a:avLst/>
          </a:prstGeom>
        </p:spPr>
      </p:pic>
      <p:sp>
        <p:nvSpPr>
          <p:cNvPr id="9" name="Прямоугольник 8"/>
          <p:cNvSpPr/>
          <p:nvPr/>
        </p:nvSpPr>
        <p:spPr>
          <a:xfrm>
            <a:off x="0" y="0"/>
            <a:ext cx="9144000" cy="2400657"/>
          </a:xfrm>
          <a:prstGeom prst="rect">
            <a:avLst/>
          </a:prstGeom>
        </p:spPr>
        <p:txBody>
          <a:bodyPr wrap="square">
            <a:spAutoFit/>
          </a:bodyPr>
          <a:lstStyle/>
          <a:p>
            <a:pPr>
              <a:lnSpc>
                <a:spcPts val="3000"/>
              </a:lnSpc>
            </a:pPr>
            <a:r>
              <a:rPr lang="ru-RU" sz="3200" b="1" dirty="0">
                <a:solidFill>
                  <a:srgbClr val="C00000"/>
                </a:solidFill>
                <a:effectLst>
                  <a:outerShdw blurRad="38100" dist="38100" dir="2700000" algn="tl">
                    <a:srgbClr val="000000">
                      <a:alpha val="43137"/>
                    </a:srgbClr>
                  </a:outerShdw>
                </a:effectLst>
              </a:rPr>
              <a:t>В 1723 г. </a:t>
            </a:r>
            <a:r>
              <a:rPr lang="ru-RU" sz="3200" dirty="0"/>
              <a:t>заложили крепость на острове </a:t>
            </a:r>
            <a:r>
              <a:rPr lang="ru-RU" sz="3200" dirty="0" err="1"/>
              <a:t>Котлин</a:t>
            </a:r>
            <a:r>
              <a:rPr lang="ru-RU" sz="3200" dirty="0"/>
              <a:t>. Ее </a:t>
            </a:r>
            <a:r>
              <a:rPr lang="ru-RU" sz="3200" dirty="0" smtClean="0"/>
              <a:t>назвали </a:t>
            </a:r>
            <a:r>
              <a:rPr lang="ru-RU" sz="3200" dirty="0" smtClean="0">
                <a:solidFill>
                  <a:srgbClr val="C00000"/>
                </a:solidFill>
              </a:rPr>
              <a:t>Кронштадт</a:t>
            </a:r>
            <a:r>
              <a:rPr lang="ru-RU" sz="3200" dirty="0" smtClean="0"/>
              <a:t> </a:t>
            </a:r>
            <a:r>
              <a:rPr lang="ru-RU" sz="3200" dirty="0"/>
              <a:t>(Коронный остров). </a:t>
            </a:r>
            <a:r>
              <a:rPr lang="ru-RU" sz="3200" dirty="0" smtClean="0"/>
              <a:t>С этого</a:t>
            </a:r>
          </a:p>
          <a:p>
            <a:pPr>
              <a:lnSpc>
                <a:spcPts val="3000"/>
              </a:lnSpc>
            </a:pPr>
            <a:r>
              <a:rPr lang="ru-RU" sz="3200" dirty="0"/>
              <a:t> </a:t>
            </a:r>
            <a:r>
              <a:rPr lang="ru-RU" sz="3200" dirty="0" smtClean="0"/>
              <a:t>                                                        времени русские</a:t>
            </a:r>
          </a:p>
          <a:p>
            <a:pPr>
              <a:lnSpc>
                <a:spcPts val="3000"/>
              </a:lnSpc>
            </a:pPr>
            <a:r>
              <a:rPr lang="ru-RU" sz="3200" dirty="0"/>
              <a:t> </a:t>
            </a:r>
            <a:r>
              <a:rPr lang="ru-RU" sz="3200" dirty="0" smtClean="0"/>
              <a:t>                                                       военные  корабли </a:t>
            </a:r>
          </a:p>
          <a:p>
            <a:pPr>
              <a:lnSpc>
                <a:spcPts val="3000"/>
              </a:lnSpc>
            </a:pPr>
            <a:r>
              <a:rPr lang="ru-RU" sz="3200" dirty="0"/>
              <a:t> </a:t>
            </a:r>
            <a:r>
              <a:rPr lang="ru-RU" sz="3200" dirty="0" smtClean="0"/>
              <a:t>                                                     получили </a:t>
            </a:r>
            <a:r>
              <a:rPr lang="ru-RU" sz="3200" dirty="0"/>
              <a:t>надежную </a:t>
            </a:r>
            <a:endParaRPr lang="ru-RU" sz="3200" dirty="0" smtClean="0"/>
          </a:p>
          <a:p>
            <a:pPr>
              <a:lnSpc>
                <a:spcPts val="3000"/>
              </a:lnSpc>
            </a:pPr>
            <a:r>
              <a:rPr lang="ru-RU" sz="3200" dirty="0"/>
              <a:t> </a:t>
            </a:r>
            <a:r>
              <a:rPr lang="ru-RU" sz="3200" dirty="0" smtClean="0"/>
              <a:t>                                                         базу </a:t>
            </a:r>
            <a:r>
              <a:rPr lang="ru-RU" sz="3200" dirty="0"/>
              <a:t>на Балтике.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3000" fill="hold"/>
                                        <p:tgtEl>
                                          <p:spTgt spid="33"/>
                                        </p:tgtEl>
                                        <p:attrNameLst>
                                          <p:attrName>ppt_w</p:attrName>
                                        </p:attrNameLst>
                                      </p:cBhvr>
                                      <p:tavLst>
                                        <p:tav tm="0">
                                          <p:val>
                                            <p:strVal val="#ppt_w*0.70"/>
                                          </p:val>
                                        </p:tav>
                                        <p:tav tm="100000">
                                          <p:val>
                                            <p:strVal val="#ppt_w"/>
                                          </p:val>
                                        </p:tav>
                                      </p:tavLst>
                                    </p:anim>
                                    <p:anim calcmode="lin" valueType="num">
                                      <p:cBhvr>
                                        <p:cTn id="8" dur="3000" fill="hold"/>
                                        <p:tgtEl>
                                          <p:spTgt spid="33"/>
                                        </p:tgtEl>
                                        <p:attrNameLst>
                                          <p:attrName>ppt_h</p:attrName>
                                        </p:attrNameLst>
                                      </p:cBhvr>
                                      <p:tavLst>
                                        <p:tav tm="0">
                                          <p:val>
                                            <p:strVal val="#ppt_h"/>
                                          </p:val>
                                        </p:tav>
                                        <p:tav tm="100000">
                                          <p:val>
                                            <p:strVal val="#ppt_h"/>
                                          </p:val>
                                        </p:tav>
                                      </p:tavLst>
                                    </p:anim>
                                    <p:animEffect transition="in" filter="fade">
                                      <p:cBhvr>
                                        <p:cTn id="9" dur="30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3000" fill="hold"/>
                                        <p:tgtEl>
                                          <p:spTgt spid="8"/>
                                        </p:tgtEl>
                                        <p:attrNameLst>
                                          <p:attrName>ppt_w</p:attrName>
                                        </p:attrNameLst>
                                      </p:cBhvr>
                                      <p:tavLst>
                                        <p:tav tm="0">
                                          <p:val>
                                            <p:strVal val="#ppt_w*0.70"/>
                                          </p:val>
                                        </p:tav>
                                        <p:tav tm="100000">
                                          <p:val>
                                            <p:strVal val="#ppt_w"/>
                                          </p:val>
                                        </p:tav>
                                      </p:tavLst>
                                    </p:anim>
                                    <p:anim calcmode="lin" valueType="num">
                                      <p:cBhvr>
                                        <p:cTn id="15" dur="3000" fill="hold"/>
                                        <p:tgtEl>
                                          <p:spTgt spid="8"/>
                                        </p:tgtEl>
                                        <p:attrNameLst>
                                          <p:attrName>ppt_h</p:attrName>
                                        </p:attrNameLst>
                                      </p:cBhvr>
                                      <p:tavLst>
                                        <p:tav tm="0">
                                          <p:val>
                                            <p:strVal val="#ppt_h"/>
                                          </p:val>
                                        </p:tav>
                                        <p:tav tm="100000">
                                          <p:val>
                                            <p:strVal val="#ppt_h"/>
                                          </p:val>
                                        </p:tav>
                                      </p:tavLst>
                                    </p:anim>
                                    <p:animEffect transition="in" filter="fade">
                                      <p:cBhvr>
                                        <p:cTn id="16"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осада Нарвы.jpg"/>
          <p:cNvPicPr>
            <a:picLocks noGrp="1" noChangeAspect="1"/>
          </p:cNvPicPr>
          <p:nvPr>
            <p:ph idx="1"/>
          </p:nvPr>
        </p:nvPicPr>
        <p:blipFill>
          <a:blip r:embed="rId2"/>
          <a:stretch>
            <a:fillRect/>
          </a:stretch>
        </p:blipFill>
        <p:spPr>
          <a:xfrm>
            <a:off x="0" y="0"/>
            <a:ext cx="9144000" cy="6858000"/>
          </a:xfrm>
        </p:spPr>
      </p:pic>
      <p:sp>
        <p:nvSpPr>
          <p:cNvPr id="2" name="Заголовок 1"/>
          <p:cNvSpPr>
            <a:spLocks noGrp="1"/>
          </p:cNvSpPr>
          <p:nvPr>
            <p:ph type="title"/>
          </p:nvPr>
        </p:nvSpPr>
        <p:spPr>
          <a:xfrm>
            <a:off x="0" y="0"/>
            <a:ext cx="9144000" cy="3071810"/>
          </a:xfrm>
        </p:spPr>
        <p:txBody>
          <a:bodyPr>
            <a:normAutofit/>
          </a:bodyPr>
          <a:lstStyle/>
          <a:p>
            <a:pPr>
              <a:lnSpc>
                <a:spcPts val="3000"/>
              </a:lnSpc>
            </a:pPr>
            <a:r>
              <a:rPr lang="ru-RU" b="1" dirty="0" smtClean="0">
                <a:solidFill>
                  <a:srgbClr val="C00000"/>
                </a:solidFill>
                <a:effectLst>
                  <a:outerShdw blurRad="38100" dist="38100" dir="2700000" algn="tl">
                    <a:srgbClr val="000000">
                      <a:alpha val="43137"/>
                    </a:srgbClr>
                  </a:outerShdw>
                </a:effectLst>
              </a:rPr>
              <a:t>1704 г.</a:t>
            </a:r>
            <a:r>
              <a:rPr lang="ru-RU" b="1" dirty="0" smtClean="0">
                <a:solidFill>
                  <a:schemeClr val="bg1"/>
                </a:solidFill>
              </a:rPr>
              <a:t> </a:t>
            </a:r>
            <a:r>
              <a:rPr lang="ru-RU" dirty="0" smtClean="0">
                <a:solidFill>
                  <a:schemeClr val="bg1"/>
                </a:solidFill>
              </a:rPr>
              <a:t>Русские </a:t>
            </a:r>
            <a:r>
              <a:rPr lang="ru-RU" dirty="0">
                <a:solidFill>
                  <a:schemeClr val="bg1"/>
                </a:solidFill>
              </a:rPr>
              <a:t>отряды овладели Нарвой, Ивангородом. </a:t>
            </a:r>
            <a:r>
              <a:rPr lang="ru-RU" dirty="0" smtClean="0">
                <a:solidFill>
                  <a:schemeClr val="bg1"/>
                </a:solidFill>
              </a:rPr>
              <a:t>Русская армия ушла воевать со шведами в Литву, затем в Польшу, Украину. </a:t>
            </a:r>
            <a:r>
              <a:rPr lang="ru-RU" b="1" dirty="0" smtClean="0">
                <a:solidFill>
                  <a:schemeClr val="bg1"/>
                </a:solidFill>
              </a:rPr>
              <a:t/>
            </a:r>
            <a:br>
              <a:rPr lang="ru-RU" b="1" dirty="0" smtClean="0">
                <a:solidFill>
                  <a:schemeClr val="bg1"/>
                </a:solidFill>
              </a:rPr>
            </a:br>
            <a:r>
              <a:rPr lang="ru-RU" dirty="0"/>
              <a:t/>
            </a:r>
            <a:br>
              <a:rPr lang="ru-RU" dirty="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полтава4.jpg"/>
          <p:cNvPicPr>
            <a:picLocks noChangeAspect="1"/>
          </p:cNvPicPr>
          <p:nvPr/>
        </p:nvPicPr>
        <p:blipFill>
          <a:blip r:embed="rId2" cstate="email"/>
          <a:stretch>
            <a:fillRect/>
          </a:stretch>
        </p:blipFill>
        <p:spPr>
          <a:xfrm>
            <a:off x="4154462" y="3286124"/>
            <a:ext cx="4989538" cy="3571876"/>
          </a:xfrm>
          <a:prstGeom prst="rect">
            <a:avLst/>
          </a:prstGeom>
        </p:spPr>
      </p:pic>
      <p:pic>
        <p:nvPicPr>
          <p:cNvPr id="4" name="Содержимое 3" descr="калиш.png"/>
          <p:cNvPicPr>
            <a:picLocks noGrp="1" noChangeAspect="1"/>
          </p:cNvPicPr>
          <p:nvPr>
            <p:ph idx="1"/>
          </p:nvPr>
        </p:nvPicPr>
        <p:blipFill>
          <a:blip r:embed="rId3" cstate="email"/>
          <a:stretch>
            <a:fillRect/>
          </a:stretch>
        </p:blipFill>
        <p:spPr>
          <a:xfrm>
            <a:off x="0" y="0"/>
            <a:ext cx="4429124" cy="3714752"/>
          </a:xfrm>
        </p:spPr>
      </p:pic>
      <p:pic>
        <p:nvPicPr>
          <p:cNvPr id="5" name="Рисунок 4" descr="лесная.jpg"/>
          <p:cNvPicPr>
            <a:picLocks noChangeAspect="1"/>
          </p:cNvPicPr>
          <p:nvPr/>
        </p:nvPicPr>
        <p:blipFill>
          <a:blip r:embed="rId4" cstate="email"/>
          <a:stretch>
            <a:fillRect/>
          </a:stretch>
        </p:blipFill>
        <p:spPr>
          <a:xfrm>
            <a:off x="4286248" y="0"/>
            <a:ext cx="4857752" cy="3463038"/>
          </a:xfrm>
          <a:prstGeom prst="rect">
            <a:avLst/>
          </a:prstGeom>
        </p:spPr>
      </p:pic>
      <p:pic>
        <p:nvPicPr>
          <p:cNvPr id="7" name="Рисунок 6" descr="эвель (вахмейстер).jpg"/>
          <p:cNvPicPr>
            <a:picLocks noChangeAspect="1"/>
          </p:cNvPicPr>
          <p:nvPr/>
        </p:nvPicPr>
        <p:blipFill>
          <a:blip r:embed="rId5" cstate="email"/>
          <a:stretch>
            <a:fillRect/>
          </a:stretch>
        </p:blipFill>
        <p:spPr>
          <a:xfrm>
            <a:off x="1" y="3429000"/>
            <a:ext cx="4714876" cy="3429000"/>
          </a:xfrm>
          <a:prstGeom prst="rect">
            <a:avLst/>
          </a:prstGeom>
        </p:spPr>
      </p:pic>
      <p:sp>
        <p:nvSpPr>
          <p:cNvPr id="2" name="Заголовок 1"/>
          <p:cNvSpPr>
            <a:spLocks noGrp="1"/>
          </p:cNvSpPr>
          <p:nvPr>
            <p:ph type="title"/>
          </p:nvPr>
        </p:nvSpPr>
        <p:spPr>
          <a:xfrm>
            <a:off x="0" y="0"/>
            <a:ext cx="9144000" cy="6858000"/>
          </a:xfrm>
        </p:spPr>
        <p:txBody>
          <a:bodyPr>
            <a:noAutofit/>
          </a:bodyPr>
          <a:lstStyle/>
          <a:p>
            <a:pPr algn="l"/>
            <a:r>
              <a:rPr lang="ru-RU" sz="3600" b="1" dirty="0">
                <a:solidFill>
                  <a:srgbClr val="C00000"/>
                </a:solidFill>
                <a:effectLst>
                  <a:outerShdw blurRad="38100" dist="38100" dir="2700000" algn="tl">
                    <a:srgbClr val="000000">
                      <a:alpha val="43137"/>
                    </a:srgbClr>
                  </a:outerShdw>
                </a:effectLst>
              </a:rPr>
              <a:t>1705-1707 гг. </a:t>
            </a:r>
            <a:r>
              <a:rPr lang="ru-RU" sz="3600" dirty="0" smtClean="0">
                <a:solidFill>
                  <a:schemeClr val="bg1"/>
                </a:solidFill>
              </a:rPr>
              <a:t>Шведские </a:t>
            </a:r>
            <a:r>
              <a:rPr lang="ru-RU" sz="3600" dirty="0">
                <a:solidFill>
                  <a:schemeClr val="bg1"/>
                </a:solidFill>
              </a:rPr>
              <a:t>солдаты, стоявшие за рекой Сестрой, совершали набеги на Каменный остров. Пытались добраться по льду Финского залива до </a:t>
            </a:r>
            <a:r>
              <a:rPr lang="ru-RU" sz="3600" dirty="0" err="1">
                <a:solidFill>
                  <a:schemeClr val="bg1"/>
                </a:solidFill>
              </a:rPr>
              <a:t>Котлина</a:t>
            </a:r>
            <a:r>
              <a:rPr lang="ru-RU" sz="3600" dirty="0">
                <a:solidFill>
                  <a:schemeClr val="bg1"/>
                </a:solidFill>
              </a:rPr>
              <a:t>, но заблудились. Шведские корабли господствовали на Балтике, бороздили воды Финского залива, подходили </a:t>
            </a:r>
            <a:r>
              <a:rPr lang="ru-RU" sz="3600" dirty="0" smtClean="0">
                <a:solidFill>
                  <a:schemeClr val="bg1"/>
                </a:solidFill>
              </a:rPr>
              <a:t>к </a:t>
            </a:r>
            <a:r>
              <a:rPr lang="ru-RU" sz="3600" dirty="0" err="1" smtClean="0">
                <a:solidFill>
                  <a:schemeClr val="bg1"/>
                </a:solidFill>
              </a:rPr>
              <a:t>Кроншлоту</a:t>
            </a:r>
            <a:r>
              <a:rPr lang="ru-RU" sz="3600" dirty="0">
                <a:solidFill>
                  <a:schemeClr val="bg1"/>
                </a:solidFill>
              </a:rPr>
              <a:t>. </a:t>
            </a:r>
            <a:r>
              <a:rPr lang="ru-RU" sz="3600" dirty="0" smtClean="0">
                <a:solidFill>
                  <a:schemeClr val="bg1"/>
                </a:solidFill>
              </a:rPr>
              <a:t/>
            </a:r>
            <a:br>
              <a:rPr lang="ru-RU" sz="3600" dirty="0" smtClean="0">
                <a:solidFill>
                  <a:schemeClr val="bg1"/>
                </a:solidFill>
              </a:rPr>
            </a:br>
            <a:r>
              <a:rPr lang="ru-RU" sz="3600" b="1" dirty="0" smtClean="0">
                <a:solidFill>
                  <a:srgbClr val="C00000"/>
                </a:solidFill>
                <a:effectLst>
                  <a:outerShdw blurRad="38100" dist="38100" dir="2700000" algn="tl">
                    <a:srgbClr val="000000">
                      <a:alpha val="43137"/>
                    </a:srgbClr>
                  </a:outerShdw>
                </a:effectLst>
              </a:rPr>
              <a:t>1710-1711 </a:t>
            </a:r>
            <a:r>
              <a:rPr lang="ru-RU" sz="3600" b="1" dirty="0">
                <a:solidFill>
                  <a:srgbClr val="C00000"/>
                </a:solidFill>
                <a:effectLst>
                  <a:outerShdw blurRad="38100" dist="38100" dir="2700000" algn="tl">
                    <a:srgbClr val="000000">
                      <a:alpha val="43137"/>
                    </a:srgbClr>
                  </a:outerShdw>
                </a:effectLst>
              </a:rPr>
              <a:t>гг. </a:t>
            </a:r>
            <a:r>
              <a:rPr lang="ru-RU" sz="3600" dirty="0">
                <a:solidFill>
                  <a:schemeClr val="bg1"/>
                </a:solidFill>
              </a:rPr>
              <a:t>После победы Русской армии под Полтавой военные действия развернулись на берегах Балтики. Русский войска осадили крепость </a:t>
            </a:r>
            <a:r>
              <a:rPr lang="ru-RU" sz="3600" dirty="0" err="1">
                <a:solidFill>
                  <a:schemeClr val="bg1"/>
                </a:solidFill>
              </a:rPr>
              <a:t>Кексгольм</a:t>
            </a:r>
            <a:r>
              <a:rPr lang="ru-RU" sz="3600" dirty="0">
                <a:solidFill>
                  <a:schemeClr val="bg1"/>
                </a:solidFill>
              </a:rPr>
              <a:t> (</a:t>
            </a:r>
            <a:r>
              <a:rPr lang="ru-RU" sz="3600" dirty="0" err="1">
                <a:solidFill>
                  <a:schemeClr val="bg1"/>
                </a:solidFill>
              </a:rPr>
              <a:t>Корелу</a:t>
            </a:r>
            <a:r>
              <a:rPr lang="ru-RU" sz="3600" dirty="0">
                <a:solidFill>
                  <a:schemeClr val="bg1"/>
                </a:solidFill>
              </a:rPr>
              <a:t>). Ее гарнизон сдался.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гангут.jpg"/>
          <p:cNvPicPr>
            <a:picLocks noChangeAspect="1"/>
          </p:cNvPicPr>
          <p:nvPr/>
        </p:nvPicPr>
        <p:blipFill>
          <a:blip r:embed="rId2"/>
          <a:stretch>
            <a:fillRect/>
          </a:stretch>
        </p:blipFill>
        <p:spPr>
          <a:xfrm>
            <a:off x="4500562" y="1357298"/>
            <a:ext cx="4643438" cy="5500702"/>
          </a:xfrm>
          <a:prstGeom prst="rect">
            <a:avLst/>
          </a:prstGeom>
        </p:spPr>
      </p:pic>
      <p:pic>
        <p:nvPicPr>
          <p:cNvPr id="4" name="Содержимое 3" descr="гангут1.jpg"/>
          <p:cNvPicPr>
            <a:picLocks noGrp="1" noChangeAspect="1"/>
          </p:cNvPicPr>
          <p:nvPr>
            <p:ph idx="1"/>
          </p:nvPr>
        </p:nvPicPr>
        <p:blipFill>
          <a:blip r:embed="rId3"/>
          <a:stretch>
            <a:fillRect/>
          </a:stretch>
        </p:blipFill>
        <p:spPr>
          <a:xfrm>
            <a:off x="0" y="1357298"/>
            <a:ext cx="4572000" cy="5500702"/>
          </a:xfrm>
        </p:spPr>
      </p:pic>
      <p:sp>
        <p:nvSpPr>
          <p:cNvPr id="2" name="Заголовок 1"/>
          <p:cNvSpPr>
            <a:spLocks noGrp="1"/>
          </p:cNvSpPr>
          <p:nvPr>
            <p:ph type="title"/>
          </p:nvPr>
        </p:nvSpPr>
        <p:spPr>
          <a:xfrm>
            <a:off x="0" y="0"/>
            <a:ext cx="9144000" cy="1928802"/>
          </a:xfrm>
        </p:spPr>
        <p:txBody>
          <a:bodyPr>
            <a:noAutofit/>
          </a:bodyPr>
          <a:lstStyle/>
          <a:p>
            <a:pPr>
              <a:lnSpc>
                <a:spcPts val="3000"/>
              </a:lnSpc>
            </a:pPr>
            <a:r>
              <a:rPr lang="ru-RU" sz="3200" b="1" dirty="0">
                <a:solidFill>
                  <a:srgbClr val="C00000"/>
                </a:solidFill>
                <a:effectLst>
                  <a:outerShdw blurRad="38100" dist="38100" dir="2700000" algn="tl">
                    <a:srgbClr val="000000">
                      <a:alpha val="43137"/>
                    </a:srgbClr>
                  </a:outerShdw>
                </a:effectLst>
              </a:rPr>
              <a:t>1711-1714 гг</a:t>
            </a:r>
            <a:r>
              <a:rPr lang="ru-RU" sz="3200" b="1" dirty="0">
                <a:solidFill>
                  <a:schemeClr val="accent2">
                    <a:lumMod val="50000"/>
                  </a:schemeClr>
                </a:solidFill>
                <a:effectLst>
                  <a:outerShdw blurRad="38100" dist="38100" dir="2700000" algn="tl">
                    <a:srgbClr val="000000">
                      <a:alpha val="43137"/>
                    </a:srgbClr>
                  </a:outerShdw>
                </a:effectLst>
              </a:rPr>
              <a:t>. </a:t>
            </a:r>
            <a:r>
              <a:rPr lang="ru-RU" sz="3200" dirty="0">
                <a:solidFill>
                  <a:schemeClr val="accent2">
                    <a:lumMod val="50000"/>
                  </a:schemeClr>
                </a:solidFill>
              </a:rPr>
              <a:t>Русская армия одержала победы в Прибалтике. Шведы покинули побережье Балтийского моря, Карельский перешеек. </a:t>
            </a:r>
            <a:r>
              <a:rPr lang="ru-RU" sz="3200" dirty="0" smtClean="0">
                <a:solidFill>
                  <a:schemeClr val="accent2">
                    <a:lumMod val="50000"/>
                  </a:schemeClr>
                </a:solidFill>
              </a:rPr>
              <a:t/>
            </a:r>
            <a:br>
              <a:rPr lang="ru-RU" sz="3200" dirty="0" smtClean="0">
                <a:solidFill>
                  <a:schemeClr val="accent2">
                    <a:lumMod val="50000"/>
                  </a:schemeClr>
                </a:solidFill>
              </a:rPr>
            </a:br>
            <a:r>
              <a:rPr lang="ru-RU" sz="3200" b="1" dirty="0" smtClean="0">
                <a:solidFill>
                  <a:srgbClr val="C00000"/>
                </a:solidFill>
                <a:effectLst>
                  <a:outerShdw blurRad="38100" dist="38100" dir="2700000" algn="tl">
                    <a:srgbClr val="000000">
                      <a:alpha val="43137"/>
                    </a:srgbClr>
                  </a:outerShdw>
                </a:effectLst>
              </a:rPr>
              <a:t>1714-1721 </a:t>
            </a:r>
            <a:r>
              <a:rPr lang="ru-RU" sz="3200" b="1" dirty="0">
                <a:solidFill>
                  <a:srgbClr val="C00000"/>
                </a:solidFill>
                <a:effectLst>
                  <a:outerShdw blurRad="38100" dist="38100" dir="2700000" algn="tl">
                    <a:srgbClr val="000000">
                      <a:alpha val="43137"/>
                    </a:srgbClr>
                  </a:outerShdw>
                </a:effectLst>
              </a:rPr>
              <a:t>гг. </a:t>
            </a:r>
            <a:r>
              <a:rPr lang="ru-RU" sz="3200" dirty="0">
                <a:solidFill>
                  <a:schemeClr val="accent2">
                    <a:lumMod val="50000"/>
                  </a:schemeClr>
                </a:solidFill>
              </a:rPr>
              <a:t>Военный действия развернулись на Балтийском море.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7\Pictures\img631.jpg"/>
          <p:cNvPicPr>
            <a:picLocks noGrp="1" noChangeAspect="1" noChangeArrowheads="1"/>
          </p:cNvPicPr>
          <p:nvPr>
            <p:ph idx="4294967295"/>
          </p:nvPr>
        </p:nvPicPr>
        <p:blipFill>
          <a:blip r:embed="rId2" cstate="email"/>
          <a:srcRect/>
          <a:stretch>
            <a:fillRect/>
          </a:stretch>
        </p:blipFill>
        <p:spPr>
          <a:xfrm>
            <a:off x="1" y="0"/>
            <a:ext cx="5286380" cy="6858000"/>
          </a:xfrm>
          <a:noFill/>
        </p:spPr>
      </p:pic>
      <p:sp>
        <p:nvSpPr>
          <p:cNvPr id="33795" name="TextBox 3"/>
          <p:cNvSpPr txBox="1">
            <a:spLocks noChangeArrowheads="1"/>
          </p:cNvSpPr>
          <p:nvPr/>
        </p:nvSpPr>
        <p:spPr bwMode="auto">
          <a:xfrm>
            <a:off x="5286380" y="214290"/>
            <a:ext cx="3857620" cy="5016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ru-RU" sz="4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1721 г.</a:t>
            </a:r>
            <a:r>
              <a:rPr lang="ru-RU" sz="40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defRPr/>
            </a:pPr>
            <a:r>
              <a:rPr lang="ru-RU" sz="4000" b="1" dirty="0" err="1"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Ништадтский</a:t>
            </a:r>
            <a:r>
              <a:rPr lang="ru-RU" sz="40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мир.</a:t>
            </a:r>
          </a:p>
          <a:p>
            <a:pPr algn="ctr">
              <a:defRPr/>
            </a:pPr>
            <a:r>
              <a:rPr lang="ru-RU" sz="40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Скульптура «Мир и </a:t>
            </a:r>
          </a:p>
          <a:p>
            <a:pPr algn="ctr">
              <a:defRPr/>
            </a:pPr>
            <a:r>
              <a:rPr lang="ru-RU" sz="40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Изобилие», посвященная этому событию.</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le:Петровские ворота. Низвержение Симона-волхва апостолом Петром.jpg">
            <a:hlinkClick r:id="rId2"/>
          </p:cNvPr>
          <p:cNvPicPr>
            <a:picLocks noChangeAspect="1" noChangeArrowheads="1"/>
          </p:cNvPicPr>
          <p:nvPr/>
        </p:nvPicPr>
        <p:blipFill>
          <a:blip r:embed="rId3" cstate="email"/>
          <a:srcRect/>
          <a:stretch>
            <a:fillRect/>
          </a:stretch>
        </p:blipFill>
        <p:spPr bwMode="auto">
          <a:xfrm>
            <a:off x="2680447" y="3000372"/>
            <a:ext cx="6463553" cy="3857629"/>
          </a:xfrm>
          <a:prstGeom prst="rect">
            <a:avLst/>
          </a:prstGeom>
          <a:noFill/>
          <a:ln w="9525">
            <a:solidFill>
              <a:srgbClr val="835C47"/>
            </a:solidFill>
            <a:miter lim="800000"/>
            <a:headEnd/>
            <a:tailEnd/>
          </a:ln>
        </p:spPr>
      </p:pic>
      <p:sp>
        <p:nvSpPr>
          <p:cNvPr id="9219" name="Прямоугольник 1"/>
          <p:cNvSpPr>
            <a:spLocks noChangeArrowheads="1"/>
          </p:cNvSpPr>
          <p:nvPr/>
        </p:nvSpPr>
        <p:spPr bwMode="auto">
          <a:xfrm>
            <a:off x="4929190" y="1285860"/>
            <a:ext cx="4005262"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defRPr/>
            </a:pPr>
            <a:r>
              <a:rPr lang="ru-RU" sz="3600" dirty="0">
                <a:solidFill>
                  <a:schemeClr val="accent1">
                    <a:lumMod val="50000"/>
                  </a:schemeClr>
                </a:solidFill>
                <a:latin typeface="Times New Roman" pitchFamily="18" charset="0"/>
                <a:cs typeface="Times New Roman" pitchFamily="18" charset="0"/>
              </a:rPr>
              <a:t>Низвержение Симона-волхва </a:t>
            </a:r>
          </a:p>
          <a:p>
            <a:pPr algn="ctr">
              <a:defRPr/>
            </a:pPr>
            <a:r>
              <a:rPr lang="ru-RU" sz="3600" dirty="0">
                <a:solidFill>
                  <a:schemeClr val="accent1">
                    <a:lumMod val="50000"/>
                  </a:schemeClr>
                </a:solidFill>
                <a:latin typeface="Times New Roman" pitchFamily="18" charset="0"/>
                <a:cs typeface="Times New Roman" pitchFamily="18" charset="0"/>
              </a:rPr>
              <a:t>апостолом Петром</a:t>
            </a:r>
          </a:p>
        </p:txBody>
      </p:sp>
      <p:pic>
        <p:nvPicPr>
          <p:cNvPr id="18436" name="Picture 3" descr="C:\Users\светлана\Documents\УРОКИ 8 КЛ\Петровский Петербург\1. Петровские триумфальные ворота. Арх. Д.Трезини.jpg"/>
          <p:cNvPicPr>
            <a:picLocks noChangeAspect="1" noChangeArrowheads="1"/>
          </p:cNvPicPr>
          <p:nvPr/>
        </p:nvPicPr>
        <p:blipFill>
          <a:blip r:embed="rId4" cstate="email"/>
          <a:srcRect/>
          <a:stretch>
            <a:fillRect/>
          </a:stretch>
        </p:blipFill>
        <p:spPr bwMode="auto">
          <a:xfrm>
            <a:off x="-1" y="0"/>
            <a:ext cx="4589327" cy="3000372"/>
          </a:xfrm>
          <a:prstGeom prst="rect">
            <a:avLst/>
          </a:prstGeom>
          <a:noFill/>
          <a:ln w="9525">
            <a:noFill/>
            <a:miter lim="800000"/>
            <a:headEnd/>
            <a:tailEnd/>
          </a:ln>
        </p:spPr>
      </p:pic>
      <p:sp>
        <p:nvSpPr>
          <p:cNvPr id="2" name="Прямоугольник 1"/>
          <p:cNvSpPr/>
          <p:nvPr/>
        </p:nvSpPr>
        <p:spPr>
          <a:xfrm>
            <a:off x="0" y="3214686"/>
            <a:ext cx="2604944" cy="1200329"/>
          </a:xfrm>
          <a:prstGeom prst="rect">
            <a:avLst/>
          </a:prstGeom>
        </p:spPr>
        <p:txBody>
          <a:bodyPr wrap="none">
            <a:spAutoFit/>
          </a:bodyPr>
          <a:lstStyle/>
          <a:p>
            <a:pPr algn="ctr">
              <a:defRPr/>
            </a:pPr>
            <a:r>
              <a:rPr lang="ru-RU" sz="3600" dirty="0">
                <a:solidFill>
                  <a:schemeClr val="accent1">
                    <a:lumMod val="50000"/>
                  </a:schemeClr>
                </a:solidFill>
                <a:latin typeface="Times New Roman" pitchFamily="18" charset="0"/>
                <a:cs typeface="Times New Roman" pitchFamily="18" charset="0"/>
              </a:rPr>
              <a:t>Петровские </a:t>
            </a:r>
            <a:endParaRPr lang="ru-RU" sz="3600" dirty="0" smtClean="0">
              <a:solidFill>
                <a:schemeClr val="accent1">
                  <a:lumMod val="50000"/>
                </a:schemeClr>
              </a:solidFill>
              <a:latin typeface="Times New Roman" pitchFamily="18" charset="0"/>
              <a:cs typeface="Times New Roman" pitchFamily="18" charset="0"/>
            </a:endParaRPr>
          </a:p>
          <a:p>
            <a:pPr algn="ctr">
              <a:defRPr/>
            </a:pPr>
            <a:r>
              <a:rPr lang="ru-RU" sz="3600" dirty="0" smtClean="0">
                <a:solidFill>
                  <a:schemeClr val="accent1">
                    <a:lumMod val="50000"/>
                  </a:schemeClr>
                </a:solidFill>
                <a:latin typeface="Times New Roman" pitchFamily="18" charset="0"/>
                <a:cs typeface="Times New Roman" pitchFamily="18" charset="0"/>
              </a:rPr>
              <a:t>ворота</a:t>
            </a:r>
            <a:endParaRPr lang="ru-RU" sz="3600" dirty="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0" y="0"/>
            <a:ext cx="4357686" cy="5809494"/>
          </a:xfrm>
          <a:prstGeom prst="rect">
            <a:avLst/>
          </a:prstGeom>
          <a:noFill/>
          <a:ln w="9525">
            <a:noFill/>
            <a:miter lim="800000"/>
            <a:headEnd/>
            <a:tailEnd/>
          </a:ln>
          <a:effectLst/>
        </p:spPr>
      </p:pic>
      <p:sp>
        <p:nvSpPr>
          <p:cNvPr id="2" name="Прямоугольник 1"/>
          <p:cNvSpPr/>
          <p:nvPr/>
        </p:nvSpPr>
        <p:spPr>
          <a:xfrm>
            <a:off x="0" y="5657671"/>
            <a:ext cx="4071114" cy="1200329"/>
          </a:xfrm>
          <a:prstGeom prst="rect">
            <a:avLst/>
          </a:prstGeom>
        </p:spPr>
        <p:txBody>
          <a:bodyPr wrap="none">
            <a:spAutoFit/>
          </a:bodyPr>
          <a:lstStyle/>
          <a:p>
            <a:pPr algn="ctr">
              <a:defRPr/>
            </a:pPr>
            <a:r>
              <a:rPr lang="ru-RU" sz="3600" dirty="0">
                <a:solidFill>
                  <a:schemeClr val="accent1">
                    <a:lumMod val="50000"/>
                  </a:schemeClr>
                </a:solidFill>
                <a:latin typeface="Times New Roman" pitchFamily="18" charset="0"/>
                <a:cs typeface="Times New Roman" pitchFamily="18" charset="0"/>
              </a:rPr>
              <a:t>Памятник</a:t>
            </a:r>
          </a:p>
          <a:p>
            <a:pPr algn="ctr">
              <a:defRPr/>
            </a:pPr>
            <a:r>
              <a:rPr lang="ru-RU" sz="3600" dirty="0">
                <a:solidFill>
                  <a:schemeClr val="accent1">
                    <a:lumMod val="50000"/>
                  </a:schemeClr>
                </a:solidFill>
                <a:latin typeface="Times New Roman" pitchFamily="18" charset="0"/>
                <a:cs typeface="Times New Roman" pitchFamily="18" charset="0"/>
              </a:rPr>
              <a:t>Василию </a:t>
            </a:r>
            <a:r>
              <a:rPr lang="ru-RU" sz="3600" dirty="0" err="1">
                <a:solidFill>
                  <a:schemeClr val="accent1">
                    <a:lumMod val="50000"/>
                  </a:schemeClr>
                </a:solidFill>
                <a:latin typeface="Times New Roman" pitchFamily="18" charset="0"/>
                <a:cs typeface="Times New Roman" pitchFamily="18" charset="0"/>
              </a:rPr>
              <a:t>Корчмину</a:t>
            </a:r>
            <a:endParaRPr lang="ru-RU" sz="3600" dirty="0">
              <a:solidFill>
                <a:schemeClr val="accent1">
                  <a:lumMod val="50000"/>
                </a:schemeClr>
              </a:solidFill>
              <a:latin typeface="Times New Roman" pitchFamily="18" charset="0"/>
              <a:cs typeface="Times New Roman" pitchFamily="18" charset="0"/>
            </a:endParaRPr>
          </a:p>
        </p:txBody>
      </p:sp>
      <p:pic>
        <p:nvPicPr>
          <p:cNvPr id="19460" name="Picture 2" descr="D:\СВЕТЛАНА\Света\История СПб 5-9 кл\Уроки 5 кл\2010-2012-13 уч.г\1703-1725 гг\П-к первым строителям СПб.jpg"/>
          <p:cNvPicPr>
            <a:picLocks noChangeAspect="1" noChangeArrowheads="1"/>
          </p:cNvPicPr>
          <p:nvPr/>
        </p:nvPicPr>
        <p:blipFill>
          <a:blip r:embed="rId3" cstate="email"/>
          <a:srcRect/>
          <a:stretch>
            <a:fillRect/>
          </a:stretch>
        </p:blipFill>
        <p:spPr bwMode="auto">
          <a:xfrm>
            <a:off x="5286380" y="1464733"/>
            <a:ext cx="3286122" cy="5393267"/>
          </a:xfrm>
          <a:prstGeom prst="rect">
            <a:avLst/>
          </a:prstGeom>
          <a:noFill/>
          <a:ln w="9525">
            <a:noFill/>
            <a:miter lim="800000"/>
            <a:headEnd/>
            <a:tailEnd/>
          </a:ln>
        </p:spPr>
      </p:pic>
      <p:sp>
        <p:nvSpPr>
          <p:cNvPr id="3" name="Прямоугольник 2"/>
          <p:cNvSpPr/>
          <p:nvPr/>
        </p:nvSpPr>
        <p:spPr>
          <a:xfrm>
            <a:off x="4357686" y="0"/>
            <a:ext cx="4786314" cy="1438855"/>
          </a:xfrm>
          <a:prstGeom prst="rect">
            <a:avLst/>
          </a:prstGeom>
        </p:spPr>
        <p:txBody>
          <a:bodyPr wrap="square">
            <a:spAutoFit/>
          </a:bodyPr>
          <a:lstStyle/>
          <a:p>
            <a:pPr algn="ctr">
              <a:lnSpc>
                <a:spcPts val="3500"/>
              </a:lnSpc>
              <a:defRPr/>
            </a:pPr>
            <a:r>
              <a:rPr lang="ru-RU" sz="3600" dirty="0">
                <a:solidFill>
                  <a:schemeClr val="accent1">
                    <a:lumMod val="50000"/>
                  </a:schemeClr>
                </a:solidFill>
                <a:latin typeface="Times New Roman" pitchFamily="18" charset="0"/>
                <a:cs typeface="Times New Roman" pitchFamily="18" charset="0"/>
              </a:rPr>
              <a:t>Памятник первым </a:t>
            </a:r>
          </a:p>
          <a:p>
            <a:pPr algn="ctr">
              <a:lnSpc>
                <a:spcPts val="3500"/>
              </a:lnSpc>
              <a:defRPr/>
            </a:pPr>
            <a:r>
              <a:rPr lang="ru-RU" sz="3600" dirty="0">
                <a:solidFill>
                  <a:schemeClr val="accent1">
                    <a:lumMod val="50000"/>
                  </a:schemeClr>
                </a:solidFill>
                <a:latin typeface="Times New Roman" pitchFamily="18" charset="0"/>
                <a:cs typeface="Times New Roman" pitchFamily="18" charset="0"/>
              </a:rPr>
              <a:t>строителям </a:t>
            </a:r>
            <a:r>
              <a:rPr lang="ru-RU" sz="3600" dirty="0" smtClean="0">
                <a:solidFill>
                  <a:schemeClr val="accent1">
                    <a:lumMod val="50000"/>
                  </a:schemeClr>
                </a:solidFill>
                <a:latin typeface="Times New Roman" pitchFamily="18" charset="0"/>
                <a:cs typeface="Times New Roman" pitchFamily="18" charset="0"/>
              </a:rPr>
              <a:t>Санкт- </a:t>
            </a:r>
            <a:r>
              <a:rPr lang="ru-RU" sz="3600" dirty="0">
                <a:solidFill>
                  <a:schemeClr val="accent1">
                    <a:lumMod val="50000"/>
                  </a:schemeClr>
                </a:solidFill>
                <a:latin typeface="Times New Roman" pitchFamily="18" charset="0"/>
                <a:cs typeface="Times New Roman" pitchFamily="18" charset="0"/>
              </a:rPr>
              <a:t>Петербурга</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219" name="Прямоугольник 2"/>
          <p:cNvSpPr>
            <a:spLocks noChangeArrowheads="1"/>
          </p:cNvSpPr>
          <p:nvPr/>
        </p:nvSpPr>
        <p:spPr bwMode="auto">
          <a:xfrm>
            <a:off x="4357686" y="857250"/>
            <a:ext cx="4786314" cy="4401205"/>
          </a:xfrm>
          <a:prstGeom prst="rect">
            <a:avLst/>
          </a:prstGeom>
          <a:noFill/>
          <a:ln w="9525">
            <a:noFill/>
            <a:miter lim="800000"/>
            <a:headEnd/>
            <a:tailEnd/>
          </a:ln>
        </p:spPr>
        <p:txBody>
          <a:bodyPr wrap="square">
            <a:spAutoFit/>
          </a:bodyPr>
          <a:lstStyle/>
          <a:p>
            <a:pPr eaLnBrk="0" hangingPunct="0"/>
            <a:r>
              <a:rPr lang="ru-RU" sz="2800" b="1" dirty="0">
                <a:solidFill>
                  <a:schemeClr val="bg1"/>
                </a:solidFill>
                <a:latin typeface="Calibri" pitchFamily="34" charset="0"/>
                <a:cs typeface="Times New Roman" pitchFamily="18" charset="0"/>
              </a:rPr>
              <a:t>Красуйся, град Петров, и стой</a:t>
            </a:r>
            <a:endParaRPr lang="ru-RU" sz="2800" b="1" dirty="0">
              <a:solidFill>
                <a:schemeClr val="bg1"/>
              </a:solidFill>
            </a:endParaRPr>
          </a:p>
          <a:p>
            <a:pPr eaLnBrk="0" hangingPunct="0"/>
            <a:r>
              <a:rPr lang="ru-RU" sz="2800" b="1" dirty="0">
                <a:solidFill>
                  <a:schemeClr val="bg1"/>
                </a:solidFill>
                <a:latin typeface="Calibri" pitchFamily="34" charset="0"/>
                <a:cs typeface="Times New Roman" pitchFamily="18" charset="0"/>
              </a:rPr>
              <a:t>Неколебимо, как Россия,</a:t>
            </a:r>
            <a:endParaRPr lang="ru-RU" sz="2800" b="1" dirty="0">
              <a:solidFill>
                <a:schemeClr val="bg1"/>
              </a:solidFill>
            </a:endParaRPr>
          </a:p>
          <a:p>
            <a:pPr eaLnBrk="0" hangingPunct="0"/>
            <a:r>
              <a:rPr lang="ru-RU" sz="2800" b="1" dirty="0">
                <a:solidFill>
                  <a:schemeClr val="bg1"/>
                </a:solidFill>
                <a:latin typeface="Calibri" pitchFamily="34" charset="0"/>
                <a:cs typeface="Times New Roman" pitchFamily="18" charset="0"/>
              </a:rPr>
              <a:t>Да умирится же с тобой</a:t>
            </a:r>
            <a:endParaRPr lang="ru-RU" sz="2800" b="1" dirty="0">
              <a:solidFill>
                <a:schemeClr val="bg1"/>
              </a:solidFill>
            </a:endParaRPr>
          </a:p>
          <a:p>
            <a:pPr eaLnBrk="0" hangingPunct="0"/>
            <a:r>
              <a:rPr lang="ru-RU" sz="2800" b="1" dirty="0">
                <a:solidFill>
                  <a:schemeClr val="bg1"/>
                </a:solidFill>
                <a:latin typeface="Calibri" pitchFamily="34" charset="0"/>
                <a:cs typeface="Times New Roman" pitchFamily="18" charset="0"/>
              </a:rPr>
              <a:t>И побежденная стихия;</a:t>
            </a:r>
            <a:endParaRPr lang="ru-RU" sz="2800" b="1" dirty="0">
              <a:solidFill>
                <a:schemeClr val="bg1"/>
              </a:solidFill>
            </a:endParaRPr>
          </a:p>
          <a:p>
            <a:pPr eaLnBrk="0" hangingPunct="0"/>
            <a:r>
              <a:rPr lang="ru-RU" sz="2800" b="1" dirty="0">
                <a:solidFill>
                  <a:schemeClr val="bg1"/>
                </a:solidFill>
                <a:latin typeface="Calibri" pitchFamily="34" charset="0"/>
                <a:cs typeface="Times New Roman" pitchFamily="18" charset="0"/>
              </a:rPr>
              <a:t>Вражду и плен старинный свой</a:t>
            </a:r>
            <a:endParaRPr lang="ru-RU" sz="2800" b="1" dirty="0">
              <a:solidFill>
                <a:schemeClr val="bg1"/>
              </a:solidFill>
            </a:endParaRPr>
          </a:p>
          <a:p>
            <a:pPr eaLnBrk="0" hangingPunct="0"/>
            <a:r>
              <a:rPr lang="ru-RU" sz="2800" b="1" dirty="0">
                <a:solidFill>
                  <a:schemeClr val="bg1"/>
                </a:solidFill>
                <a:latin typeface="Calibri" pitchFamily="34" charset="0"/>
                <a:cs typeface="Times New Roman" pitchFamily="18" charset="0"/>
              </a:rPr>
              <a:t>Пусть волны финские забудут</a:t>
            </a:r>
            <a:endParaRPr lang="ru-RU" sz="2800" b="1" dirty="0">
              <a:solidFill>
                <a:schemeClr val="bg1"/>
              </a:solidFill>
            </a:endParaRPr>
          </a:p>
          <a:p>
            <a:pPr eaLnBrk="0" hangingPunct="0"/>
            <a:r>
              <a:rPr lang="ru-RU" sz="2800" b="1" dirty="0">
                <a:solidFill>
                  <a:schemeClr val="bg1"/>
                </a:solidFill>
                <a:latin typeface="Calibri" pitchFamily="34" charset="0"/>
                <a:cs typeface="Times New Roman" pitchFamily="18" charset="0"/>
              </a:rPr>
              <a:t>И тщетной злобою не будут</a:t>
            </a:r>
            <a:endParaRPr lang="ru-RU" sz="2800" b="1" dirty="0">
              <a:solidFill>
                <a:schemeClr val="bg1"/>
              </a:solidFill>
            </a:endParaRPr>
          </a:p>
          <a:p>
            <a:pPr eaLnBrk="0" hangingPunct="0"/>
            <a:r>
              <a:rPr lang="ru-RU" sz="2800" b="1" dirty="0">
                <a:solidFill>
                  <a:schemeClr val="bg1"/>
                </a:solidFill>
                <a:latin typeface="Calibri" pitchFamily="34" charset="0"/>
                <a:cs typeface="Times New Roman" pitchFamily="18" charset="0"/>
              </a:rPr>
              <a:t>Тревожить вечный сон Петра.</a:t>
            </a:r>
            <a:endParaRPr lang="ru-RU"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19"/>
                                        </p:tgtEl>
                                        <p:attrNameLst>
                                          <p:attrName>style.visibility</p:attrName>
                                        </p:attrNameLst>
                                      </p:cBhvr>
                                      <p:to>
                                        <p:strVal val="visible"/>
                                      </p:to>
                                    </p:set>
                                    <p:anim calcmode="discrete" valueType="clr">
                                      <p:cBhvr override="childStyle">
                                        <p:cTn id="7" dur="80"/>
                                        <p:tgtEl>
                                          <p:spTgt spid="92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9"/>
                                        </p:tgtEl>
                                        <p:attrNameLst>
                                          <p:attrName>fillcolor</p:attrName>
                                        </p:attrNameLst>
                                      </p:cBhvr>
                                      <p:tavLst>
                                        <p:tav tm="0">
                                          <p:val>
                                            <p:clrVal>
                                              <a:schemeClr val="accent2"/>
                                            </p:clrVal>
                                          </p:val>
                                        </p:tav>
                                        <p:tav tm="50000">
                                          <p:val>
                                            <p:clrVal>
                                              <a:schemeClr val="hlink"/>
                                            </p:clrVal>
                                          </p:val>
                                        </p:tav>
                                      </p:tavLst>
                                    </p:anim>
                                    <p:set>
                                      <p:cBhvr>
                                        <p:cTn id="9" dur="80"/>
                                        <p:tgtEl>
                                          <p:spTgt spid="92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theme/theme1.xml><?xml version="1.0" encoding="utf-8"?>
<a:theme xmlns:a="http://schemas.openxmlformats.org/drawingml/2006/main" name="Тема Office">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ramka_01</Template>
  <TotalTime>383</TotalTime>
  <Words>192</Words>
  <Application>Microsoft Office PowerPoint</Application>
  <PresentationFormat>Экран (4:3)</PresentationFormat>
  <Paragraphs>28</Paragraphs>
  <Slides>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Слайд 1</vt:lpstr>
      <vt:lpstr>1704 г. Русские отряды овладели Нарвой, Ивангородом. Русская армия ушла воевать со шведами в Литву, затем в Польшу, Украину.   </vt:lpstr>
      <vt:lpstr>1705-1707 гг. Шведские солдаты, стоявшие за рекой Сестрой, совершали набеги на Каменный остров. Пытались добраться по льду Финского залива до Котлина, но заблудились. Шведские корабли господствовали на Балтике, бороздили воды Финского залива, подходили к Кроншлоту.  1710-1711 гг. После победы Русской армии под Полтавой военные действия развернулись на берегах Балтики. Русский войска осадили крепость Кексгольм (Корелу). Ее гарнизон сдался. </vt:lpstr>
      <vt:lpstr>1711-1714 гг. Русская армия одержала победы в Прибалтике. Шведы покинули побережье Балтийского моря, Карельский перешеек.  1714-1721 гг. Военный действия развернулись на Балтийском море. </vt:lpstr>
      <vt:lpstr>Слайд 5</vt:lpstr>
      <vt:lpstr>Слайд 6</vt:lpstr>
      <vt:lpstr>Слайд 7</vt:lpstr>
      <vt:lpstr>Слайд 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Svetlana</dc:creator>
  <cp:lastModifiedBy>Svetlana</cp:lastModifiedBy>
  <cp:revision>38</cp:revision>
  <dcterms:created xsi:type="dcterms:W3CDTF">2013-11-17T13:44:10Z</dcterms:created>
  <dcterms:modified xsi:type="dcterms:W3CDTF">2013-12-17T10:07:19Z</dcterms:modified>
</cp:coreProperties>
</file>