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89" r:id="rId3"/>
    <p:sldId id="260" r:id="rId4"/>
    <p:sldId id="264" r:id="rId5"/>
    <p:sldId id="266" r:id="rId6"/>
    <p:sldId id="273" r:id="rId7"/>
    <p:sldId id="268" r:id="rId8"/>
    <p:sldId id="270" r:id="rId9"/>
    <p:sldId id="276" r:id="rId10"/>
    <p:sldId id="269" r:id="rId11"/>
    <p:sldId id="274" r:id="rId12"/>
    <p:sldId id="275" r:id="rId13"/>
    <p:sldId id="290" r:id="rId14"/>
    <p:sldId id="291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FFC53-DCFE-41F8-85E6-2BB20B61083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B86C2-2464-4528-A68E-E825E0AF9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E4ABD1-6CA1-477C-9F99-9B1B76F392D5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49B21C-0D9A-4BF1-8453-A477186D2D5B}" type="slidenum">
              <a:rPr lang="ru-RU" smtClean="0">
                <a:latin typeface="Calibri" pitchFamily="34" charset="0"/>
              </a:rPr>
              <a:pPr/>
              <a:t>10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7DE271-5EDF-4E59-A7AD-53F95BEC6CAA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88A8-AF21-406E-B66C-69AABA8C39F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5EDA-3F68-4BC6-9250-633FDE946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88A8-AF21-406E-B66C-69AABA8C39F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5EDA-3F68-4BC6-9250-633FDE946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88A8-AF21-406E-B66C-69AABA8C39F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5EDA-3F68-4BC6-9250-633FDE946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88A8-AF21-406E-B66C-69AABA8C39F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5EDA-3F68-4BC6-9250-633FDE946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88A8-AF21-406E-B66C-69AABA8C39F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5EDA-3F68-4BC6-9250-633FDE946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88A8-AF21-406E-B66C-69AABA8C39F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5EDA-3F68-4BC6-9250-633FDE946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88A8-AF21-406E-B66C-69AABA8C39F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5EDA-3F68-4BC6-9250-633FDE946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88A8-AF21-406E-B66C-69AABA8C39F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5EDA-3F68-4BC6-9250-633FDE946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88A8-AF21-406E-B66C-69AABA8C39F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5EDA-3F68-4BC6-9250-633FDE946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88A8-AF21-406E-B66C-69AABA8C39F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5EDA-3F68-4BC6-9250-633FDE946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88A8-AF21-406E-B66C-69AABA8C39F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5EDA-3F68-4BC6-9250-633FDE946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888A8-AF21-406E-B66C-69AABA8C39F2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15EDA-3F68-4BC6-9250-633FDE946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navalmuseum.ru/img/history/1/00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1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2214546" y="2000240"/>
            <a:ext cx="70723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</a:rPr>
              <a:t>         «…Назло        надменному</a:t>
            </a:r>
          </a:p>
          <a:p>
            <a:pPr algn="ctr"/>
            <a:r>
              <a:rPr lang="ru-RU" sz="8000" b="1" dirty="0">
                <a:solidFill>
                  <a:schemeClr val="bg1"/>
                </a:solidFill>
              </a:rPr>
              <a:t> </a:t>
            </a:r>
            <a:r>
              <a:rPr lang="ru-RU" sz="8000" b="1" dirty="0" smtClean="0">
                <a:solidFill>
                  <a:schemeClr val="bg1"/>
                </a:solidFill>
              </a:rPr>
              <a:t>       соседу…»</a:t>
            </a:r>
            <a:endParaRPr lang="ru-RU" sz="8000" b="1" dirty="0">
              <a:solidFill>
                <a:schemeClr val="bg1"/>
              </a:solidFill>
            </a:endParaRPr>
          </a:p>
          <a:p>
            <a:endParaRPr lang="ru-RU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214942" y="1071562"/>
            <a:ext cx="39290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Петропавловский собор</a:t>
            </a:r>
          </a:p>
        </p:txBody>
      </p:sp>
      <p:pic>
        <p:nvPicPr>
          <p:cNvPr id="9219" name="Picture 3" descr="D:\СВЕТЛАНА\Света\История СПб 5-9 кл\Уроки 5 кл\2010-2012-13 уч.г\1703-1725 гг\img6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2466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исунок1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607596" y="6321596"/>
            <a:ext cx="536404" cy="536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Картинка 6 из 3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2976" y="214290"/>
            <a:ext cx="74000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Адмиралтейская верфь - крепость</a:t>
            </a: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3687901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крепость была необычной: у нее отсутствовала одна стена, потому что Адмиралтейство предназначалось для строительства кораблей. А так же играло важную роль в защите Невы.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СВЕТЛАНА\Света\История СПб 5-9 кл\Уроки 7 кл\7 кл. 2012-2013 г\Назло надменному соседу\img940.jpg"/>
          <p:cNvPicPr>
            <a:picLocks noChangeAspect="1" noChangeArrowheads="1"/>
          </p:cNvPicPr>
          <p:nvPr/>
        </p:nvPicPr>
        <p:blipFill>
          <a:blip r:embed="rId3" cstate="email"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03575" y="4549775"/>
            <a:ext cx="7239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357290" y="84138"/>
            <a:ext cx="68275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Церковь  Св.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Исаакия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0"/>
            <a:ext cx="8215338" cy="6858000"/>
          </a:xfr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1704 г.</a:t>
            </a:r>
            <a:r>
              <a:rPr lang="ru-RU" sz="3600" dirty="0">
                <a:solidFill>
                  <a:srgbClr val="FFFF00"/>
                </a:solidFill>
              </a:rPr>
              <a:t> На Финском заливе по приказу Петра I построили крепость </a:t>
            </a:r>
            <a:r>
              <a:rPr lang="ru-RU" sz="3600" dirty="0" err="1">
                <a:solidFill>
                  <a:srgbClr val="FFFF00"/>
                </a:solidFill>
              </a:rPr>
              <a:t>Кроншлот</a:t>
            </a:r>
            <a:r>
              <a:rPr lang="ru-RU" sz="36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142984"/>
            <a:ext cx="4429156" cy="535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0166" y="6150114"/>
            <a:ext cx="59293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Корнелиус</a:t>
            </a:r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Крюйс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СВЕТЛАНА\Света\История СПб 5-9 кл\Уроки 5 кл\2010-2012-13 уч.г\1703-1725 гг\Дельта Невы в конце 17 в.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642919"/>
            <a:ext cx="7915022" cy="6215082"/>
          </a:xfrm>
          <a:noFill/>
        </p:spPr>
      </p:pic>
      <p:pic>
        <p:nvPicPr>
          <p:cNvPr id="6147" name="Picture 2" descr="D:\СВЕТЛАНА\Света\История СПб 5-9 кл\Уроки 5 кл\2010-2012-13 уч.г\1703-1725 гг\Дельта Невы в конце 17 в.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F2F9"/>
              </a:clrFrom>
              <a:clrTo>
                <a:srgbClr val="EF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3716338"/>
            <a:ext cx="1233464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28926" y="0"/>
            <a:ext cx="29410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Дельта Невы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100376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Невские берега в годы Северной войны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1700-1721)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D:\СВЕТЛАНА\Света\История СПб 5-9 кл\Уроки 5 кл\2010-2012-13 уч.г\1703-1725 гг\Невские берега в годы Северной войны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642918"/>
            <a:ext cx="8829675" cy="5918220"/>
          </a:xfrm>
          <a:noFill/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 rot="10800000" flipH="1">
            <a:off x="8593137" y="6399213"/>
            <a:ext cx="550863" cy="458787"/>
          </a:xfrm>
          <a:prstGeom prst="actionButtonReturn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возврат 4">
            <a:hlinkClick r:id="rId5" action="ppaction://hlinksldjump" highlightClick="1"/>
          </p:cNvPr>
          <p:cNvSpPr/>
          <p:nvPr/>
        </p:nvSpPr>
        <p:spPr>
          <a:xfrm rot="10800000" flipH="1">
            <a:off x="7929586" y="6399213"/>
            <a:ext cx="550863" cy="458787"/>
          </a:xfrm>
          <a:prstGeom prst="actionButtonReturn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 rot="10800000" flipH="1">
            <a:off x="7286644" y="6399213"/>
            <a:ext cx="550863" cy="458787"/>
          </a:xfrm>
          <a:prstGeom prst="actionButtonReturn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 descr="Рисунок11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572264" y="6388647"/>
            <a:ext cx="560786" cy="469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Поражение под Нарвой (1700 г.)</a:t>
            </a:r>
            <a:endParaRPr lang="ru-RU" dirty="0"/>
          </a:p>
        </p:txBody>
      </p:sp>
      <p:pic>
        <p:nvPicPr>
          <p:cNvPr id="4" name="Содержимое 3" descr="4020b01e440304b98df05977264453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69458"/>
            <a:ext cx="9143999" cy="6188541"/>
          </a:xfrm>
        </p:spPr>
      </p:pic>
      <p:pic>
        <p:nvPicPr>
          <p:cNvPr id="7" name="Рисунок 6" descr="Рисунок1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702" y="5952626"/>
            <a:ext cx="588934" cy="58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00px-Storm_of_Noteburg_17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490"/>
            <a:ext cx="9144000" cy="63665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Штурм </a:t>
            </a:r>
            <a:r>
              <a:rPr lang="ru-RU" dirty="0" err="1" smtClean="0"/>
              <a:t>Нотебурга</a:t>
            </a:r>
            <a:r>
              <a:rPr lang="ru-RU" dirty="0" smtClean="0"/>
              <a:t> (1702 г.)</a:t>
            </a:r>
            <a:endParaRPr lang="ru-RU" dirty="0"/>
          </a:p>
        </p:txBody>
      </p:sp>
      <p:sp>
        <p:nvSpPr>
          <p:cNvPr id="2049" name="Rectangle 1"/>
          <p:cNvSpPr>
            <a:spLocks noGrp="1" noChangeArrowheads="1"/>
          </p:cNvSpPr>
          <p:nvPr>
            <p:ph idx="1"/>
          </p:nvPr>
        </p:nvSpPr>
        <p:spPr>
          <a:xfrm>
            <a:off x="4500562" y="571480"/>
            <a:ext cx="4643438" cy="628652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1701 г.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 городе Ладоге сосредоточенны русские войска, запасы продовольствия, боеприпасов. 1702 г. Русские отряды на лодках очистили от шведов побережье Ладожского озера, а затем разбили шведский отряд у реки Ижоры. Десять дней русская артиллерия обстреливала шведскую крепость </a:t>
            </a:r>
            <a:r>
              <a:rPr lang="ru-RU" sz="2800" dirty="0" err="1" smtClean="0">
                <a:solidFill>
                  <a:schemeClr val="bg1"/>
                </a:solidFill>
              </a:rPr>
              <a:t>Нотебург</a:t>
            </a:r>
            <a:r>
              <a:rPr lang="ru-RU" sz="2800" dirty="0" smtClean="0">
                <a:solidFill>
                  <a:schemeClr val="bg1"/>
                </a:solidFill>
              </a:rPr>
              <a:t>. После этого 13 часов солдаты штурмовали </a:t>
            </a:r>
            <a:r>
              <a:rPr lang="ru-RU" sz="2800" dirty="0" err="1" smtClean="0">
                <a:solidFill>
                  <a:schemeClr val="bg1"/>
                </a:solidFill>
              </a:rPr>
              <a:t>Нотебург</a:t>
            </a:r>
            <a:r>
              <a:rPr lang="ru-RU" sz="2800" dirty="0" smtClean="0">
                <a:solidFill>
                  <a:schemeClr val="bg1"/>
                </a:solidFill>
              </a:rPr>
              <a:t>. Гарнизон сдался. Крепость переименовали в Шлиссельбург – ключ-город. Открылся путь по Неве. </a:t>
            </a:r>
          </a:p>
        </p:txBody>
      </p:sp>
      <p:pic>
        <p:nvPicPr>
          <p:cNvPr id="10" name="Рисунок 9" descr="Рисунок1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607596" y="6321596"/>
            <a:ext cx="536404" cy="536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  <p:bldP spid="2049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СВЕТЛАНА\Света\История СПб 5-9 кл\Уроки 5 кл\2010-2012-13 уч.г\1703-1725 гг\img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400" cy="636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81101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1703 г.</a:t>
            </a:r>
            <a:r>
              <a:rPr lang="ru-RU" sz="3200" dirty="0" smtClean="0">
                <a:solidFill>
                  <a:schemeClr val="bg1"/>
                </a:solidFill>
              </a:rPr>
              <a:t>Русская </a:t>
            </a:r>
            <a:r>
              <a:rPr lang="ru-RU" sz="3200" dirty="0">
                <a:solidFill>
                  <a:schemeClr val="bg1"/>
                </a:solidFill>
              </a:rPr>
              <a:t>армия двинулась по </a:t>
            </a:r>
            <a:r>
              <a:rPr lang="ru-RU" sz="3200" dirty="0" smtClean="0">
                <a:solidFill>
                  <a:schemeClr val="bg1"/>
                </a:solidFill>
              </a:rPr>
              <a:t>правому берегу </a:t>
            </a:r>
            <a:r>
              <a:rPr lang="ru-RU" sz="3200" dirty="0">
                <a:solidFill>
                  <a:schemeClr val="bg1"/>
                </a:solidFill>
              </a:rPr>
              <a:t>к </a:t>
            </a:r>
            <a:r>
              <a:rPr lang="ru-RU" sz="3200" dirty="0" err="1">
                <a:solidFill>
                  <a:schemeClr val="bg1"/>
                </a:solidFill>
              </a:rPr>
              <a:t>Ниеншанцу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  <a:r>
              <a:rPr lang="ru-RU" sz="3200" dirty="0" smtClean="0">
                <a:solidFill>
                  <a:schemeClr val="bg1"/>
                </a:solidFill>
              </a:rPr>
              <a:t>После </a:t>
            </a:r>
            <a:r>
              <a:rPr lang="ru-RU" sz="3200" dirty="0">
                <a:solidFill>
                  <a:schemeClr val="bg1"/>
                </a:solidFill>
              </a:rPr>
              <a:t>артиллерийского обстрела </a:t>
            </a:r>
            <a:r>
              <a:rPr lang="ru-RU" sz="3200" dirty="0" smtClean="0">
                <a:solidFill>
                  <a:schemeClr val="bg1"/>
                </a:solidFill>
              </a:rPr>
              <a:t>1 </a:t>
            </a:r>
            <a:r>
              <a:rPr lang="ru-RU" sz="3200" dirty="0">
                <a:solidFill>
                  <a:schemeClr val="bg1"/>
                </a:solidFill>
              </a:rPr>
              <a:t>мая гарнизон сдался. По приказу </a:t>
            </a:r>
            <a:r>
              <a:rPr lang="ru-RU" sz="3200" dirty="0" err="1" smtClean="0">
                <a:solidFill>
                  <a:schemeClr val="bg1"/>
                </a:solidFill>
              </a:rPr>
              <a:t>ПетраI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Ниеншанц</a:t>
            </a:r>
            <a:r>
              <a:rPr lang="ru-RU" sz="3200" dirty="0">
                <a:solidFill>
                  <a:schemeClr val="bg1"/>
                </a:solidFill>
              </a:rPr>
              <a:t> переименовали </a:t>
            </a:r>
            <a:r>
              <a:rPr lang="ru-RU" sz="3200" dirty="0" smtClean="0">
                <a:solidFill>
                  <a:schemeClr val="bg1"/>
                </a:solidFill>
              </a:rPr>
              <a:t>в </a:t>
            </a:r>
            <a:r>
              <a:rPr lang="ru-RU" sz="3200" dirty="0" err="1">
                <a:solidFill>
                  <a:schemeClr val="bg1"/>
                </a:solidFill>
              </a:rPr>
              <a:t>Шлотбург</a:t>
            </a:r>
            <a:r>
              <a:rPr lang="ru-RU" sz="3200" dirty="0">
                <a:solidFill>
                  <a:schemeClr val="bg1"/>
                </a:solidFill>
              </a:rPr>
              <a:t> – город-замок. 16 мая </a:t>
            </a:r>
            <a:r>
              <a:rPr lang="ru-RU" sz="3200" dirty="0" smtClean="0">
                <a:solidFill>
                  <a:schemeClr val="bg1"/>
                </a:solidFill>
              </a:rPr>
              <a:t>в </a:t>
            </a:r>
            <a:r>
              <a:rPr lang="ru-RU" sz="3200" dirty="0">
                <a:solidFill>
                  <a:schemeClr val="bg1"/>
                </a:solidFill>
              </a:rPr>
              <a:t>дельте Невы на </a:t>
            </a:r>
            <a:r>
              <a:rPr lang="ru-RU" sz="3200" dirty="0" smtClean="0">
                <a:solidFill>
                  <a:schemeClr val="bg1"/>
                </a:solidFill>
              </a:rPr>
              <a:t>Заячьем </a:t>
            </a:r>
            <a:r>
              <a:rPr lang="ru-RU" sz="3200" dirty="0">
                <a:solidFill>
                  <a:schemeClr val="bg1"/>
                </a:solidFill>
              </a:rPr>
              <a:t>острове </a:t>
            </a:r>
            <a:r>
              <a:rPr lang="ru-RU" sz="3200" dirty="0" smtClean="0">
                <a:solidFill>
                  <a:schemeClr val="bg1"/>
                </a:solidFill>
              </a:rPr>
              <a:t>по </a:t>
            </a:r>
            <a:r>
              <a:rPr lang="ru-RU" sz="3200" dirty="0">
                <a:solidFill>
                  <a:schemeClr val="bg1"/>
                </a:solidFill>
              </a:rPr>
              <a:t>приказу царя </a:t>
            </a:r>
            <a:r>
              <a:rPr lang="ru-RU" sz="3200" dirty="0"/>
              <a:t>заложили крепость.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СВЕТЛАНА\Света\История СПб 5-9 кл\Уроки 7 кл\7 кл. 2012-2013 г\Назло надменному соседу\img94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grayscl/>
            <a:biLevel thresh="50000"/>
          </a:blip>
          <a:srcRect/>
          <a:stretch>
            <a:fillRect/>
          </a:stretch>
        </p:blipFill>
        <p:spPr>
          <a:xfrm>
            <a:off x="0" y="0"/>
            <a:ext cx="7011988" cy="6858000"/>
          </a:xfrm>
          <a:noFill/>
          <a:ln>
            <a:solidFill>
              <a:srgbClr val="6633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6108114"/>
            <a:ext cx="1584176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Нарышкин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6108114"/>
            <a:ext cx="1584176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Государев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734" y="5301208"/>
            <a:ext cx="1584176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Трубецкой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3298696"/>
            <a:ext cx="1584176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Меншиков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3010664"/>
            <a:ext cx="1584176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Головкин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320" y="2398118"/>
            <a:ext cx="1584176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Зотов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0628" y="0"/>
            <a:ext cx="4143372" cy="86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Санкт-Питербурх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о-ве </a:t>
            </a:r>
            <a:r>
              <a:rPr lang="ru-RU" sz="2400" b="1" dirty="0" err="1" smtClean="0"/>
              <a:t>Енисаари</a:t>
            </a:r>
            <a:r>
              <a:rPr lang="ru-RU" sz="2400" dirty="0" smtClean="0"/>
              <a:t> (Заячий)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(27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мая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1703 г.</a:t>
            </a:r>
            <a:r>
              <a:rPr lang="ru-RU" sz="2400" dirty="0"/>
              <a:t> состоялась закладка крепости на </a:t>
            </a:r>
            <a:r>
              <a:rPr lang="ru-RU" sz="2400" dirty="0" smtClean="0"/>
              <a:t>Заячьем</a:t>
            </a:r>
          </a:p>
          <a:p>
            <a:pPr>
              <a:defRPr/>
            </a:pPr>
            <a:r>
              <a:rPr lang="ru-RU" sz="2400" dirty="0" smtClean="0"/>
              <a:t>       острове</a:t>
            </a:r>
            <a:r>
              <a:rPr lang="ru-RU" sz="2400" dirty="0"/>
              <a:t>, а через год на </a:t>
            </a:r>
            <a:r>
              <a:rPr lang="ru-RU" sz="2400" dirty="0" smtClean="0"/>
              <a:t>ее</a:t>
            </a:r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   деревянных </a:t>
            </a:r>
            <a:r>
              <a:rPr lang="ru-RU" sz="2400" dirty="0"/>
              <a:t>стенах </a:t>
            </a:r>
            <a:r>
              <a:rPr lang="ru-RU" sz="2400" dirty="0" smtClean="0"/>
              <a:t>зажегся</a:t>
            </a:r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                  </a:t>
            </a:r>
            <a:r>
              <a:rPr lang="ru-RU" sz="2400" dirty="0"/>
              <a:t>маячный огонь. Это </a:t>
            </a:r>
            <a:endParaRPr lang="ru-RU" sz="2400" dirty="0" smtClean="0"/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    означало </a:t>
            </a:r>
            <a:r>
              <a:rPr lang="ru-RU" sz="2400" dirty="0"/>
              <a:t>– крепость </a:t>
            </a:r>
            <a:r>
              <a:rPr lang="ru-RU" sz="2400" dirty="0" smtClean="0"/>
              <a:t>готова</a:t>
            </a:r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к </a:t>
            </a:r>
            <a:r>
              <a:rPr lang="ru-RU" sz="2400" dirty="0"/>
              <a:t>обороне. </a:t>
            </a:r>
            <a:endParaRPr lang="ru-RU" sz="2400" dirty="0" smtClean="0"/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Петр </a:t>
            </a:r>
            <a:r>
              <a:rPr lang="ru-RU" sz="2400" dirty="0"/>
              <a:t>I </a:t>
            </a:r>
            <a:endParaRPr lang="ru-RU" sz="2400" dirty="0" smtClean="0"/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                          определил имя</a:t>
            </a:r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</a:t>
            </a:r>
            <a:r>
              <a:rPr lang="ru-RU" sz="2400" dirty="0"/>
              <a:t>крепости – </a:t>
            </a:r>
            <a:endParaRPr lang="ru-RU" sz="2400" dirty="0" smtClean="0"/>
          </a:p>
          <a:p>
            <a:pPr>
              <a:defRPr/>
            </a:pPr>
            <a:r>
              <a:rPr lang="ru-RU" sz="2400" dirty="0" smtClean="0"/>
              <a:t>                                укрепление</a:t>
            </a:r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                            святого Петра, </a:t>
            </a:r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апостола</a:t>
            </a:r>
            <a:r>
              <a:rPr lang="ru-RU" sz="2400" dirty="0"/>
              <a:t>, </a:t>
            </a:r>
            <a:endParaRPr lang="ru-RU" sz="2400" dirty="0" smtClean="0"/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охраняющего</a:t>
            </a:r>
          </a:p>
          <a:p>
            <a:pPr>
              <a:defRPr/>
            </a:pPr>
            <a:r>
              <a:rPr lang="ru-RU" sz="2400" dirty="0" smtClean="0"/>
              <a:t>                                 врата </a:t>
            </a:r>
            <a:r>
              <a:rPr lang="ru-RU" sz="2400" dirty="0"/>
              <a:t>в рай. </a:t>
            </a:r>
          </a:p>
          <a:p>
            <a:endParaRPr lang="ru-RU" sz="3200" dirty="0" smtClean="0"/>
          </a:p>
          <a:p>
            <a:pPr>
              <a:defRPr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СВЕТЛАНА\Света\История СПб 5-9 кл\Уроки 7 кл\7 кл. 2012-2013 г\Назло надменному соседу\img94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grayscl/>
            <a:biLevel thresh="50000"/>
          </a:blip>
          <a:srcRect r="-291"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6633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550988" y="4521200"/>
            <a:ext cx="86518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://kulichki.com/~zritel/2010/image2010/b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708616"/>
            <a:ext cx="4572032" cy="61493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Роман Брюс – первый комендант Петропавловской                              крепости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ramka_01</Template>
  <TotalTime>376</TotalTime>
  <Words>289</Words>
  <Application>Microsoft Office PowerPoint</Application>
  <PresentationFormat>Экран (4:3)</PresentationFormat>
  <Paragraphs>42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Поражение под Нарвой (1700 г.)</vt:lpstr>
      <vt:lpstr>Штурм Нотебурга (1702 г.)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Svetlana</cp:lastModifiedBy>
  <cp:revision>38</cp:revision>
  <dcterms:created xsi:type="dcterms:W3CDTF">2013-11-17T13:44:10Z</dcterms:created>
  <dcterms:modified xsi:type="dcterms:W3CDTF">2013-12-17T10:05:33Z</dcterms:modified>
</cp:coreProperties>
</file>