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  <p:sldId id="261" r:id="rId3"/>
    <p:sldId id="257" r:id="rId4"/>
    <p:sldId id="262" r:id="rId5"/>
    <p:sldId id="273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2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F53B8-C2B8-4F60-8CC5-FA89EE424E64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A63CACC-5F7C-4228-8FAF-6BB4DEBB6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F53B8-C2B8-4F60-8CC5-FA89EE424E64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CACC-5F7C-4228-8FAF-6BB4DEBB6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A63CACC-5F7C-4228-8FAF-6BB4DEBB6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F53B8-C2B8-4F60-8CC5-FA89EE424E64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F53B8-C2B8-4F60-8CC5-FA89EE424E64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A63CACC-5F7C-4228-8FAF-6BB4DEBB6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F53B8-C2B8-4F60-8CC5-FA89EE424E64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A63CACC-5F7C-4228-8FAF-6BB4DEBB6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0CF53B8-C2B8-4F60-8CC5-FA89EE424E64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CACC-5F7C-4228-8FAF-6BB4DEBB6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F53B8-C2B8-4F60-8CC5-FA89EE424E64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A63CACC-5F7C-4228-8FAF-6BB4DEBB6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F53B8-C2B8-4F60-8CC5-FA89EE424E64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A63CACC-5F7C-4228-8FAF-6BB4DEBB6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F53B8-C2B8-4F60-8CC5-FA89EE424E64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A63CACC-5F7C-4228-8FAF-6BB4DEBB6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A63CACC-5F7C-4228-8FAF-6BB4DEBB6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F53B8-C2B8-4F60-8CC5-FA89EE424E64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A63CACC-5F7C-4228-8FAF-6BB4DEBB6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0CF53B8-C2B8-4F60-8CC5-FA89EE424E64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0CF53B8-C2B8-4F60-8CC5-FA89EE424E64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A63CACC-5F7C-4228-8FAF-6BB4DEBB6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secology.narod.ru/lomonosov.jpg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80000" cy="79690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FF0000"/>
                </a:solidFill>
              </a:rPr>
              <a:t>  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«Математику  уже за то любить стоит, </a:t>
            </a:r>
            <a:br>
              <a:rPr lang="ru-RU" sz="2400" b="1" i="1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</a:rPr>
            </a:br>
            <a:r>
              <a:rPr lang="ru-RU" sz="2400" b="1" i="1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что она ум в порядок приводит»</a:t>
            </a:r>
            <a:r>
              <a:rPr lang="ru-RU" sz="2400" b="1" i="1" dirty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                   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/>
                <a:cs typeface="Times New Roman"/>
              </a:rPr>
              <a:t> </a:t>
            </a:r>
            <a:endParaRPr lang="ru-RU" sz="2400" b="1" i="1" dirty="0">
              <a:ln w="12700">
                <a:solidFill>
                  <a:schemeClr val="tx1"/>
                </a:solidFill>
              </a:ln>
              <a:solidFill>
                <a:srgbClr val="FF0000"/>
              </a:solidFill>
              <a:ea typeface="Calibri"/>
              <a:cs typeface="Times New Roman"/>
            </a:endParaRPr>
          </a:p>
        </p:txBody>
      </p:sp>
      <p:pic>
        <p:nvPicPr>
          <p:cNvPr id="4" name="Содержимое 3" descr="Михаил Васильевич Ломоносов">
            <a:hlinkClick r:id="rId2" tgtFrame="_blank"/>
          </p:cNvPr>
          <p:cNvPicPr>
            <a:picLocks noGrp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71801" y="1571612"/>
            <a:ext cx="3000397" cy="4043378"/>
          </a:xfrm>
        </p:spPr>
      </p:pic>
      <p:sp>
        <p:nvSpPr>
          <p:cNvPr id="6" name="Прямоугольник 5"/>
          <p:cNvSpPr/>
          <p:nvPr/>
        </p:nvSpPr>
        <p:spPr>
          <a:xfrm>
            <a:off x="1142976" y="5786454"/>
            <a:ext cx="72152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9250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Ломоносов Михаил Васильевич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9250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9250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9250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4294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   300 –</a:t>
            </a:r>
            <a:r>
              <a:rPr lang="ru-RU" sz="2800" dirty="0" err="1" smtClean="0">
                <a:solidFill>
                  <a:srgbClr val="FF0000"/>
                </a:solidFill>
              </a:rPr>
              <a:t>летию</a:t>
            </a:r>
            <a:r>
              <a:rPr lang="ru-RU" sz="2800" dirty="0" smtClean="0">
                <a:solidFill>
                  <a:srgbClr val="FF0000"/>
                </a:solidFill>
              </a:rPr>
              <a:t>    юбилея   М.   В.   Ломоносова</a:t>
            </a:r>
            <a:endParaRPr lang="ru-RU" sz="2800" dirty="0"/>
          </a:p>
        </p:txBody>
      </p:sp>
      <p:pic>
        <p:nvPicPr>
          <p:cNvPr id="5" name="Содержимое 4" descr="C:\Documents and Settings\Любовь\Мои документы\Мои рисунки\2011-04-02\Печать0001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 l="32870" t="31895" r="39070" b="38593"/>
          <a:stretch>
            <a:fillRect/>
          </a:stretch>
        </p:blipFill>
        <p:spPr bwMode="auto">
          <a:xfrm>
            <a:off x="714348" y="1357298"/>
            <a:ext cx="3143272" cy="3714776"/>
          </a:xfrm>
          <a:prstGeom prst="hexagon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85720" y="5214950"/>
            <a:ext cx="38576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Юноша Ломоносов за книгой.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Барельеф работы П.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Забелло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на памятнике Ломоносову. 1892 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Содержимое 8" descr="C:\Documents and Settings\Любовь\Рабочий стол\о ломоносове фото\88120-_1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14941" y="1357298"/>
            <a:ext cx="3286149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   300 –</a:t>
            </a:r>
            <a:r>
              <a:rPr lang="ru-RU" sz="2800" dirty="0" err="1" smtClean="0">
                <a:solidFill>
                  <a:srgbClr val="FF0000"/>
                </a:solidFill>
              </a:rPr>
              <a:t>летию</a:t>
            </a:r>
            <a:r>
              <a:rPr lang="ru-RU" sz="2800" dirty="0" smtClean="0">
                <a:solidFill>
                  <a:srgbClr val="FF0000"/>
                </a:solidFill>
              </a:rPr>
              <a:t>    юбилея   М.   В.   Ломоносова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3484430" cy="46817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 smtClean="0"/>
              <a:t>     Ломоносов жадно тянулся к  книгам. И северная деревня оказалась ими не скудна.              В семье  Дудиных он раздобыл                                  « Грамматику» церковнославянского языка </a:t>
            </a:r>
            <a:r>
              <a:rPr lang="ru-RU" sz="1800" dirty="0" err="1" smtClean="0"/>
              <a:t>Мелентия</a:t>
            </a:r>
            <a:r>
              <a:rPr lang="ru-RU" sz="1800" dirty="0" smtClean="0"/>
              <a:t> </a:t>
            </a:r>
            <a:r>
              <a:rPr lang="ru-RU" sz="1800" dirty="0" err="1" smtClean="0"/>
              <a:t>Смотрицкого</a:t>
            </a:r>
            <a:r>
              <a:rPr lang="ru-RU" sz="1800" dirty="0" smtClean="0"/>
              <a:t> и напечатанную в 1703 году для </a:t>
            </a:r>
            <a:r>
              <a:rPr lang="ru-RU" sz="1800" dirty="0" err="1" smtClean="0"/>
              <a:t>навигацких</a:t>
            </a:r>
            <a:r>
              <a:rPr lang="ru-RU" sz="1800" dirty="0" smtClean="0"/>
              <a:t> учеников «Арифметику» </a:t>
            </a:r>
            <a:r>
              <a:rPr lang="ru-RU" sz="1800" dirty="0" err="1" smtClean="0"/>
              <a:t>Левонтия</a:t>
            </a:r>
            <a:r>
              <a:rPr lang="ru-RU" sz="1800" dirty="0" smtClean="0"/>
              <a:t> Магницкого, содержавшую сведения по геометрии, астрономии и навигации. Эти две книги Ломоносов назвал «вратами своей учёности». </a:t>
            </a:r>
          </a:p>
          <a:p>
            <a:pPr>
              <a:buNone/>
            </a:pPr>
            <a:endParaRPr lang="ru-RU" sz="1800" dirty="0"/>
          </a:p>
        </p:txBody>
      </p:sp>
      <p:pic>
        <p:nvPicPr>
          <p:cNvPr id="5" name="Содержимое 4" descr="C:\Documents and Settings\Любовь\Рабочий стол\о ломоносове фото\p57_w13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000240"/>
            <a:ext cx="492922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Задание 5. Проверка теста.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Выполните действие: </a:t>
            </a:r>
          </a:p>
          <a:p>
            <a:pPr>
              <a:buNone/>
            </a:pPr>
            <a:r>
              <a:rPr lang="ru-RU" sz="3000" dirty="0" smtClean="0"/>
              <a:t>                      1) 3,17 • 4,6;                 </a:t>
            </a:r>
            <a:r>
              <a:rPr lang="ru-RU" sz="3000" dirty="0" smtClean="0">
                <a:solidFill>
                  <a:srgbClr val="FF0000"/>
                </a:solidFill>
              </a:rPr>
              <a:t>а) 14,582</a:t>
            </a:r>
            <a:r>
              <a:rPr lang="ru-RU" sz="3000" dirty="0" smtClean="0"/>
              <a:t>;</a:t>
            </a:r>
            <a:r>
              <a:rPr lang="ru-RU" sz="3000" dirty="0" smtClean="0">
                <a:solidFill>
                  <a:srgbClr val="FF0000"/>
                </a:solidFill>
              </a:rPr>
              <a:t>         </a:t>
            </a:r>
          </a:p>
          <a:p>
            <a:pPr>
              <a:buNone/>
            </a:pPr>
            <a:r>
              <a:rPr lang="ru-RU" sz="3000" dirty="0" smtClean="0"/>
              <a:t>                      2) 0,4 • 0,16;                </a:t>
            </a:r>
            <a:r>
              <a:rPr lang="ru-RU" sz="3000" dirty="0" smtClean="0">
                <a:solidFill>
                  <a:srgbClr val="FF0000"/>
                </a:solidFill>
              </a:rPr>
              <a:t>б) 0,064</a:t>
            </a:r>
            <a:r>
              <a:rPr lang="ru-RU" sz="3000" dirty="0" smtClean="0"/>
              <a:t>;</a:t>
            </a:r>
            <a:r>
              <a:rPr lang="ru-RU" sz="3000" dirty="0" smtClean="0">
                <a:solidFill>
                  <a:srgbClr val="FF0000"/>
                </a:solidFill>
              </a:rPr>
              <a:t>             </a:t>
            </a:r>
          </a:p>
          <a:p>
            <a:pPr>
              <a:buNone/>
            </a:pPr>
            <a:r>
              <a:rPr lang="ru-RU" sz="3000" dirty="0" smtClean="0"/>
              <a:t>                      3) 0,045 • 0,1;              </a:t>
            </a:r>
            <a:r>
              <a:rPr lang="ru-RU" sz="3000" dirty="0" smtClean="0">
                <a:solidFill>
                  <a:srgbClr val="FF0000"/>
                </a:solidFill>
              </a:rPr>
              <a:t>б) 0,0045</a:t>
            </a:r>
            <a:r>
              <a:rPr lang="ru-RU" sz="3000" dirty="0" smtClean="0"/>
              <a:t>;           </a:t>
            </a:r>
          </a:p>
          <a:p>
            <a:pPr>
              <a:buNone/>
            </a:pPr>
            <a:r>
              <a:rPr lang="ru-RU" sz="3000" dirty="0" smtClean="0"/>
              <a:t>                      4) 7,68 : 0,6;                </a:t>
            </a:r>
            <a:r>
              <a:rPr lang="ru-RU" sz="3000" dirty="0" smtClean="0">
                <a:solidFill>
                  <a:srgbClr val="FF0000"/>
                </a:solidFill>
              </a:rPr>
              <a:t>в)  12,8</a:t>
            </a:r>
            <a:r>
              <a:rPr lang="ru-RU" sz="3000" dirty="0" smtClean="0"/>
              <a:t>;</a:t>
            </a:r>
          </a:p>
          <a:p>
            <a:pPr>
              <a:buNone/>
            </a:pPr>
            <a:r>
              <a:rPr lang="ru-RU" sz="3000" dirty="0" smtClean="0"/>
              <a:t>                      5) 0,315 : 0,9;              </a:t>
            </a:r>
            <a:r>
              <a:rPr lang="ru-RU" sz="3000" dirty="0" smtClean="0">
                <a:solidFill>
                  <a:srgbClr val="FF0000"/>
                </a:solidFill>
              </a:rPr>
              <a:t>а) 0,35</a:t>
            </a:r>
            <a:r>
              <a:rPr lang="ru-RU" sz="3000" dirty="0" smtClean="0"/>
              <a:t>;             </a:t>
            </a:r>
          </a:p>
          <a:p>
            <a:pPr>
              <a:buNone/>
            </a:pPr>
            <a:r>
              <a:rPr lang="ru-RU" sz="3000" dirty="0" smtClean="0"/>
              <a:t>                      </a:t>
            </a:r>
            <a:endParaRPr lang="ru-RU" sz="2000" dirty="0"/>
          </a:p>
        </p:txBody>
      </p:sp>
      <p:pic>
        <p:nvPicPr>
          <p:cNvPr id="4" name="Picture 5" descr="dbdee13c60c9204fee7ec8d256b5f9f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000504"/>
            <a:ext cx="1571625" cy="189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F:\анима\анимашки\backgrounds_0004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643182"/>
            <a:ext cx="2514600" cy="3705234"/>
          </a:xfrm>
          <a:prstGeom prst="rect">
            <a:avLst/>
          </a:prstGeom>
          <a:noFill/>
        </p:spPr>
      </p:pic>
      <p:pic>
        <p:nvPicPr>
          <p:cNvPr id="9" name="Picture 2" descr="F:\анима\анимашки\backgrounds_0004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643182"/>
            <a:ext cx="2514600" cy="3705234"/>
          </a:xfrm>
          <a:prstGeom prst="rect">
            <a:avLst/>
          </a:prstGeom>
          <a:noFill/>
        </p:spPr>
      </p:pic>
      <p:pic>
        <p:nvPicPr>
          <p:cNvPr id="32770" name="Picture 2" descr="F:\анима\анимашки\backgrounds_0004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643182"/>
            <a:ext cx="2514600" cy="3705234"/>
          </a:xfrm>
          <a:prstGeom prst="rect">
            <a:avLst/>
          </a:prstGeom>
          <a:noFill/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85720" y="2819400"/>
            <a:ext cx="8572560" cy="3538558"/>
          </a:xfrm>
        </p:spPr>
        <p:txBody>
          <a:bodyPr/>
          <a:lstStyle/>
          <a:p>
            <a:pPr algn="l"/>
            <a:r>
              <a:rPr lang="ru-RU" dirty="0" smtClean="0"/>
              <a:t>                                                       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929718" cy="250033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Детство и юность Ломоносова прошли среди удивительно красивой северной природы. Двинские  просторы, изумрудно-зелёные заливные луга, </a:t>
            </a:r>
            <a:r>
              <a:rPr lang="ru-RU" sz="2000" dirty="0" smtClean="0">
                <a:solidFill>
                  <a:schemeClr val="tx1"/>
                </a:solidFill>
              </a:rPr>
              <a:t>богатство </a:t>
            </a:r>
            <a:r>
              <a:rPr lang="ru-RU" sz="2000" dirty="0" smtClean="0">
                <a:solidFill>
                  <a:schemeClr val="tx1"/>
                </a:solidFill>
              </a:rPr>
              <a:t>чистейших красок на небе и их отражение в воде, </a:t>
            </a:r>
            <a:r>
              <a:rPr lang="ru-RU" sz="2000" dirty="0" smtClean="0">
                <a:solidFill>
                  <a:schemeClr val="tx1"/>
                </a:solidFill>
              </a:rPr>
              <a:t>северное  сияние </a:t>
            </a:r>
            <a:r>
              <a:rPr lang="ru-RU" sz="2000" dirty="0" smtClean="0">
                <a:solidFill>
                  <a:schemeClr val="tx1"/>
                </a:solidFill>
              </a:rPr>
              <a:t>– всё это развивало в нём эстетическое чувство, которое впоследствии помогло ему стать замечательным художником;  </a:t>
            </a:r>
            <a:r>
              <a:rPr lang="ru-RU" sz="2000" dirty="0" smtClean="0">
                <a:solidFill>
                  <a:schemeClr val="tx1"/>
                </a:solidFill>
              </a:rPr>
              <a:t>всё </a:t>
            </a:r>
            <a:r>
              <a:rPr lang="ru-RU" sz="2000" dirty="0" smtClean="0">
                <a:solidFill>
                  <a:schemeClr val="tx1"/>
                </a:solidFill>
              </a:rPr>
              <a:t>это полюбил он на всю жизнь.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Михаил Васильевич  был потомственным помором. 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4" name="Рисунок 3" descr="C:\Documents and Settings\Любовь\Рабочий стол\о ломоносове фото\mini_4d9495b12e2d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643182"/>
            <a:ext cx="364333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Любовь\Мои документы\Мои рисунки\2011-04-02\Печать0001.JPG"/>
          <p:cNvPicPr/>
          <p:nvPr/>
        </p:nvPicPr>
        <p:blipFill>
          <a:blip r:embed="rId4" cstate="print"/>
          <a:srcRect l="38803" t="36663" b="35641"/>
          <a:stretch>
            <a:fillRect/>
          </a:stretch>
        </p:blipFill>
        <p:spPr bwMode="auto">
          <a:xfrm>
            <a:off x="4857752" y="2643182"/>
            <a:ext cx="400052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59" y="5460326"/>
            <a:ext cx="36433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Закат на Холмогорах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5460326"/>
            <a:ext cx="3071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Белое море зимой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285720" y="1500174"/>
            <a:ext cx="1678793" cy="1571636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13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26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341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453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566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679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94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07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3500430" y="1500174"/>
            <a:ext cx="1678793" cy="1571636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13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26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341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453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566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679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94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07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>
            <a:off x="6786578" y="1500174"/>
            <a:ext cx="1643075" cy="1571636"/>
          </a:xfrm>
          <a:prstGeom prst="smileyFace">
            <a:avLst>
              <a:gd name="adj" fmla="val 34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13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26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341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453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566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679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94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07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14282" y="3500438"/>
            <a:ext cx="835824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мне грустно \\  у меня  отличное  настроение  //   мне  хорошо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Улыбающееся лицо 7"/>
          <p:cNvSpPr/>
          <p:nvPr/>
        </p:nvSpPr>
        <p:spPr>
          <a:xfrm>
            <a:off x="285720" y="1500174"/>
            <a:ext cx="1678793" cy="1571636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13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26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341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453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566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679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94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07" algn="l" defTabSz="914226" rtl="0" eaLnBrk="1" latinLnBrk="0" hangingPunct="1"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9" name="Picture 10" descr="2f42f8ef209821bf996e64d563c45b8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561218">
            <a:off x="929941" y="3869503"/>
            <a:ext cx="1928826" cy="2789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2f42f8ef209821bf996e64d563c45b8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561218">
            <a:off x="3500077" y="4007784"/>
            <a:ext cx="1928826" cy="2643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2f42f8ef209821bf996e64d563c45b8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561218">
            <a:off x="6282501" y="4085678"/>
            <a:ext cx="1928826" cy="2500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C:\Documents and Settings\Любовь\Мои документы\анима\анимашки\backgrounds_0003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2857520" cy="1500198"/>
          </a:xfrm>
          <a:prstGeom prst="rect">
            <a:avLst/>
          </a:prstGeom>
          <a:noFill/>
        </p:spPr>
      </p:pic>
      <p:pic>
        <p:nvPicPr>
          <p:cNvPr id="15" name="Picture 6" descr="C:\Documents and Settings\Любовь\Мои документы\анима\анимашки\backgrounds_0003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42852"/>
            <a:ext cx="3000364" cy="1500174"/>
          </a:xfrm>
          <a:prstGeom prst="rect">
            <a:avLst/>
          </a:prstGeom>
          <a:noFill/>
        </p:spPr>
      </p:pic>
      <p:pic>
        <p:nvPicPr>
          <p:cNvPr id="32774" name="Picture 6" descr="C:\Documents and Settings\Любовь\Мои документы\анима\анимашки\backgrounds_0003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42852"/>
            <a:ext cx="3571900" cy="15001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28604"/>
            <a:ext cx="8534400" cy="1000132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</a:rPr>
              <a:t>Спасибо всем за урок. </a:t>
            </a:r>
            <a:br>
              <a:rPr lang="ru-RU" sz="4000" i="1" dirty="0" smtClean="0">
                <a:solidFill>
                  <a:srgbClr val="FF0000"/>
                </a:solidFill>
              </a:rPr>
            </a:br>
            <a:r>
              <a:rPr lang="ru-RU" sz="4000" i="1" dirty="0" smtClean="0">
                <a:solidFill>
                  <a:srgbClr val="0070C0"/>
                </a:solidFill>
              </a:rPr>
              <a:t>До новых путешествий!</a:t>
            </a:r>
            <a:endParaRPr lang="ru-RU" sz="4000" i="1" dirty="0">
              <a:solidFill>
                <a:srgbClr val="0070C0"/>
              </a:solidFill>
            </a:endParaRPr>
          </a:p>
        </p:txBody>
      </p:sp>
      <p:pic>
        <p:nvPicPr>
          <p:cNvPr id="32770" name="Picture 2" descr="C:\Documents and Settings\Любовь\Мои документы\Мои рисунки\47256531_1249712561_040_1[1].gif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2928934"/>
            <a:ext cx="2511443" cy="2000264"/>
          </a:xfrm>
          <a:prstGeom prst="rect">
            <a:avLst/>
          </a:prstGeom>
          <a:noFill/>
        </p:spPr>
      </p:pic>
      <p:pic>
        <p:nvPicPr>
          <p:cNvPr id="32771" name="Picture 3" descr="C:\Documents and Settings\Любовь\Мои документы\Мои рисунки\47256535_1249712590_040_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4114" y="2786058"/>
            <a:ext cx="2511443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41431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   300 –</a:t>
            </a:r>
            <a:r>
              <a:rPr lang="ru-RU" sz="2800" dirty="0" err="1" smtClean="0">
                <a:solidFill>
                  <a:srgbClr val="FF0000"/>
                </a:solidFill>
              </a:rPr>
              <a:t>летию</a:t>
            </a:r>
            <a:r>
              <a:rPr lang="ru-RU" sz="2800" dirty="0" smtClean="0">
                <a:solidFill>
                  <a:srgbClr val="FF0000"/>
                </a:solidFill>
              </a:rPr>
              <a:t>    юбилея   М.   В.   Ломоносова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endParaRPr lang="ru-RU" sz="2400" i="1" dirty="0" smtClean="0"/>
          </a:p>
          <a:p>
            <a:pPr>
              <a:buNone/>
            </a:pPr>
            <a:r>
              <a:rPr lang="ru-RU" sz="2400" i="1" dirty="0" smtClean="0"/>
              <a:t>     “Ломоносову воздвигнут памятник – и он вполне достоин этого; он – великий характер, примечательный человек; юноши с особенным вниманием и особенной любовью должны изучать его жизнь, носить в душе своей его великий образ”. </a:t>
            </a:r>
          </a:p>
          <a:p>
            <a:pPr>
              <a:buNone/>
            </a:pPr>
            <a:r>
              <a:rPr lang="ru-RU" sz="2400" i="1" dirty="0" smtClean="0"/>
              <a:t>     </a:t>
            </a:r>
          </a:p>
          <a:p>
            <a:pPr>
              <a:buNone/>
            </a:pPr>
            <a:r>
              <a:rPr lang="ru-RU" sz="2400" i="1" dirty="0" smtClean="0"/>
              <a:t>                 Белинский В. Г.</a:t>
            </a:r>
            <a:endParaRPr lang="ru-RU" sz="2400" i="1" dirty="0"/>
          </a:p>
        </p:txBody>
      </p:sp>
      <p:pic>
        <p:nvPicPr>
          <p:cNvPr id="5" name="Содержимое 4" descr="C:\Documents and Settings\Любовь\Рабочий стол\о ломоносове фото\69069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357298"/>
            <a:ext cx="378621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48575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   300 –</a:t>
            </a:r>
            <a:r>
              <a:rPr lang="ru-RU" sz="2800" dirty="0" err="1" smtClean="0">
                <a:solidFill>
                  <a:srgbClr val="FF0000"/>
                </a:solidFill>
              </a:rPr>
              <a:t>летию</a:t>
            </a:r>
            <a:r>
              <a:rPr lang="ru-RU" sz="2800" dirty="0" smtClean="0">
                <a:solidFill>
                  <a:srgbClr val="FF0000"/>
                </a:solidFill>
              </a:rPr>
              <a:t>    юбилея   М.   В.   Ломоносова</a:t>
            </a:r>
            <a:endParaRPr lang="ru-RU" sz="2800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301752" y="1785926"/>
            <a:ext cx="8503920" cy="4313122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1571604" y="1643050"/>
          <a:ext cx="6215106" cy="4648998"/>
        </p:xfrm>
        <a:graphic>
          <a:graphicData uri="http://schemas.openxmlformats.org/presentationml/2006/ole">
            <p:oleObj spid="_x0000_s16386" name="Слайд" r:id="rId3" imgW="4570507" imgH="3427542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85728"/>
            <a:ext cx="8534400" cy="78581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   300 –</a:t>
            </a:r>
            <a:r>
              <a:rPr lang="ru-RU" sz="2800" dirty="0" err="1" smtClean="0">
                <a:solidFill>
                  <a:srgbClr val="FF0000"/>
                </a:solidFill>
              </a:rPr>
              <a:t>летию</a:t>
            </a:r>
            <a:r>
              <a:rPr lang="ru-RU" sz="2800" dirty="0" smtClean="0">
                <a:solidFill>
                  <a:srgbClr val="FF0000"/>
                </a:solidFill>
              </a:rPr>
              <a:t>    юбилея   М.   В.   Ломоносова 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" name="Содержимое 4" descr="Museum_2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857628"/>
            <a:ext cx="4500593" cy="2551457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85720" y="1643050"/>
            <a:ext cx="41434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М.В. Ломоносов родился в д.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Мишанинской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близ Холмогор, что в 75 км от Архангельска.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Содержимое 6" descr="C:\Documents and Settings\Любовь\Мои документы\Мои рисунки\2011-04-02\Печать0001.JPG"/>
          <p:cNvPicPr>
            <a:picLocks noGrp="1"/>
          </p:cNvPicPr>
          <p:nvPr>
            <p:ph sz="half" idx="2"/>
          </p:nvPr>
        </p:nvPicPr>
        <p:blipFill>
          <a:blip r:embed="rId3"/>
          <a:srcRect l="44997" t="62511" r="23333" b="21321"/>
          <a:stretch>
            <a:fillRect/>
          </a:stretch>
        </p:blipFill>
        <p:spPr bwMode="auto">
          <a:xfrm>
            <a:off x="4643438" y="1428736"/>
            <a:ext cx="435771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143504" y="4286256"/>
            <a:ext cx="378621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Дмитриевская церковь, </a:t>
            </a:r>
            <a:br>
              <a:rPr lang="ru-RU" sz="2800" dirty="0"/>
            </a:br>
            <a:r>
              <a:rPr lang="ru-RU" sz="2800" dirty="0"/>
              <a:t>в которой крестили М. В. Ломоносова.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физкультминутка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b="1" i="1" dirty="0" smtClean="0"/>
              <a:t>А теперь, ребята, встали,</a:t>
            </a:r>
          </a:p>
          <a:p>
            <a:r>
              <a:rPr lang="ru-RU" sz="3200" b="1" i="1" dirty="0" smtClean="0"/>
              <a:t>Быстро руки вверх подняли.</a:t>
            </a:r>
          </a:p>
          <a:p>
            <a:r>
              <a:rPr lang="ru-RU" sz="3200" b="1" i="1" dirty="0" smtClean="0"/>
              <a:t>Повернулись влево, вправо,</a:t>
            </a:r>
          </a:p>
          <a:p>
            <a:r>
              <a:rPr lang="ru-RU" sz="3200" b="1" i="1" dirty="0" smtClean="0"/>
              <a:t>Тихо сели, вновь за дело.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5" name="Picture 4" descr="20u7i9h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428736"/>
            <a:ext cx="4429156" cy="492922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17_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928802"/>
            <a:ext cx="2257333" cy="3286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Задание  3. Вычислите  устно: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i="1" dirty="0" smtClean="0"/>
              <a:t>б) Найдите ошибку, если она есть ( работа в парах</a:t>
            </a:r>
            <a:r>
              <a:rPr lang="ru-RU" sz="3000" dirty="0" smtClean="0"/>
              <a:t>):</a:t>
            </a:r>
          </a:p>
          <a:p>
            <a:pPr>
              <a:buNone/>
            </a:pPr>
            <a:r>
              <a:rPr lang="ru-RU" sz="3000" dirty="0" smtClean="0"/>
              <a:t>   22,7 :10 = 227                   14,3 : 0,1 = 1,43</a:t>
            </a:r>
            <a:endParaRPr lang="ru-RU" sz="3000" dirty="0" smtClean="0"/>
          </a:p>
          <a:p>
            <a:pPr>
              <a:buNone/>
            </a:pPr>
            <a:r>
              <a:rPr lang="ru-RU" sz="3000" dirty="0" smtClean="0"/>
              <a:t>  23,3 : 10 = 2,33                 23,565 : 0,01 = 235,65</a:t>
            </a:r>
          </a:p>
          <a:p>
            <a:pPr>
              <a:buNone/>
            </a:pPr>
            <a:r>
              <a:rPr lang="ru-RU" sz="3000" dirty="0" smtClean="0"/>
              <a:t>  3,14 : 100 = 0,314             0,123: 0,001 = 123 </a:t>
            </a:r>
          </a:p>
          <a:p>
            <a:pPr>
              <a:buNone/>
            </a:pPr>
            <a:r>
              <a:rPr lang="ru-RU" sz="3000" dirty="0" smtClean="0"/>
              <a:t>  9,6 : 100 = 0,096               46,4 : 0,2 = 23,2</a:t>
            </a:r>
          </a:p>
          <a:p>
            <a:pPr>
              <a:buNone/>
            </a:pPr>
            <a:r>
              <a:rPr lang="ru-RU" sz="3000" dirty="0" smtClean="0"/>
              <a:t>  0,05 : 10 = 0,0005             3,6 : 0,06 = 600</a:t>
            </a:r>
          </a:p>
          <a:p>
            <a:pPr>
              <a:buNone/>
            </a:pP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500174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tx1"/>
                </a:solidFill>
              </a:rPr>
              <a:t/>
            </a:r>
            <a:br>
              <a:rPr lang="ru-RU" sz="2800" i="1" dirty="0" smtClean="0">
                <a:solidFill>
                  <a:schemeClr val="tx1"/>
                </a:solidFill>
              </a:rPr>
            </a:br>
            <a:r>
              <a:rPr lang="ru-RU" sz="2800" i="1" dirty="0" smtClean="0">
                <a:solidFill>
                  <a:schemeClr val="tx1"/>
                </a:solidFill>
              </a:rPr>
              <a:t/>
            </a:r>
            <a:br>
              <a:rPr lang="ru-RU" sz="2800" i="1" dirty="0" smtClean="0">
                <a:solidFill>
                  <a:schemeClr val="tx1"/>
                </a:solidFill>
              </a:rPr>
            </a:br>
            <a:r>
              <a:rPr lang="ru-RU" sz="2800" i="1" dirty="0" smtClean="0">
                <a:solidFill>
                  <a:schemeClr val="tx1"/>
                </a:solidFill>
              </a:rPr>
              <a:t/>
            </a:r>
            <a:br>
              <a:rPr lang="ru-RU" sz="2800" i="1" dirty="0" smtClean="0">
                <a:solidFill>
                  <a:schemeClr val="tx1"/>
                </a:solidFill>
              </a:rPr>
            </a:br>
            <a:r>
              <a:rPr lang="ru-RU" sz="2800" i="1" dirty="0" smtClean="0">
                <a:solidFill>
                  <a:schemeClr val="tx1"/>
                </a:solidFill>
              </a:rPr>
              <a:t>Задание 4. Решите </a:t>
            </a:r>
            <a:r>
              <a:rPr lang="ru-RU" sz="2800" i="1" dirty="0" smtClean="0">
                <a:solidFill>
                  <a:schemeClr val="tx1"/>
                </a:solidFill>
              </a:rPr>
              <a:t>уравнения</a:t>
            </a:r>
            <a:br>
              <a:rPr lang="ru-RU" sz="2800" i="1" dirty="0" smtClean="0">
                <a:solidFill>
                  <a:schemeClr val="tx1"/>
                </a:solidFill>
              </a:rPr>
            </a:br>
            <a:r>
              <a:rPr lang="ru-RU" sz="2800" i="1" dirty="0" smtClean="0">
                <a:solidFill>
                  <a:schemeClr val="tx1"/>
                </a:solidFill>
              </a:rPr>
              <a:t> (сам. работа в тетрадях)</a:t>
            </a:r>
            <a:r>
              <a:rPr lang="ru-RU" sz="2800" i="1" dirty="0" smtClean="0">
                <a:solidFill>
                  <a:schemeClr val="tx1"/>
                </a:solidFill>
              </a:rPr>
              <a:t/>
            </a:r>
            <a:br>
              <a:rPr lang="ru-RU" sz="2800" i="1" dirty="0" smtClean="0">
                <a:solidFill>
                  <a:schemeClr val="tx1"/>
                </a:solidFill>
              </a:rPr>
            </a:br>
            <a:endParaRPr lang="ru-RU" sz="2800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а) 16  – 3,8х = 6,31      /3 балла/</a:t>
            </a:r>
            <a:endParaRPr lang="ru-RU" sz="1400" dirty="0" smtClean="0"/>
          </a:p>
          <a:p>
            <a:pPr>
              <a:buNone/>
            </a:pPr>
            <a:r>
              <a:rPr lang="ru-RU" sz="3200" dirty="0" smtClean="0"/>
              <a:t>А) 2,55      Б) 25,5</a:t>
            </a:r>
          </a:p>
          <a:p>
            <a:pPr>
              <a:buNone/>
            </a:pPr>
            <a:r>
              <a:rPr lang="ru-RU" sz="3200" dirty="0" smtClean="0"/>
              <a:t> 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б)0,2с + 1,7с – 0,54 = 0,22   </a:t>
            </a:r>
            <a:r>
              <a:rPr lang="ru-RU" sz="3200" dirty="0" smtClean="0"/>
              <a:t>/4 </a:t>
            </a:r>
            <a:r>
              <a:rPr lang="ru-RU" sz="3200" dirty="0" smtClean="0"/>
              <a:t>баллов/</a:t>
            </a:r>
          </a:p>
          <a:p>
            <a:pPr>
              <a:buNone/>
            </a:pPr>
            <a:r>
              <a:rPr lang="ru-RU" sz="3200" dirty="0" smtClean="0"/>
              <a:t>А) 4       Б) 0,4</a:t>
            </a:r>
            <a:endParaRPr lang="ru-RU" sz="3200" dirty="0"/>
          </a:p>
        </p:txBody>
      </p:sp>
      <p:pic>
        <p:nvPicPr>
          <p:cNvPr id="4" name="Picture 6" descr="92348f12669908ff2c5516b49a656bd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916" y="2286001"/>
            <a:ext cx="1472534" cy="114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Проверка решения уравнений: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а)  16  – 3,8х = 6,31           б) 0,2с + 1,7с – 0,54 = 0,22 </a:t>
            </a:r>
          </a:p>
          <a:p>
            <a:pPr>
              <a:buNone/>
            </a:pPr>
            <a:r>
              <a:rPr lang="ru-RU" sz="2800" dirty="0" smtClean="0"/>
              <a:t>3,8х = 16 – 6,31                           1,9с = 0,22 + 0,54</a:t>
            </a:r>
          </a:p>
          <a:p>
            <a:pPr>
              <a:buNone/>
            </a:pPr>
            <a:r>
              <a:rPr lang="ru-RU" sz="2800" dirty="0" smtClean="0"/>
              <a:t>3,8х = 9,69                                   1,9с = 0,76</a:t>
            </a:r>
          </a:p>
          <a:p>
            <a:pPr>
              <a:buNone/>
            </a:pPr>
            <a:r>
              <a:rPr lang="ru-RU" sz="2800" dirty="0" smtClean="0"/>
              <a:t>х = 9,69 : 3,8                                с = 0,76 : 1,9</a:t>
            </a:r>
          </a:p>
          <a:p>
            <a:pPr>
              <a:buNone/>
            </a:pPr>
            <a:r>
              <a:rPr lang="ru-RU" sz="2800" dirty="0" smtClean="0"/>
              <a:t>х = 2,55                                          с = 0,4</a:t>
            </a:r>
          </a:p>
          <a:p>
            <a:pPr>
              <a:buNone/>
            </a:pPr>
            <a:r>
              <a:rPr lang="ru-RU" sz="2800" dirty="0" smtClean="0"/>
              <a:t>Ответ: </a:t>
            </a:r>
            <a:r>
              <a:rPr lang="ru-RU" sz="2800" dirty="0" err="1" smtClean="0"/>
              <a:t>х</a:t>
            </a:r>
            <a:r>
              <a:rPr lang="ru-RU" sz="2800" dirty="0" smtClean="0"/>
              <a:t> = 2,55                             Ответ: с = 0,4</a:t>
            </a:r>
          </a:p>
          <a:p>
            <a:pPr>
              <a:buNone/>
            </a:pPr>
            <a:endParaRPr lang="ru-RU" sz="1800" dirty="0"/>
          </a:p>
        </p:txBody>
      </p:sp>
      <p:pic>
        <p:nvPicPr>
          <p:cNvPr id="4" name="Picture 5" descr="dbdee13c60c9204fee7ec8d256b5f9f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643314"/>
            <a:ext cx="1571625" cy="189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858180" cy="1214422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</a:rPr>
              <a:t>       Это модель «</a:t>
            </a:r>
            <a:r>
              <a:rPr lang="ru-RU" sz="2000" b="1" i="1" dirty="0" err="1" smtClean="0">
                <a:solidFill>
                  <a:schemeClr val="tx1"/>
                </a:solidFill>
              </a:rPr>
              <a:t>гукора</a:t>
            </a:r>
            <a:r>
              <a:rPr lang="ru-RU" sz="2000" b="1" i="1" dirty="0" smtClean="0">
                <a:solidFill>
                  <a:schemeClr val="tx1"/>
                </a:solidFill>
              </a:rPr>
              <a:t>» – поморского судна.  Корабль назывался  «Чайка», и другого такого быстрого корабля  у поморов не было.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C:\Documents and Settings\Любовь\Мои документы\Мои рисунки\2011-04-02\Печать0001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 l="39284" t="19069" r="16943" b="55278"/>
          <a:stretch>
            <a:fillRect/>
          </a:stretch>
        </p:blipFill>
        <p:spPr bwMode="auto">
          <a:xfrm>
            <a:off x="357158" y="1857364"/>
            <a:ext cx="392909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C:\Documents and Settings\Любовь\Рабочий стол\о ломоносове фото\88120-_2.pn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857364"/>
            <a:ext cx="412432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229</TotalTime>
  <Words>499</Words>
  <Application>Microsoft Office PowerPoint</Application>
  <PresentationFormat>Экран (4:3)</PresentationFormat>
  <Paragraphs>64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Официальная</vt:lpstr>
      <vt:lpstr>Слайд</vt:lpstr>
      <vt:lpstr>  «Математику  уже за то любить стоит,  что она ум в порядок приводит»                      </vt:lpstr>
      <vt:lpstr>К   300 –летию    юбилея   М.   В.   Ломоносова</vt:lpstr>
      <vt:lpstr>К   300 –летию    юбилея   М.   В.   Ломоносова</vt:lpstr>
      <vt:lpstr>К   300 –летию    юбилея   М.   В.   Ломоносова   </vt:lpstr>
      <vt:lpstr>физкультминутка</vt:lpstr>
      <vt:lpstr>Задание  3. Вычислите  устно:</vt:lpstr>
      <vt:lpstr>   Задание 4. Решите уравнения  (сам. работа в тетрадях) </vt:lpstr>
      <vt:lpstr>Проверка решения уравнений:</vt:lpstr>
      <vt:lpstr>       Это модель «гукора» – поморского судна.  Корабль назывался  «Чайка», и другого такого быстрого корабля  у поморов не было.</vt:lpstr>
      <vt:lpstr>К   300 –летию    юбилея   М.   В.   Ломоносова</vt:lpstr>
      <vt:lpstr>К   300 –летию    юбилея   М.   В.   Ломоносова</vt:lpstr>
      <vt:lpstr>Задание 5. Проверка теста.</vt:lpstr>
      <vt:lpstr>     Детство и юность Ломоносова прошли среди удивительно красивой северной природы. Двинские  просторы, изумрудно-зелёные заливные луга, богатство чистейших красок на небе и их отражение в воде, северное  сияние – всё это развивало в нём эстетическое чувство, которое впоследствии помогло ему стать замечательным художником;  всё это полюбил он на всю жизнь.  Михаил Васильевич  был потомственным помором.  </vt:lpstr>
      <vt:lpstr>  </vt:lpstr>
      <vt:lpstr>Спасибо всем за урок.  До новых путешествий!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Любовь</dc:creator>
  <cp:lastModifiedBy>Любовь</cp:lastModifiedBy>
  <cp:revision>24</cp:revision>
  <dcterms:created xsi:type="dcterms:W3CDTF">2011-04-03T08:57:28Z</dcterms:created>
  <dcterms:modified xsi:type="dcterms:W3CDTF">2011-04-04T19:28:29Z</dcterms:modified>
</cp:coreProperties>
</file>