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319" r:id="rId2"/>
    <p:sldId id="308" r:id="rId3"/>
    <p:sldId id="305" r:id="rId4"/>
    <p:sldId id="306" r:id="rId5"/>
    <p:sldId id="262" r:id="rId6"/>
    <p:sldId id="279" r:id="rId7"/>
    <p:sldId id="315" r:id="rId8"/>
    <p:sldId id="257" r:id="rId9"/>
    <p:sldId id="318" r:id="rId10"/>
    <p:sldId id="264" r:id="rId11"/>
    <p:sldId id="269" r:id="rId12"/>
    <p:sldId id="281" r:id="rId13"/>
    <p:sldId id="277" r:id="rId14"/>
    <p:sldId id="280" r:id="rId15"/>
    <p:sldId id="266" r:id="rId16"/>
    <p:sldId id="274" r:id="rId17"/>
    <p:sldId id="317" r:id="rId18"/>
    <p:sldId id="283" r:id="rId19"/>
    <p:sldId id="265" r:id="rId20"/>
    <p:sldId id="259" r:id="rId21"/>
    <p:sldId id="299" r:id="rId22"/>
    <p:sldId id="300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Rg st="5" end="23"/>
    <p:penClr>
      <a:srgbClr val="FF0000"/>
    </p:penClr>
  </p:showPr>
  <p:clrMru>
    <a:srgbClr val="CC3300"/>
    <a:srgbClr val="FF3300"/>
    <a:srgbClr val="6600FF"/>
    <a:srgbClr val="FFFF00"/>
    <a:srgbClr val="000099"/>
    <a:srgbClr val="7DB9FB"/>
    <a:srgbClr val="D7E7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5" autoAdjust="0"/>
    <p:restoredTop sz="94658" autoAdjust="0"/>
  </p:normalViewPr>
  <p:slideViewPr>
    <p:cSldViewPr>
      <p:cViewPr>
        <p:scale>
          <a:sx n="70" d="100"/>
          <a:sy n="70" d="100"/>
        </p:scale>
        <p:origin x="-77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D0A4B-27E4-4301-B8B5-547DB498E031}" type="datetimeFigureOut">
              <a:rPr lang="ru-RU" smtClean="0"/>
              <a:pPr/>
              <a:t>08.03.2011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8D3BB-E8C8-4339-ADF3-9F97FA2F55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8D3BB-E8C8-4339-ADF3-9F97FA2F55E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3653-5178-4D34-8A09-C5012F3061E6}" type="datetimeFigureOut">
              <a:rPr lang="ru-RU" smtClean="0"/>
              <a:pPr/>
              <a:t>08.03.2011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F2F1-0124-4A8D-AED3-45F47A064E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3653-5178-4D34-8A09-C5012F3061E6}" type="datetimeFigureOut">
              <a:rPr lang="ru-RU" smtClean="0"/>
              <a:pPr/>
              <a:t>08.03.2011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F2F1-0124-4A8D-AED3-45F47A064E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3653-5178-4D34-8A09-C5012F3061E6}" type="datetimeFigureOut">
              <a:rPr lang="ru-RU" smtClean="0"/>
              <a:pPr/>
              <a:t>08.03.2011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F2F1-0124-4A8D-AED3-45F47A064E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3653-5178-4D34-8A09-C5012F3061E6}" type="datetimeFigureOut">
              <a:rPr lang="ru-RU" smtClean="0"/>
              <a:pPr/>
              <a:t>08.03.2011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F2F1-0124-4A8D-AED3-45F47A064E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3653-5178-4D34-8A09-C5012F3061E6}" type="datetimeFigureOut">
              <a:rPr lang="ru-RU" smtClean="0"/>
              <a:pPr/>
              <a:t>08.03.2011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F2F1-0124-4A8D-AED3-45F47A064E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3653-5178-4D34-8A09-C5012F3061E6}" type="datetimeFigureOut">
              <a:rPr lang="ru-RU" smtClean="0"/>
              <a:pPr/>
              <a:t>08.03.2011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F2F1-0124-4A8D-AED3-45F47A064E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3653-5178-4D34-8A09-C5012F3061E6}" type="datetimeFigureOut">
              <a:rPr lang="ru-RU" smtClean="0"/>
              <a:pPr/>
              <a:t>08.03.2011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F2F1-0124-4A8D-AED3-45F47A064E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3653-5178-4D34-8A09-C5012F3061E6}" type="datetimeFigureOut">
              <a:rPr lang="ru-RU" smtClean="0"/>
              <a:pPr/>
              <a:t>08.03.2011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F2F1-0124-4A8D-AED3-45F47A064E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3653-5178-4D34-8A09-C5012F3061E6}" type="datetimeFigureOut">
              <a:rPr lang="ru-RU" smtClean="0"/>
              <a:pPr/>
              <a:t>08.03.2011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F2F1-0124-4A8D-AED3-45F47A064E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3653-5178-4D34-8A09-C5012F3061E6}" type="datetimeFigureOut">
              <a:rPr lang="ru-RU" smtClean="0"/>
              <a:pPr/>
              <a:t>08.03.2011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F2F1-0124-4A8D-AED3-45F47A064E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3653-5178-4D34-8A09-C5012F3061E6}" type="datetimeFigureOut">
              <a:rPr lang="ru-RU" smtClean="0"/>
              <a:pPr/>
              <a:t>08.03.2011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F2F1-0124-4A8D-AED3-45F47A064E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13653-5178-4D34-8A09-C5012F3061E6}" type="datetimeFigureOut">
              <a:rPr lang="ru-RU" smtClean="0"/>
              <a:pPr/>
              <a:t>08.03.2011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FF2F1-0124-4A8D-AED3-45F47A064E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slide" Target="slide8.xml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11" Type="http://schemas.openxmlformats.org/officeDocument/2006/relationships/slide" Target="slide8.xml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ghtpanther.com/index.php?option=com_content&amp;view=article&amp;id=146:green-fieldsjpg&amp;catid=25:vector-clipart&amp;Itemid=5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4.xml"/><Relationship Id="rId10" Type="http://schemas.openxmlformats.org/officeDocument/2006/relationships/slide" Target="slide1.xml"/><Relationship Id="rId4" Type="http://schemas.openxmlformats.org/officeDocument/2006/relationships/image" Target="../media/image10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14414" y="1071546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Интернет – проект </a:t>
            </a:r>
          </a:p>
          <a:p>
            <a:pPr algn="ctr"/>
            <a:r>
              <a:rPr lang="ru-RU" sz="1600" b="1" dirty="0" smtClean="0">
                <a:latin typeface="+mj-lt"/>
              </a:rPr>
              <a:t>Электронные образовательные ресурсы: ступени мастерства</a:t>
            </a:r>
          </a:p>
          <a:p>
            <a:pPr algn="ctr"/>
            <a:r>
              <a:rPr lang="ru-RU" sz="1600" b="1" dirty="0" smtClean="0">
                <a:latin typeface="+mj-lt"/>
              </a:rPr>
              <a:t>Ступень 1</a:t>
            </a:r>
            <a:endParaRPr lang="ru-RU" sz="1600" b="1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20716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atin typeface="+mj-lt"/>
                <a:cs typeface="Arial" pitchFamily="34" charset="0"/>
              </a:rPr>
              <a:t>Страна  Технология</a:t>
            </a:r>
            <a:endParaRPr lang="ru-RU" sz="3600" b="1" dirty="0">
              <a:latin typeface="+mj-lt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8288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Интегрированный ЭОР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учебного курса «Технология»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Раздел «Введение в предмет «Технология»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для учащихся 4 - 5 класса </a:t>
            </a:r>
          </a:p>
          <a:p>
            <a:pPr algn="ctr"/>
            <a:endParaRPr lang="ru-RU" dirty="0"/>
          </a:p>
        </p:txBody>
      </p:sp>
      <p:pic>
        <p:nvPicPr>
          <p:cNvPr id="1027" name="Picture 3" descr="C:\Users\111111111\Desktop\Нова (3)\Дети на солнц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500570"/>
            <a:ext cx="1506081" cy="100013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71934" y="5643578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    2011</a:t>
            </a:r>
            <a:endParaRPr lang="ru-RU" sz="1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42852"/>
            <a:ext cx="8821644" cy="657229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786710" y="6286520"/>
            <a:ext cx="1152128" cy="36004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рам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288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5" descr="C:\Documents and Settings\------\Мои документы\Мои фото\1 чет. 2009г 5кл. 6кл. 7кл\SDC12285.JPG"/>
          <p:cNvPicPr>
            <a:picLocks noChangeAspect="1" noChangeArrowheads="1"/>
          </p:cNvPicPr>
          <p:nvPr/>
        </p:nvPicPr>
        <p:blipFill>
          <a:blip r:embed="rId3" cstate="print"/>
          <a:srcRect l="9450" r="24402"/>
          <a:stretch>
            <a:fillRect/>
          </a:stretch>
        </p:blipFill>
        <p:spPr bwMode="auto">
          <a:xfrm>
            <a:off x="2714612" y="4714884"/>
            <a:ext cx="10081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------\Мои документы\Мои фото\1 чет. 2009г 5кл. 6кл. 7кл\SDC123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356992"/>
            <a:ext cx="1785950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SDC124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000240"/>
            <a:ext cx="178595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SDC128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714884"/>
            <a:ext cx="152557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Documents and Settings\------\Мои документы\Мои фото\3- четверть 2010г. 5кл, 6а\SDC138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2000240"/>
            <a:ext cx="1714512" cy="115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Documents and Settings\------\Мои документы\Мои фото\Проект 5-7кл\SDC117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3357562"/>
            <a:ext cx="1386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Documents and Settings\------\Мои документы\Мои фото\Проект 5-7кл\SDC118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2976" y="2000240"/>
            <a:ext cx="142937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Documents and Settings\------\Мои документы\Мои фото\Проект 5-7кл\SDC118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1988840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Documents and Settings\------\Мои документы\Мои фото\Полка. Модели Руденко\SDC1320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2976" y="3357562"/>
            <a:ext cx="14287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Documents and Settings\------\Мои документы\Мои фото\Проект 5-7кл\SDC1176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72132" y="4714884"/>
            <a:ext cx="100127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Documents and Settings\------\Мои документы\Мои фото\Проект 5-7кл\SDC1175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6315" y="3356992"/>
            <a:ext cx="17145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00166" y="571480"/>
            <a:ext cx="5857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Мальчики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узнают… познакомятся… научатся…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786710" y="6286520"/>
            <a:ext cx="1152128" cy="36004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кругленный прямоугольник 24">
            <a:hlinkClick r:id="rId14" action="ppaction://hlinksldjump"/>
          </p:cNvPr>
          <p:cNvSpPr/>
          <p:nvPr/>
        </p:nvSpPr>
        <p:spPr>
          <a:xfrm>
            <a:off x="214282" y="6286520"/>
            <a:ext cx="107157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меню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ам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288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899592" y="908720"/>
            <a:ext cx="7416824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Мальчики</a:t>
            </a:r>
          </a:p>
          <a:p>
            <a:pPr algn="ctr"/>
            <a:r>
              <a:rPr lang="ru-RU" sz="2800" b="1" dirty="0" smtClean="0">
                <a:ln w="11430"/>
                <a:solidFill>
                  <a:schemeClr val="tx2"/>
                </a:solidFill>
              </a:rPr>
              <a:t>Дело мастера  боится... </a:t>
            </a:r>
          </a:p>
          <a:p>
            <a:pPr algn="ctr"/>
            <a:endParaRPr lang="ru-RU" sz="1400" dirty="0" smtClean="0">
              <a:ln w="11430"/>
              <a:solidFill>
                <a:schemeClr val="tx2"/>
              </a:solidFill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уроках технологии вы научитесь</a:t>
            </a:r>
            <a:endParaRPr lang="ru-RU" sz="2400" b="1" dirty="0" smtClean="0">
              <a:ln w="11430"/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1430"/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Обрабатывать металл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Сможете собирать электрические цепи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Планировать и изготавливать творческие проекты по собственному замыслу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Изготавливать действующие модели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Обрабатывать древесину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Изучат рабочее место столяра и слесаря.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86710" y="6286520"/>
            <a:ext cx="1152128" cy="36004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фы234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285860"/>
            <a:ext cx="984880" cy="558098"/>
          </a:xfrm>
          <a:prstGeom prst="rect">
            <a:avLst/>
          </a:prstGeom>
        </p:spPr>
      </p:pic>
      <p:pic>
        <p:nvPicPr>
          <p:cNvPr id="10" name="Рисунок 9" descr="23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4630" y="4509120"/>
            <a:ext cx="1492839" cy="169493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214282" y="6286520"/>
            <a:ext cx="107157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меню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рам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288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Рисунок 13" descr="DSC09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714356"/>
            <a:ext cx="1483668" cy="1666718"/>
          </a:xfrm>
          <a:prstGeom prst="rect">
            <a:avLst/>
          </a:prstGeom>
        </p:spPr>
      </p:pic>
      <p:pic>
        <p:nvPicPr>
          <p:cNvPr id="15" name="Рисунок 14" descr="DSC094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2571744"/>
            <a:ext cx="2173920" cy="1632813"/>
          </a:xfrm>
          <a:prstGeom prst="rect">
            <a:avLst/>
          </a:prstGeom>
        </p:spPr>
      </p:pic>
      <p:pic>
        <p:nvPicPr>
          <p:cNvPr id="10" name="Рисунок 9" descr="DSC09440 у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714356"/>
            <a:ext cx="1580440" cy="1678796"/>
          </a:xfrm>
          <a:prstGeom prst="rect">
            <a:avLst/>
          </a:prstGeom>
        </p:spPr>
      </p:pic>
      <p:pic>
        <p:nvPicPr>
          <p:cNvPr id="12" name="Рисунок 11" descr="DSC09447у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2571744"/>
            <a:ext cx="2230548" cy="16712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71868" y="642918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Детские работы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_DSC429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2143116"/>
            <a:ext cx="2124679" cy="2071702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786710" y="6286520"/>
            <a:ext cx="1152128" cy="36004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 descr="Рисунок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7950" y="4357694"/>
            <a:ext cx="1763220" cy="1944216"/>
          </a:xfrm>
          <a:prstGeom prst="rect">
            <a:avLst/>
          </a:prstGeom>
        </p:spPr>
      </p:pic>
      <p:pic>
        <p:nvPicPr>
          <p:cNvPr id="19" name="Рисунок 18" descr="Рисунок1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71802" y="4429132"/>
            <a:ext cx="2936990" cy="1857388"/>
          </a:xfrm>
          <a:prstGeom prst="rect">
            <a:avLst/>
          </a:prstGeom>
        </p:spPr>
      </p:pic>
      <p:pic>
        <p:nvPicPr>
          <p:cNvPr id="20" name="Рисунок 19" descr="Рисунок1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00100" y="4357694"/>
            <a:ext cx="1687815" cy="1928826"/>
          </a:xfrm>
          <a:prstGeom prst="rect">
            <a:avLst/>
          </a:prstGeom>
        </p:spPr>
      </p:pic>
      <p:sp>
        <p:nvSpPr>
          <p:cNvPr id="22" name="Скругленный прямоугольник 21">
            <a:hlinkClick r:id="rId11" action="ppaction://hlinksldjump"/>
          </p:cNvPr>
          <p:cNvSpPr/>
          <p:nvPr/>
        </p:nvSpPr>
        <p:spPr>
          <a:xfrm>
            <a:off x="214282" y="6286520"/>
            <a:ext cx="107157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меню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рам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288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692696"/>
            <a:ext cx="3663288" cy="5714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Загадки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340768"/>
            <a:ext cx="7072362" cy="437424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Кусается, но гвозди хорошо держит...</a:t>
            </a:r>
          </a:p>
          <a:p>
            <a:endParaRPr lang="ru-RU" b="1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В руках держу зубатую, но не акулу...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Слоеный пирог из древесных материалов</a:t>
            </a:r>
          </a:p>
          <a:p>
            <a:endParaRPr lang="ru-RU" dirty="0"/>
          </a:p>
        </p:txBody>
      </p:sp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7786710" y="6286520"/>
            <a:ext cx="1152128" cy="36004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6" y="2060848"/>
            <a:ext cx="3500462" cy="571504"/>
          </a:xfrm>
          <a:prstGeom prst="roundRect">
            <a:avLst/>
          </a:prstGeom>
          <a:solidFill>
            <a:srgbClr val="D7E7ED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Щёлкни здесь, чтобы узнать правильный ответ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87824" y="3645024"/>
            <a:ext cx="3500462" cy="571504"/>
          </a:xfrm>
          <a:prstGeom prst="roundRect">
            <a:avLst/>
          </a:prstGeom>
          <a:solidFill>
            <a:srgbClr val="D7E7ED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Щёлкни здесь, чтобы узнать правильный ответ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64" y="5715016"/>
            <a:ext cx="3500462" cy="571504"/>
          </a:xfrm>
          <a:prstGeom prst="roundRect">
            <a:avLst/>
          </a:prstGeom>
          <a:solidFill>
            <a:srgbClr val="D7E7ED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Щёлкни здесь, чтобы узнать правильный ответ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2060848"/>
            <a:ext cx="3500462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3300"/>
                </a:solidFill>
              </a:rPr>
              <a:t>Клещи</a:t>
            </a:r>
            <a:endParaRPr lang="ru-RU" sz="3600" dirty="0">
              <a:solidFill>
                <a:srgbClr val="FF33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87824" y="3645024"/>
            <a:ext cx="3500462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3300"/>
                </a:solidFill>
              </a:rPr>
              <a:t>Пила</a:t>
            </a:r>
            <a:endParaRPr lang="ru-RU" sz="3600" dirty="0">
              <a:solidFill>
                <a:srgbClr val="FF33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00364" y="5715016"/>
            <a:ext cx="3500462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3300"/>
                </a:solidFill>
              </a:rPr>
              <a:t>Фанера</a:t>
            </a:r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214282" y="6286520"/>
            <a:ext cx="107157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меню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428604"/>
            <a:ext cx="7416824" cy="724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Девочкам</a:t>
            </a:r>
          </a:p>
          <a:p>
            <a:pPr algn="ctr"/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Каждая девчонка мечтает быть золушкой, а потом и принцессой. Верь в себя, старайся, трудись и твоя мечта сбудется...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главная цель: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воспитание хозяйки-рукодельницы,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способной создать уют в доме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 занятий</a:t>
            </a:r>
          </a:p>
          <a:p>
            <a:pPr lvl="2">
              <a:buFont typeface="Wingdings" pitchFamily="2" charset="2"/>
              <a:buChar char="Ø"/>
            </a:pPr>
            <a:r>
              <a:rPr lang="ru-RU" sz="2400" b="1" dirty="0" smtClean="0">
                <a:ln w="11430"/>
                <a:solidFill>
                  <a:srgbClr val="002060"/>
                </a:solidFill>
              </a:rPr>
              <a:t>Культура питания</a:t>
            </a:r>
          </a:p>
          <a:p>
            <a:pPr lvl="2">
              <a:buFont typeface="Wingdings" pitchFamily="2" charset="2"/>
              <a:buChar char="Ø"/>
            </a:pPr>
            <a:r>
              <a:rPr lang="ru-RU" sz="2400" b="1" dirty="0" smtClean="0">
                <a:ln w="11430"/>
                <a:solidFill>
                  <a:srgbClr val="002060"/>
                </a:solidFill>
              </a:rPr>
              <a:t>Изготовление швейных изделий</a:t>
            </a:r>
          </a:p>
          <a:p>
            <a:pPr lvl="2">
              <a:buFont typeface="Wingdings" pitchFamily="2" charset="2"/>
              <a:buChar char="Ø"/>
            </a:pPr>
            <a:r>
              <a:rPr lang="ru-RU" sz="2400" b="1" dirty="0" smtClean="0">
                <a:ln w="11430"/>
                <a:solidFill>
                  <a:srgbClr val="002060"/>
                </a:solidFill>
              </a:rPr>
              <a:t>Мой уютный дом</a:t>
            </a:r>
          </a:p>
          <a:p>
            <a:pPr lvl="2">
              <a:buFont typeface="Wingdings" pitchFamily="2" charset="2"/>
              <a:buChar char="Ø"/>
            </a:pPr>
            <a:r>
              <a:rPr lang="ru-RU" sz="2400" b="1" dirty="0" smtClean="0">
                <a:ln w="11430"/>
                <a:solidFill>
                  <a:srgbClr val="002060"/>
                </a:solidFill>
              </a:rPr>
              <a:t>Дамские рукоделия</a:t>
            </a:r>
          </a:p>
          <a:p>
            <a:pPr algn="ctr"/>
            <a:endParaRPr lang="ru-RU" sz="2400" b="1" dirty="0" smtClean="0">
              <a:ln w="11430"/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ln w="11430"/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9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рам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288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 descr="чмии1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3381376"/>
            <a:ext cx="2219138" cy="283370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86710" y="6286520"/>
            <a:ext cx="1152128" cy="36004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uborka-7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357562"/>
            <a:ext cx="1214446" cy="900365"/>
          </a:xfrm>
          <a:prstGeom prst="rect">
            <a:avLst/>
          </a:prstGeom>
        </p:spPr>
      </p:pic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214282" y="6286520"/>
            <a:ext cx="107157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меню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рам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288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7" name="Picture 3" descr="C:\Users\111111111\Desktop\IMG_8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071942"/>
            <a:ext cx="2969718" cy="2098548"/>
          </a:xfrm>
          <a:prstGeom prst="rect">
            <a:avLst/>
          </a:prstGeom>
          <a:noFill/>
        </p:spPr>
      </p:pic>
      <p:pic>
        <p:nvPicPr>
          <p:cNvPr id="1028" name="Picture 4" descr="C:\Users\111111111\Desktop\Вяжем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15008" y="1928802"/>
            <a:ext cx="2368343" cy="1731612"/>
          </a:xfrm>
          <a:prstGeom prst="rect">
            <a:avLst/>
          </a:prstGeom>
          <a:noFill/>
        </p:spPr>
      </p:pic>
      <p:pic>
        <p:nvPicPr>
          <p:cNvPr id="1036" name="Picture 12" descr="C:\Users\111111111\Desktop\Фото для ЭОР\CIMG1115.JPG"/>
          <p:cNvPicPr>
            <a:picLocks noChangeAspect="1" noChangeArrowheads="1"/>
          </p:cNvPicPr>
          <p:nvPr/>
        </p:nvPicPr>
        <p:blipFill>
          <a:blip r:embed="rId5" cstate="print"/>
          <a:srcRect b="4758"/>
          <a:stretch>
            <a:fillRect/>
          </a:stretch>
        </p:blipFill>
        <p:spPr bwMode="auto">
          <a:xfrm>
            <a:off x="1000100" y="1928802"/>
            <a:ext cx="2286016" cy="1714512"/>
          </a:xfrm>
          <a:prstGeom prst="rect">
            <a:avLst/>
          </a:prstGeom>
          <a:noFill/>
        </p:spPr>
      </p:pic>
      <p:pic>
        <p:nvPicPr>
          <p:cNvPr id="16" name="Picture 23" descr="IMG_83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4040538"/>
            <a:ext cx="3143272" cy="214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85852" y="500042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Девочки</a:t>
            </a:r>
          </a:p>
          <a:p>
            <a:pPr algn="ctr"/>
            <a:endParaRPr lang="ru-RU" sz="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узнают… познакомятся… научатся…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786710" y="6286520"/>
            <a:ext cx="1152128" cy="36004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 descr="_DSC00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1928802"/>
            <a:ext cx="2091808" cy="1677416"/>
          </a:xfrm>
          <a:prstGeom prst="rect">
            <a:avLst/>
          </a:prstGeom>
        </p:spPr>
      </p:pic>
      <p:pic>
        <p:nvPicPr>
          <p:cNvPr id="17" name="Picture 26" descr="IMG_840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3857620" y="3500438"/>
            <a:ext cx="1571636" cy="141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>
            <a:hlinkClick r:id="rId9" action="ppaction://hlinksldjump"/>
          </p:cNvPr>
          <p:cNvSpPr/>
          <p:nvPr/>
        </p:nvSpPr>
        <p:spPr>
          <a:xfrm>
            <a:off x="214282" y="6286520"/>
            <a:ext cx="107157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меню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рам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288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Рисунок 13" descr="DSC09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286256"/>
            <a:ext cx="1643074" cy="1857387"/>
          </a:xfrm>
          <a:prstGeom prst="rect">
            <a:avLst/>
          </a:prstGeom>
        </p:spPr>
      </p:pic>
      <p:pic>
        <p:nvPicPr>
          <p:cNvPr id="11" name="Рисунок 10" descr="_DSC42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643314"/>
            <a:ext cx="1735298" cy="2500330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786710" y="6286520"/>
            <a:ext cx="1152128" cy="36004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 descr="DSC094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7224" y="857232"/>
            <a:ext cx="1674536" cy="2357454"/>
          </a:xfrm>
          <a:prstGeom prst="rect">
            <a:avLst/>
          </a:prstGeom>
        </p:spPr>
      </p:pic>
      <p:pic>
        <p:nvPicPr>
          <p:cNvPr id="10" name="Рисунок 9" descr="DSC09440 у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3643314"/>
            <a:ext cx="1672380" cy="2500330"/>
          </a:xfrm>
          <a:prstGeom prst="rect">
            <a:avLst/>
          </a:prstGeom>
        </p:spPr>
      </p:pic>
      <p:pic>
        <p:nvPicPr>
          <p:cNvPr id="12" name="Рисунок 11" descr="DSC09447у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857232"/>
            <a:ext cx="1591656" cy="22860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0430" y="85723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Детские работы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Рисунок 16" descr="Рисунок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4286256"/>
            <a:ext cx="1796128" cy="1857388"/>
          </a:xfrm>
          <a:prstGeom prst="rect">
            <a:avLst/>
          </a:prstGeom>
        </p:spPr>
      </p:pic>
      <p:pic>
        <p:nvPicPr>
          <p:cNvPr id="18" name="Рисунок 17" descr="Рисунок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57752" y="1857364"/>
            <a:ext cx="1550882" cy="2368675"/>
          </a:xfrm>
          <a:prstGeom prst="rect">
            <a:avLst/>
          </a:prstGeom>
        </p:spPr>
      </p:pic>
      <p:pic>
        <p:nvPicPr>
          <p:cNvPr id="19" name="Рисунок 18" descr="Рисунок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7488" y="2071678"/>
            <a:ext cx="1387842" cy="1978886"/>
          </a:xfrm>
          <a:prstGeom prst="rect">
            <a:avLst/>
          </a:prstGeom>
        </p:spPr>
      </p:pic>
      <p:sp>
        <p:nvSpPr>
          <p:cNvPr id="22" name="Скругленный прямоугольник 21">
            <a:hlinkClick r:id="rId11" action="ppaction://hlinksldjump"/>
          </p:cNvPr>
          <p:cNvSpPr/>
          <p:nvPr/>
        </p:nvSpPr>
        <p:spPr>
          <a:xfrm>
            <a:off x="214282" y="6286520"/>
            <a:ext cx="107157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меню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рам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288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500042"/>
            <a:ext cx="3388936" cy="5714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агадки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340768"/>
            <a:ext cx="7072362" cy="437424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Нитки цветные - палитра моя, кисти – иголки. Что делаю я?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Тонкая нитка в руках и крючок. Только не думай, что я </a:t>
            </a:r>
            <a:r>
              <a:rPr lang="ru-RU" b="1" dirty="0" err="1" smtClean="0">
                <a:solidFill>
                  <a:srgbClr val="0070C0"/>
                </a:solidFill>
              </a:rPr>
              <a:t>рыбачок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Нарисую я картину, но не краской на холсте, соль, петрушка, красный перец - и салатик на столе.</a:t>
            </a:r>
          </a:p>
          <a:p>
            <a:endParaRPr lang="ru-RU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786710" y="6286520"/>
            <a:ext cx="1152128" cy="36004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00364" y="2214554"/>
            <a:ext cx="3500462" cy="571504"/>
          </a:xfrm>
          <a:prstGeom prst="roundRect">
            <a:avLst/>
          </a:prstGeom>
          <a:solidFill>
            <a:srgbClr val="D7E7ED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Щёлкни здесь, чтобы узнать правильный ответ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00364" y="3786190"/>
            <a:ext cx="3500462" cy="571504"/>
          </a:xfrm>
          <a:prstGeom prst="roundRect">
            <a:avLst/>
          </a:prstGeom>
          <a:solidFill>
            <a:srgbClr val="D7E7ED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Щёлкни здесь, чтобы узнать правильный ответ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64" y="5643578"/>
            <a:ext cx="3500462" cy="571504"/>
          </a:xfrm>
          <a:prstGeom prst="roundRect">
            <a:avLst/>
          </a:prstGeom>
          <a:solidFill>
            <a:srgbClr val="D7E7ED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Щёлкни здесь, чтобы узнать правильный ответ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00364" y="2214554"/>
            <a:ext cx="3500462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Вышиваю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00364" y="3786190"/>
            <a:ext cx="3500462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Вязание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00364" y="5643578"/>
            <a:ext cx="3500462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3300"/>
                </a:solidFill>
              </a:rPr>
              <a:t>Кулинария</a:t>
            </a:r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214282" y="6286520"/>
            <a:ext cx="107157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меню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ам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288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71480"/>
            <a:ext cx="7929618" cy="6000792"/>
          </a:xfrm>
        </p:spPr>
        <p:txBody>
          <a:bodyPr>
            <a:normAutofit fontScale="475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5900" b="1" dirty="0" smtClean="0">
              <a:ln w="1905"/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900" b="1" dirty="0" smtClean="0">
                <a:ln w="1905"/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Что говорят дети...</a:t>
            </a:r>
            <a:endParaRPr lang="ru-RU" sz="5900" b="1" dirty="0" smtClean="0">
              <a:ln w="1905"/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9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9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«Узнав много нового и интересного, не хочется шить вещь плохого качества...»</a:t>
            </a:r>
            <a:endParaRPr lang="ru-RU" sz="29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«Технология очень интересный урок. Следует приложить немного терпения и старания, и из-под твоих рук выходит настоящее произведение искусства. Мне нравится так работать...»</a:t>
            </a:r>
            <a:endParaRPr lang="ru-RU" sz="29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9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«Поначалу работа не вызвала у меня энтузиазма, но видя как работают  другие девочки и мальчики, как красиво у них все получается, постепенно я так увлекся, что захотелось сделать  что-нибудь хорошее самому...»</a:t>
            </a:r>
            <a:endParaRPr lang="ru-RU" sz="29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«На уроке «Технологии» чувствуешь себя как дома. Правда, почему-то уроки проходят очень быстро. Не хочется уходить...»</a:t>
            </a: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9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«Мне нравится, что мы на уроке «Технологии» делаем все сами, даже то, что дома не разрешают делать. И у нас все получается. А за ошибки нас не ругают,  а только поправляют и предлагают переделать, что мы с удовольствием делаем ...»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«Обожаю уроки кулинарии! И вкусно приготовить, и красиво накрыть стол для завтрака. Я теперь дома по воскресеньям накрываю стол для всей семьи. Благодаря урокам «Технологии» у меня это получается очень хорошо. Все хвалят!» 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5100" b="1" dirty="0" smtClean="0">
                <a:ln w="1905"/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Уроки технологии </a:t>
            </a:r>
          </a:p>
          <a:p>
            <a:r>
              <a:rPr lang="ru-RU" sz="5100" b="1" dirty="0" smtClean="0">
                <a:ln w="1905"/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– это важно и очень нужно</a:t>
            </a:r>
            <a:r>
              <a:rPr lang="ru-RU" sz="5100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</a:p>
          <a:p>
            <a:endParaRPr lang="ru-RU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786710" y="6286520"/>
            <a:ext cx="1152128" cy="36004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0_1deb7_c6a785a6_S.gif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7092280" y="5085184"/>
            <a:ext cx="1222794" cy="1200150"/>
          </a:xfrm>
          <a:prstGeom prst="rect">
            <a:avLst/>
          </a:prstGeom>
        </p:spPr>
      </p:pic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214282" y="6286520"/>
            <a:ext cx="107157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меню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рам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288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4077072"/>
            <a:ext cx="3185640" cy="79208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Технический кружок 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«Конструктор»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1064930"/>
            <a:ext cx="72008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 Дополнительное образование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786710" y="6286520"/>
            <a:ext cx="1152128" cy="36004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5013176"/>
            <a:ext cx="4572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7DB9FB"/>
                </a:solidFill>
              </a:rPr>
              <a:t>направления творческой деятельности: моделирование; декоративные изделия; игрушка; токарные, изделия быта. </a:t>
            </a:r>
            <a:endParaRPr lang="ru-RU" b="1" dirty="0">
              <a:ln w="50800"/>
              <a:solidFill>
                <a:srgbClr val="7DB9FB"/>
              </a:solidFill>
            </a:endParaRPr>
          </a:p>
        </p:txBody>
      </p:sp>
      <p:pic>
        <p:nvPicPr>
          <p:cNvPr id="13" name="Picture 2" descr="C:\Documents and Settings\------\Мои документы\Мои фото\Лучшие уч-ся кружок\SDC13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72816"/>
            <a:ext cx="3011811" cy="225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043608" y="1700808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>Кружок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>«Дамские рукоделия»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24208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50800"/>
                <a:solidFill>
                  <a:srgbClr val="7DB9FB"/>
                </a:solidFill>
              </a:rPr>
              <a:t>Вязание, вышивка, бисероплетение, лоскутная мозаика...</a:t>
            </a:r>
          </a:p>
        </p:txBody>
      </p:sp>
      <p:pic>
        <p:nvPicPr>
          <p:cNvPr id="15" name="Рисунок 14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284984"/>
            <a:ext cx="2894340" cy="2286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9" name="Скругленный прямоугольник 18">
            <a:hlinkClick r:id="rId5" action="ppaction://hlinksldjump"/>
          </p:cNvPr>
          <p:cNvSpPr/>
          <p:nvPr/>
        </p:nvSpPr>
        <p:spPr>
          <a:xfrm>
            <a:off x="214282" y="6286520"/>
            <a:ext cx="107157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меню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428604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  <a:cs typeface="Arial" pitchFamily="34" charset="0"/>
              </a:rPr>
              <a:t>Содержание презентации</a:t>
            </a:r>
            <a:endParaRPr lang="ru-RU" sz="2000" dirty="0">
              <a:latin typeface="+mj-lt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71538" y="857232"/>
            <a:ext cx="71438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-  Содержание презентации </a:t>
            </a:r>
            <a:endParaRPr lang="ru-RU" sz="16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-   Предназначение ЭОР </a:t>
            </a:r>
            <a:endParaRPr lang="ru-RU" sz="16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-   Методическое сопровождение ЭОР "Страна Технология»</a:t>
            </a:r>
            <a:endParaRPr lang="ru-RU" sz="16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Calibri" pitchFamily="34" charset="0"/>
              </a:rPr>
              <a:t>1.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+mn-ea"/>
                <a:cs typeface="Calibri" pitchFamily="34" charset="0"/>
              </a:rPr>
              <a:t>Обращение к учащимся (слайд 4)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solidFill>
                  <a:srgbClr val="00B050"/>
                </a:solidFill>
                <a:latin typeface="+mj-lt"/>
                <a:cs typeface="Calibri" pitchFamily="34" charset="0"/>
              </a:rPr>
              <a:t>2.   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+mn-ea"/>
                <a:cs typeface="Calibri" pitchFamily="34" charset="0"/>
              </a:rPr>
              <a:t>итульный лист (слайд 5),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+mn-ea"/>
                <a:cs typeface="Calibri" pitchFamily="34" charset="0"/>
              </a:rPr>
              <a:t>3.   Обращение к учащимся (слайд 6)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+mn-ea"/>
                <a:cs typeface="Calibri" pitchFamily="34" charset="0"/>
              </a:rPr>
              <a:t>4.    Меню разделов (слайд 7)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solidFill>
                  <a:srgbClr val="00B050"/>
                </a:solidFill>
                <a:latin typeface="+mj-lt"/>
                <a:cs typeface="Calibri" pitchFamily="34" charset="0"/>
              </a:rPr>
              <a:t>5.    Наши учителя (слайд 8)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+mn-ea"/>
                <a:cs typeface="Calibri" pitchFamily="34" charset="0"/>
              </a:rPr>
              <a:t>6.    Мальчики: в 5 классе вы узнаете…познакомитесь…научитесь… (слайд 9)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+mn-ea"/>
                <a:cs typeface="Calibri" pitchFamily="34" charset="0"/>
              </a:rPr>
              <a:t>.    Мальчики: темы занятий (слайд 10)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+mn-ea"/>
                <a:cs typeface="Calibri" pitchFamily="34" charset="0"/>
              </a:rPr>
              <a:t>8.    Мальчики: детские работы (слайд 11)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+mn-ea"/>
                <a:cs typeface="Calibri" pitchFamily="34" charset="0"/>
              </a:rPr>
              <a:t>9.    Загадки для мальчиков (слайд 12)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+mn-ea"/>
                <a:cs typeface="Calibri" pitchFamily="34" charset="0"/>
              </a:rPr>
              <a:t>10.  Обращение к девочкам (слайд 13)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+mn-ea"/>
                <a:cs typeface="Calibri" pitchFamily="34" charset="0"/>
              </a:rPr>
              <a:t>11.  Девочки: в 5 классе вы узнаете…познакомитесь…научитесь… (слайд 14)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+mn-ea"/>
                <a:cs typeface="Calibri" pitchFamily="34" charset="0"/>
              </a:rPr>
              <a:t>12.  Девочки: детские работы (слайд 15)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+mn-ea"/>
                <a:cs typeface="Calibri" pitchFamily="34" charset="0"/>
              </a:rPr>
              <a:t>13.  Загадки (слайд 16)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+mn-ea"/>
                <a:cs typeface="Calibri" pitchFamily="34" charset="0"/>
              </a:rPr>
              <a:t>14.  Мнения детей о предмете (слайд 17)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15"/>
            </a:pPr>
            <a:r>
              <a:rPr lang="ru-RU" sz="1400" dirty="0" smtClean="0">
                <a:solidFill>
                  <a:srgbClr val="00B050"/>
                </a:solidFill>
                <a:latin typeface="+mj-lt"/>
                <a:cs typeface="Calibri" pitchFamily="34" charset="0"/>
              </a:rPr>
              <a:t>Доп. образование (слайд 18)</a:t>
            </a:r>
            <a:endParaRPr lang="ru-RU" sz="2800" dirty="0" smtClean="0">
              <a:solidFill>
                <a:srgbClr val="00B050"/>
              </a:solidFill>
              <a:latin typeface="+mj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5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+mn-ea"/>
                <a:cs typeface="Calibri" pitchFamily="34" charset="0"/>
              </a:rPr>
              <a:t>16. Правила внутреннего распорядка в кабинете и мастерской (слайд  19)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+mn-ea"/>
                <a:cs typeface="Calibri" pitchFamily="34" charset="0"/>
              </a:rPr>
              <a:t>17.   Реши кроссворд (слайд  20)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+mn-ea"/>
                <a:cs typeface="Calibri" pitchFamily="34" charset="0"/>
              </a:rPr>
              <a:t>18.   Ответы на кроссворд (слайд 21)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+mn-ea"/>
                <a:cs typeface="Calibri" pitchFamily="34" charset="0"/>
              </a:rPr>
              <a:t>19.   Авторы, ресурсы (слайд 22 )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+mj-lt"/>
              <a:cs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*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Синим цветом выделены  страницы  для   мальчиков, 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>красным – девочек,  </a:t>
            </a:r>
            <a:r>
              <a:rPr lang="ru-RU" sz="1400" b="1" dirty="0" smtClean="0">
                <a:solidFill>
                  <a:srgbClr val="00B050"/>
                </a:solidFill>
                <a:latin typeface="+mj-lt"/>
              </a:rPr>
              <a:t>зеленым  -общие,   </a:t>
            </a:r>
            <a:r>
              <a:rPr lang="ru-RU" sz="1400" b="1" dirty="0" smtClean="0">
                <a:latin typeface="+mj-lt"/>
              </a:rPr>
              <a:t>чёрным цветом выделены  сведения  о  разработке   для учителей.</a:t>
            </a:r>
            <a:endParaRPr lang="ru-RU" sz="1600" dirty="0" smtClean="0">
              <a:latin typeface="+mj-lt"/>
              <a:ea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2852"/>
            <a:ext cx="8821644" cy="657229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86710" y="6286520"/>
            <a:ext cx="1152128" cy="36004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ам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288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43050"/>
            <a:ext cx="8104984" cy="4378238"/>
          </a:xfrm>
        </p:spPr>
        <p:txBody>
          <a:bodyPr>
            <a:no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     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1.   Приходить на урок за несколько минут до первого звонка.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      2.   Входить в кабинет только с разрешения учителя.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      3.   Перед началом урока подготовить рабочее место, вымыть руки,   </a:t>
            </a:r>
            <a:b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                   надеть спецодежду.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      4.   Со вторым звонком встать у парты, приветствуя учителя.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      5.   Сидеть на закрепленных местах, не отвлекаясь, не вставая без </a:t>
            </a:r>
            <a:b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                   разрешения.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      6.   Соблюдать правила техники безопасности и санитарно-  </a:t>
            </a:r>
            <a:b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                   гигиенические требования, правила внутреннего распорядка.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      7.   Соблюдать порядок и чистоту на рабочем месте, в кабинете.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      8.   Во время перемены выходить из кабинета.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      9.   Бережно относиться к оборудованию, инструментам,    </a:t>
            </a:r>
            <a:b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                   наглядности, мебели.                         </a:t>
            </a:r>
            <a:b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     10. По окончании работы навести порядок на своем рабочем месте.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     11. Рабочую форму, рабочую коробку и пошивочное изделие </a:t>
            </a:r>
            <a:b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                   хранить в специально отведенном месте.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836712"/>
            <a:ext cx="717173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Lucida Sans Unicode" pitchFamily="34" charset="0"/>
                <a:cs typeface="Arial" pitchFamily="34" charset="0"/>
              </a:rPr>
              <a:t>ПРАВИЛА ВНУТРЕННЕГО РАСПОРЯДКА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Lucida Sans Unicode" pitchFamily="34" charset="0"/>
                <a:cs typeface="Arial" pitchFamily="34" charset="0"/>
              </a:rPr>
              <a:t>В КАБИНЕТЕ «ТЕХНОЛОГИЯ»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786710" y="6286520"/>
            <a:ext cx="1152128" cy="360040"/>
          </a:xfrm>
          <a:prstGeom prst="actionButtonForwardNex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214282" y="6286520"/>
            <a:ext cx="107157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меню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ам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0" y="0"/>
            <a:ext cx="91288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620688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Реши кроссворд 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При правильном подборе слов по вертикали получится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слово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подтверждающее, что ты прав!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35690" y="1340768"/>
          <a:ext cx="5374965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331"/>
                <a:gridCol w="358331"/>
                <a:gridCol w="358331"/>
                <a:gridCol w="358331"/>
                <a:gridCol w="358331"/>
                <a:gridCol w="358331"/>
                <a:gridCol w="358331"/>
                <a:gridCol w="358331"/>
                <a:gridCol w="358331"/>
                <a:gridCol w="358331"/>
                <a:gridCol w="358331"/>
                <a:gridCol w="358331"/>
                <a:gridCol w="358331"/>
                <a:gridCol w="358331"/>
                <a:gridCol w="358331"/>
              </a:tblGrid>
              <a:tr h="240027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</a:tr>
              <a:tr h="240027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</a:tr>
              <a:tr h="240027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</a:tr>
              <a:tr h="240027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</a:tr>
              <a:tr h="240027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47664" y="4365104"/>
            <a:ext cx="72866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400" dirty="0" smtClean="0"/>
              <a:t>1. Что надевают на палец  при  ручном шитье, чтобы не уколоть палец?</a:t>
            </a:r>
          </a:p>
          <a:p>
            <a:pPr marL="342900" indent="-342900"/>
            <a:r>
              <a:rPr lang="ru-RU" sz="1400" dirty="0" smtClean="0"/>
              <a:t>2. Чем пользуются для снятия горячей крышки с кастрюли, чтобы не обжечься?</a:t>
            </a:r>
          </a:p>
          <a:p>
            <a:pPr marL="342900" indent="-342900"/>
            <a:r>
              <a:rPr lang="ru-RU" sz="1400" dirty="0" smtClean="0"/>
              <a:t>3. Что хранят в игольнице вместе с иглами?</a:t>
            </a:r>
          </a:p>
          <a:p>
            <a:pPr marL="342900" indent="-342900"/>
            <a:r>
              <a:rPr lang="ru-RU" sz="1400" dirty="0" smtClean="0"/>
              <a:t>4. Что мы должны беречь  в кабинете и правильно эксплуатировать при работе?</a:t>
            </a:r>
          </a:p>
          <a:p>
            <a:pPr marL="342900" indent="-342900"/>
            <a:r>
              <a:rPr lang="ru-RU" sz="1400" dirty="0" smtClean="0"/>
              <a:t>5. За что нужно браться при включении электрооборудования в электросеть?</a:t>
            </a:r>
          </a:p>
          <a:p>
            <a:pPr marL="342900" indent="-342900"/>
            <a:r>
              <a:rPr lang="ru-RU" sz="1400" dirty="0" smtClean="0"/>
              <a:t>6. Как называется изучаемый нами учебный предмет?</a:t>
            </a:r>
          </a:p>
          <a:p>
            <a:pPr marL="342900" indent="-342900"/>
            <a:r>
              <a:rPr lang="ru-RU" sz="1400" dirty="0" smtClean="0"/>
              <a:t>7. Какую часть ножниц нужно направлять в сторону того, кому передаем ножницы?</a:t>
            </a:r>
          </a:p>
          <a:p>
            <a:pPr marL="342900" indent="-342900"/>
            <a:r>
              <a:rPr lang="ru-RU" sz="1400" dirty="0" smtClean="0"/>
              <a:t>8. Из какого предмета состоит рабочая форма для уроков кулинарии?</a:t>
            </a:r>
          </a:p>
          <a:p>
            <a:pPr marL="342900" indent="-342900"/>
            <a:r>
              <a:rPr lang="ru-RU" sz="1400" dirty="0" smtClean="0"/>
              <a:t>9. Творческая работа по созданию чего-то нового</a:t>
            </a:r>
            <a:endParaRPr lang="ru-RU" sz="1400" dirty="0"/>
          </a:p>
        </p:txBody>
      </p:sp>
      <p:sp>
        <p:nvSpPr>
          <p:cNvPr id="8" name="Овал 7">
            <a:hlinkClick r:id="" action="ppaction://hlinkshowjump?jump=nextslide"/>
          </p:cNvPr>
          <p:cNvSpPr/>
          <p:nvPr/>
        </p:nvSpPr>
        <p:spPr>
          <a:xfrm>
            <a:off x="7286644" y="6215082"/>
            <a:ext cx="1500198" cy="42862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Проверь себя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214282" y="6286520"/>
            <a:ext cx="107157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меню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ам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288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786050" y="1000108"/>
            <a:ext cx="3483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Ответы на кроссворд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728" y="1928802"/>
          <a:ext cx="609600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Ц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Овал 12">
            <a:hlinkClick r:id="" action="ppaction://hlinkshowjump?jump=previousslide"/>
          </p:cNvPr>
          <p:cNvSpPr/>
          <p:nvPr/>
        </p:nvSpPr>
        <p:spPr>
          <a:xfrm>
            <a:off x="3923928" y="5877272"/>
            <a:ext cx="1357322" cy="42862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вернуться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786710" y="6286520"/>
            <a:ext cx="1152128" cy="360040"/>
          </a:xfrm>
          <a:prstGeom prst="actionButtonForwardNex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214282" y="6286520"/>
            <a:ext cx="107157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меню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ам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288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29523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Авторы: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Шиян Галина Анатольевна,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учитель технологии МОУ СОШ №4 г. Петропавловск - Камчатский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Андронова Анна Петровна,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учитель технологии  МОУ СОШ №2 г. Волжский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Шурупов Сергей Петрович,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учитель технологии МАУ СОШ №33 г. Волгоград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Лось Елена Юрьевна,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учитель технологии МАОУ СОШ №25 «Олимп» г. Великий Новгород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7102002" cy="2714644"/>
          </a:xfrm>
        </p:spPr>
        <p:txBody>
          <a:bodyPr>
            <a:normAutofit fontScale="47500" lnSpcReduction="20000"/>
          </a:bodyPr>
          <a:lstStyle/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l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                            Источники:</a:t>
            </a:r>
          </a:p>
          <a:p>
            <a:pPr marL="514350" indent="-514350" algn="l">
              <a:lnSpc>
                <a:spcPct val="90000"/>
              </a:lnSpc>
            </a:pPr>
            <a:r>
              <a:rPr lang="ru-RU" sz="2800" dirty="0" smtClean="0">
                <a:solidFill>
                  <a:srgbClr val="FF3300"/>
                </a:solidFill>
                <a:latin typeface="Times New Roman" pitchFamily="18" charset="0"/>
              </a:rPr>
              <a:t>1.</a:t>
            </a:r>
            <a:r>
              <a:rPr lang="ru-RU" sz="2800" dirty="0" smtClean="0">
                <a:latin typeface="Times New Roman" pitchFamily="18" charset="0"/>
              </a:rPr>
              <a:t> «Технология» программы начального и основного образования,  Москва, Издательский        центр  «Вентана-Граф» 2007.</a:t>
            </a:r>
          </a:p>
          <a:p>
            <a:pPr algn="l">
              <a:lnSpc>
                <a:spcPct val="90000"/>
              </a:lnSpc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ru-RU" sz="2800" dirty="0" smtClean="0">
                <a:latin typeface="Times New Roman" pitchFamily="18" charset="0"/>
              </a:rPr>
              <a:t>«Технология» учебное пособие для учащихся 5 класса под редакцией В.Д. Симоненко, 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    Москва. Издательский центр «</a:t>
            </a:r>
            <a:r>
              <a:rPr lang="ru-RU" sz="2800" dirty="0" err="1" smtClean="0">
                <a:latin typeface="Times New Roman" pitchFamily="18" charset="0"/>
              </a:rPr>
              <a:t>Вентана</a:t>
            </a:r>
            <a:r>
              <a:rPr lang="ru-RU" sz="2800" dirty="0" smtClean="0">
                <a:latin typeface="Times New Roman" pitchFamily="18" charset="0"/>
              </a:rPr>
              <a:t>- Граф» 2004.</a:t>
            </a:r>
          </a:p>
          <a:p>
            <a:pPr algn="l">
              <a:lnSpc>
                <a:spcPct val="90000"/>
              </a:lnSpc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</a:rPr>
              <a:t>. «Школа и производство» научно-методический журнал, Москва, ООО Издательство </a:t>
            </a:r>
          </a:p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l"/>
            <a:r>
              <a:rPr lang="en-US" sz="2100" dirty="0" smtClean="0">
                <a:hlinkClick r:id="rId3"/>
              </a:rPr>
              <a:t>http://www.nightpanther.com/index.php?option=com_content&amp;view=article&amp;id=146:green-fieldsjpg&amp;catid=25:vector-clipart&amp;Itemid=55</a:t>
            </a:r>
            <a:endParaRPr lang="ru-RU" sz="2100" dirty="0" smtClean="0"/>
          </a:p>
          <a:p>
            <a:pPr algn="l"/>
            <a:endParaRPr lang="ru-RU" sz="1900" dirty="0" smtClean="0">
              <a:solidFill>
                <a:srgbClr val="002060"/>
              </a:solidFill>
            </a:endParaRPr>
          </a:p>
          <a:p>
            <a:pPr algn="l"/>
            <a:r>
              <a:rPr lang="ru-RU" sz="1900" dirty="0" smtClean="0">
                <a:solidFill>
                  <a:srgbClr val="002060"/>
                </a:solidFill>
              </a:rPr>
              <a:t>В презентации использованы рисунки и фотографии из личных архивов Андроновой А.П., Шурупова С.П., Шиян Г.А.</a:t>
            </a:r>
          </a:p>
          <a:p>
            <a:pPr algn="l"/>
            <a:r>
              <a:rPr lang="ru-RU" sz="19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</a:t>
            </a:r>
          </a:p>
          <a:p>
            <a:pPr algn="l"/>
            <a:r>
              <a:rPr lang="ru-RU" sz="19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2011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71481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      </a:t>
            </a:r>
            <a:r>
              <a:rPr lang="ru-RU" dirty="0" smtClean="0">
                <a:latin typeface="+mj-lt"/>
                <a:cs typeface="Arial" pitchFamily="34" charset="0"/>
              </a:rPr>
              <a:t>Данный  электронный  образовательный ресурс «Таинственная страна «Технология»  является виртуальной экскурсией. Это введение в учебный курс Технология. </a:t>
            </a:r>
          </a:p>
          <a:p>
            <a:endParaRPr lang="ru-RU" b="1" dirty="0" smtClean="0">
              <a:latin typeface="+mj-lt"/>
            </a:endParaRPr>
          </a:p>
          <a:p>
            <a:endParaRPr lang="ru-RU" b="1" dirty="0" smtClean="0">
              <a:latin typeface="+mj-lt"/>
              <a:cs typeface="Arial" pitchFamily="34" charset="0"/>
            </a:endParaRPr>
          </a:p>
          <a:p>
            <a:r>
              <a:rPr lang="ru-RU" b="1" dirty="0" smtClean="0">
                <a:latin typeface="+mj-lt"/>
                <a:cs typeface="Arial" pitchFamily="34" charset="0"/>
              </a:rPr>
              <a:t>Тема </a:t>
            </a:r>
            <a:r>
              <a:rPr lang="ru-RU" b="1" dirty="0" smtClean="0">
                <a:latin typeface="+mj-lt"/>
              </a:rPr>
              <a:t>:</a:t>
            </a:r>
            <a:r>
              <a:rPr lang="ru-RU" dirty="0" smtClean="0">
                <a:latin typeface="+mj-lt"/>
              </a:rPr>
              <a:t>     </a:t>
            </a:r>
            <a:r>
              <a:rPr lang="ru-RU" dirty="0" smtClean="0">
                <a:latin typeface="+mj-lt"/>
                <a:cs typeface="Arial" pitchFamily="34" charset="0"/>
              </a:rPr>
              <a:t>Введение в учебный курс «Технология».</a:t>
            </a:r>
          </a:p>
          <a:p>
            <a:pPr lvl="0"/>
            <a:r>
              <a:rPr lang="ru-RU" b="1" dirty="0" smtClean="0">
                <a:latin typeface="+mj-lt"/>
                <a:cs typeface="Arial" pitchFamily="34" charset="0"/>
              </a:rPr>
              <a:t>Цель</a:t>
            </a:r>
            <a:r>
              <a:rPr lang="ru-RU" dirty="0" smtClean="0">
                <a:latin typeface="+mj-lt"/>
                <a:cs typeface="Arial" pitchFamily="34" charset="0"/>
              </a:rPr>
              <a:t>:   - расширить представление учащихся  об учебном  предмете </a:t>
            </a:r>
          </a:p>
          <a:p>
            <a:pPr lvl="0"/>
            <a:r>
              <a:rPr lang="ru-RU" dirty="0" smtClean="0">
                <a:latin typeface="+mj-lt"/>
                <a:cs typeface="Arial" pitchFamily="34" charset="0"/>
              </a:rPr>
              <a:t>                «Технология»;    </a:t>
            </a:r>
          </a:p>
          <a:p>
            <a:pPr lvl="0"/>
            <a:r>
              <a:rPr lang="ru-RU" dirty="0" smtClean="0">
                <a:latin typeface="+mj-lt"/>
                <a:cs typeface="Arial" pitchFamily="34" charset="0"/>
              </a:rPr>
              <a:t>              - раскрыть содержание, цели и задачи учебного предмета «Технология»;</a:t>
            </a:r>
          </a:p>
          <a:p>
            <a:r>
              <a:rPr lang="ru-RU" b="1" dirty="0" smtClean="0">
                <a:latin typeface="+mj-lt"/>
                <a:cs typeface="Arial" pitchFamily="34" charset="0"/>
              </a:rPr>
              <a:t>Задачи: </a:t>
            </a:r>
          </a:p>
          <a:p>
            <a:r>
              <a:rPr lang="ru-RU" dirty="0" smtClean="0">
                <a:latin typeface="+mj-lt"/>
                <a:cs typeface="Arial" pitchFamily="34" charset="0"/>
              </a:rPr>
              <a:t>              - расширить знания учащихся  новыми сведениями о предмете «Технология»;</a:t>
            </a:r>
          </a:p>
          <a:p>
            <a:r>
              <a:rPr lang="ru-RU" dirty="0" smtClean="0">
                <a:latin typeface="+mj-lt"/>
                <a:cs typeface="Arial" pitchFamily="34" charset="0"/>
              </a:rPr>
              <a:t>              -</a:t>
            </a:r>
            <a:r>
              <a:rPr lang="ru-RU" b="1" dirty="0" smtClean="0">
                <a:latin typeface="+mj-lt"/>
                <a:cs typeface="Arial" pitchFamily="34" charset="0"/>
              </a:rPr>
              <a:t> </a:t>
            </a:r>
            <a:r>
              <a:rPr lang="ru-RU" dirty="0" smtClean="0">
                <a:latin typeface="+mj-lt"/>
                <a:cs typeface="Arial" pitchFamily="34" charset="0"/>
              </a:rPr>
              <a:t>способствовать повышение у учащихся мотивации к обучению;</a:t>
            </a:r>
          </a:p>
          <a:p>
            <a:r>
              <a:rPr lang="ru-RU" dirty="0" smtClean="0">
                <a:latin typeface="+mj-lt"/>
                <a:cs typeface="Arial" pitchFamily="34" charset="0"/>
              </a:rPr>
              <a:t>              - создать условия для повышение интереса к предмету,  к современной </a:t>
            </a:r>
          </a:p>
          <a:p>
            <a:r>
              <a:rPr lang="ru-RU" dirty="0" smtClean="0">
                <a:latin typeface="+mj-lt"/>
                <a:cs typeface="Arial" pitchFamily="34" charset="0"/>
              </a:rPr>
              <a:t>                технике;</a:t>
            </a:r>
          </a:p>
          <a:p>
            <a:r>
              <a:rPr lang="ru-RU" dirty="0" smtClean="0">
                <a:latin typeface="+mj-lt"/>
                <a:cs typeface="Arial" pitchFamily="34" charset="0"/>
              </a:rPr>
              <a:t>              - познакомить учащихся с правилами  организации  труда и оборудования </a:t>
            </a:r>
          </a:p>
          <a:p>
            <a:r>
              <a:rPr lang="ru-RU" dirty="0" smtClean="0">
                <a:latin typeface="+mj-lt"/>
                <a:cs typeface="Arial" pitchFamily="34" charset="0"/>
              </a:rPr>
              <a:t>                рабочего места; </a:t>
            </a:r>
          </a:p>
          <a:p>
            <a:r>
              <a:rPr lang="ru-RU" dirty="0" smtClean="0">
                <a:latin typeface="+mj-lt"/>
                <a:cs typeface="Arial" pitchFamily="34" charset="0"/>
              </a:rPr>
              <a:t>              - познакомить с правилами поведения в кабинете и внутренним </a:t>
            </a:r>
          </a:p>
          <a:p>
            <a:r>
              <a:rPr lang="ru-RU" dirty="0" smtClean="0">
                <a:latin typeface="+mj-lt"/>
                <a:cs typeface="Arial" pitchFamily="34" charset="0"/>
              </a:rPr>
              <a:t>                распорядком; </a:t>
            </a:r>
          </a:p>
          <a:p>
            <a:r>
              <a:rPr lang="ru-RU" dirty="0" smtClean="0">
                <a:latin typeface="+mj-lt"/>
                <a:cs typeface="Arial" pitchFamily="34" charset="0"/>
              </a:rPr>
              <a:t>              - содействовать пониманию актуальности  санитарно-гигиенических</a:t>
            </a:r>
          </a:p>
          <a:p>
            <a:r>
              <a:rPr lang="ru-RU" dirty="0" smtClean="0">
                <a:latin typeface="+mj-lt"/>
                <a:cs typeface="Arial" pitchFamily="34" charset="0"/>
              </a:rPr>
              <a:t>                требований и правил техники безопасности.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786710" y="6286520"/>
            <a:ext cx="1152128" cy="36004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857232"/>
            <a:ext cx="814393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b="1" dirty="0" smtClean="0">
              <a:latin typeface="+mj-lt"/>
            </a:endParaRPr>
          </a:p>
          <a:p>
            <a:pPr marL="342900" indent="-342900"/>
            <a:endParaRPr lang="ru-RU" b="1" dirty="0" smtClean="0">
              <a:latin typeface="+mj-lt"/>
            </a:endParaRPr>
          </a:p>
          <a:p>
            <a:pPr marL="342900" indent="-342900"/>
            <a:r>
              <a:rPr lang="ru-RU" b="1" dirty="0" smtClean="0">
                <a:latin typeface="+mj-lt"/>
              </a:rPr>
              <a:t>1</a:t>
            </a:r>
            <a:r>
              <a:rPr lang="ru-RU" b="1" dirty="0" smtClean="0">
                <a:latin typeface="+mj-lt"/>
                <a:cs typeface="Arial" pitchFamily="34" charset="0"/>
              </a:rPr>
              <a:t>…. Д</a:t>
            </a:r>
            <a:r>
              <a:rPr lang="ru-RU" dirty="0" smtClean="0">
                <a:latin typeface="+mj-lt"/>
                <a:cs typeface="Arial" pitchFamily="34" charset="0"/>
              </a:rPr>
              <a:t>анный интегрированный электронный образовательный ресурс «Таинственная страна Технология»  является ознакомительной с предметом технология для учащихся 4 классов </a:t>
            </a:r>
          </a:p>
          <a:p>
            <a:pPr marL="342900" indent="-342900"/>
            <a:r>
              <a:rPr lang="ru-RU" b="1" dirty="0" smtClean="0">
                <a:latin typeface="+mj-lt"/>
                <a:cs typeface="Arial" pitchFamily="34" charset="0"/>
              </a:rPr>
              <a:t>2…. П</a:t>
            </a:r>
            <a:r>
              <a:rPr lang="ru-RU" dirty="0" smtClean="0">
                <a:latin typeface="+mj-lt"/>
                <a:cs typeface="Arial" pitchFamily="34" charset="0"/>
              </a:rPr>
              <a:t>резентация дает возможность учащимся совершить  виртуальную экскурсию по таинственной стране «Технология», по ее станциям – разделам.</a:t>
            </a:r>
          </a:p>
          <a:p>
            <a:pPr marL="342900" indent="-342900"/>
            <a:r>
              <a:rPr lang="ru-RU" b="1" dirty="0" smtClean="0">
                <a:latin typeface="+mj-lt"/>
                <a:cs typeface="Arial" pitchFamily="34" charset="0"/>
              </a:rPr>
              <a:t>3</a:t>
            </a:r>
            <a:r>
              <a:rPr lang="ru-RU" dirty="0" smtClean="0">
                <a:latin typeface="+mj-lt"/>
                <a:cs typeface="Arial" pitchFamily="34" charset="0"/>
              </a:rPr>
              <a:t>…. </a:t>
            </a:r>
            <a:r>
              <a:rPr lang="ru-RU" b="1" dirty="0" smtClean="0">
                <a:latin typeface="+mj-lt"/>
                <a:cs typeface="Arial" pitchFamily="34" charset="0"/>
              </a:rPr>
              <a:t>П</a:t>
            </a:r>
            <a:r>
              <a:rPr lang="ru-RU" dirty="0" smtClean="0">
                <a:latin typeface="+mj-lt"/>
                <a:cs typeface="Arial" pitchFamily="34" charset="0"/>
              </a:rPr>
              <a:t>резентация призвана обеспечить высокий уровень наглядности учебного  </a:t>
            </a:r>
          </a:p>
          <a:p>
            <a:pPr marL="342900" indent="-342900"/>
            <a:r>
              <a:rPr lang="ru-RU" dirty="0" smtClean="0">
                <a:latin typeface="+mj-lt"/>
                <a:cs typeface="Arial" pitchFamily="34" charset="0"/>
              </a:rPr>
              <a:t>       процесса и создана с учетом возрастных особенностей учащихся.</a:t>
            </a:r>
          </a:p>
          <a:p>
            <a:pPr marL="342900" indent="-342900"/>
            <a:r>
              <a:rPr lang="ru-RU" b="1" dirty="0" smtClean="0">
                <a:latin typeface="+mj-lt"/>
                <a:cs typeface="Arial" pitchFamily="34" charset="0"/>
              </a:rPr>
              <a:t>4…. П</a:t>
            </a:r>
            <a:r>
              <a:rPr lang="ru-RU" dirty="0" smtClean="0">
                <a:latin typeface="+mj-lt"/>
                <a:cs typeface="Arial" pitchFamily="34" charset="0"/>
              </a:rPr>
              <a:t>резентация также моет быть использована на вводном уроке в 5 классе,  </a:t>
            </a:r>
          </a:p>
          <a:p>
            <a:pPr marL="342900" indent="-342900"/>
            <a:r>
              <a:rPr lang="ru-RU" dirty="0" smtClean="0">
                <a:latin typeface="+mj-lt"/>
                <a:cs typeface="Arial" pitchFamily="34" charset="0"/>
              </a:rPr>
              <a:t>       на занятиях  в кружках декоративно - прикладного творчества, для дистанционного обучения  по предмету. </a:t>
            </a:r>
          </a:p>
          <a:p>
            <a:r>
              <a:rPr lang="ru-RU" b="1" dirty="0" smtClean="0">
                <a:latin typeface="+mj-lt"/>
                <a:cs typeface="Arial" pitchFamily="34" charset="0"/>
              </a:rPr>
              <a:t>5…. С</a:t>
            </a:r>
            <a:r>
              <a:rPr lang="ru-RU" dirty="0" smtClean="0">
                <a:latin typeface="+mj-lt"/>
                <a:cs typeface="Arial" pitchFamily="34" charset="0"/>
              </a:rPr>
              <a:t>лайды содержат дидактический материал, творческие задания.</a:t>
            </a:r>
          </a:p>
          <a:p>
            <a:pPr marL="342900" indent="-342900"/>
            <a:r>
              <a:rPr lang="ru-RU" b="1" dirty="0" smtClean="0">
                <a:latin typeface="+mj-lt"/>
                <a:cs typeface="Arial" pitchFamily="34" charset="0"/>
              </a:rPr>
              <a:t>6….</a:t>
            </a:r>
            <a:r>
              <a:rPr lang="ru-RU" dirty="0" smtClean="0">
                <a:latin typeface="+mj-lt"/>
                <a:cs typeface="Arial" pitchFamily="34" charset="0"/>
              </a:rPr>
              <a:t> </a:t>
            </a:r>
            <a:r>
              <a:rPr lang="ru-RU" b="1" dirty="0" smtClean="0">
                <a:latin typeface="+mj-lt"/>
                <a:cs typeface="Arial" pitchFamily="34" charset="0"/>
              </a:rPr>
              <a:t>Д</a:t>
            </a:r>
            <a:r>
              <a:rPr lang="ru-RU" dirty="0" smtClean="0">
                <a:latin typeface="+mj-lt"/>
                <a:cs typeface="Arial" pitchFamily="34" charset="0"/>
              </a:rPr>
              <a:t>оступность текста, простая и доступная навигация ЭОР  предназначена для       </a:t>
            </a:r>
          </a:p>
          <a:p>
            <a:pPr marL="342900" indent="-342900"/>
            <a:r>
              <a:rPr lang="ru-RU" dirty="0" smtClean="0">
                <a:latin typeface="+mj-lt"/>
                <a:cs typeface="Arial" pitchFamily="34" charset="0"/>
              </a:rPr>
              <a:t>       передачи информации в двух направлениях –мальчики + девочки</a:t>
            </a:r>
          </a:p>
          <a:p>
            <a:r>
              <a:rPr lang="ru-RU" b="1" dirty="0" smtClean="0">
                <a:latin typeface="+mj-lt"/>
                <a:cs typeface="Arial" pitchFamily="34" charset="0"/>
              </a:rPr>
              <a:t>7….Н</a:t>
            </a:r>
            <a:r>
              <a:rPr lang="ru-RU" dirty="0" smtClean="0">
                <a:latin typeface="+mj-lt"/>
                <a:cs typeface="Arial" pitchFamily="34" charset="0"/>
              </a:rPr>
              <a:t>еобходимое сопровождение для  использования электронного </a:t>
            </a:r>
          </a:p>
          <a:p>
            <a:r>
              <a:rPr lang="ru-RU" dirty="0" smtClean="0">
                <a:latin typeface="+mj-lt"/>
                <a:cs typeface="Arial" pitchFamily="34" charset="0"/>
              </a:rPr>
              <a:t>       образовательного ресурса: компьютер, проектор…</a:t>
            </a:r>
          </a:p>
          <a:p>
            <a:r>
              <a:rPr lang="ru-RU" b="1" dirty="0" smtClean="0">
                <a:latin typeface="+mj-lt"/>
                <a:cs typeface="Arial" pitchFamily="34" charset="0"/>
              </a:rPr>
              <a:t>8….</a:t>
            </a:r>
            <a:r>
              <a:rPr lang="ru-RU" dirty="0" smtClean="0">
                <a:latin typeface="+mj-lt"/>
                <a:cs typeface="Arial" pitchFamily="34" charset="0"/>
              </a:rPr>
              <a:t> </a:t>
            </a:r>
            <a:r>
              <a:rPr lang="ru-RU" b="1" dirty="0" smtClean="0">
                <a:latin typeface="+mj-lt"/>
                <a:cs typeface="Arial" pitchFamily="34" charset="0"/>
              </a:rPr>
              <a:t>В</a:t>
            </a:r>
            <a:r>
              <a:rPr lang="ru-RU" dirty="0" smtClean="0">
                <a:latin typeface="+mj-lt"/>
                <a:cs typeface="Arial" pitchFamily="34" charset="0"/>
              </a:rPr>
              <a:t>озможность использования в качестве локального или сетевого ресурса.</a:t>
            </a:r>
            <a:endParaRPr lang="ru-RU" b="1" dirty="0" smtClean="0">
              <a:latin typeface="+mj-lt"/>
              <a:cs typeface="Arial" pitchFamily="34" charset="0"/>
            </a:endParaRPr>
          </a:p>
          <a:p>
            <a:endParaRPr lang="ru-RU" dirty="0" smtClean="0">
              <a:latin typeface="+mj-lt"/>
              <a:cs typeface="Arial" pitchFamily="34" charset="0"/>
            </a:endParaRPr>
          </a:p>
          <a:p>
            <a:endParaRPr lang="ru-RU" dirty="0" smtClean="0">
              <a:latin typeface="+mj-lt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57356" y="714356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cs typeface="Arial" pitchFamily="34" charset="0"/>
              </a:rPr>
              <a:t>Методическое сопровождение ЭОР.</a:t>
            </a:r>
            <a:endParaRPr lang="ru-RU" sz="2000" b="1" dirty="0"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214282" y="6286520"/>
            <a:ext cx="107157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меню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CAI1VDWS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85786" y="285728"/>
            <a:ext cx="1530408" cy="17234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58417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Дорогой друг!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214554"/>
            <a:ext cx="7132212" cy="328992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Технология - страна очень увлекательна.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Здесь девчонок учат шить,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Мальчиков - строгать, пилить.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И готовить, и вязать, смело гвозди забивать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Вы научитесь, друзья.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 лениться тут нельзя.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Только тех, кто любит труд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в Технологию зовут.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5286388"/>
            <a:ext cx="4000528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 descr="войт2.gif">
            <a:hlinkClick r:id="rId3" action="ppaction://hlinksldjump" tooltip="войти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5429264"/>
            <a:ext cx="3143272" cy="952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214290"/>
            <a:ext cx="8750206" cy="642942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97" y="71414"/>
            <a:ext cx="9026597" cy="6735003"/>
          </a:xfrm>
          <a:prstGeom prst="rect">
            <a:avLst/>
          </a:prstGeom>
        </p:spPr>
      </p:pic>
      <p:pic>
        <p:nvPicPr>
          <p:cNvPr id="15" name="Рисунок 14" descr="рам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00" y="0"/>
            <a:ext cx="9128800" cy="6858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Рисунок 11" descr="дет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5715016"/>
            <a:ext cx="889199" cy="60741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14744" y="2143116"/>
            <a:ext cx="3835084" cy="16453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Страна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0_8ad6_18898049_XL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357166"/>
            <a:ext cx="1932806" cy="1939249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929586" y="6357958"/>
            <a:ext cx="928694" cy="285752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50509E-6 C 0.00833 0.00787 0.01754 0.00602 0.02778 0.00694 C 0.03542 0.01134 0.0408 0.01966 0.04844 0.02429 C 0.05156 0.02614 0.05469 0.0266 0.05799 0.02776 C 0.06476 0.034 0.07274 0.0377 0.07986 0.04325 C 0.08611 0.04811 0.09011 0.05435 0.0967 0.05713 C 0.10295 0.06383 0.10972 0.07008 0.11736 0.07262 C 0.12222 0.07632 0.12656 0.08234 0.13177 0.08488 C 0.15104 0.0939 0.1908 0.08974 0.19965 0.08997 C 0.26059 0.08812 0.32101 0.09066 0.38212 0.09182 C 0.4217 0.09413 0.46094 0.09182 0.5007 0.09182 " pathEditMode="relative" rAng="0" ptsTypes="ffffffffff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ам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288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429000"/>
            <a:ext cx="6858048" cy="199114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уроках мы будем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*  Изучать культуру труда и культуру дома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*  </a:t>
            </a:r>
            <a:r>
              <a:rPr lang="ru-RU" sz="2000" b="1" dirty="0" smtClean="0">
                <a:solidFill>
                  <a:schemeClr val="tx2"/>
                </a:solidFill>
              </a:rPr>
              <a:t>Знакомится с народными традициями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 и современными технологиями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*  Создавать полезные изделия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620688"/>
            <a:ext cx="72008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 Технология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348880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Она подготовит тебя к жизни в семье 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и в современном обществе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786710" y="6286520"/>
            <a:ext cx="1143008" cy="36004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1412776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cs typeface="Arial" pitchFamily="34" charset="0"/>
              </a:rPr>
              <a:t>- это особая наука, где знания тесно переплетаются с умением, способностью что-то делать руками. </a:t>
            </a:r>
          </a:p>
        </p:txBody>
      </p:sp>
      <p:pic>
        <p:nvPicPr>
          <p:cNvPr id="13" name="Рисунок 12" descr="iCACNIFQ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013176"/>
            <a:ext cx="1963855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ам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288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642910" y="5214950"/>
            <a:ext cx="3143272" cy="9286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дево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6162" y="1994572"/>
            <a:ext cx="2071702" cy="3234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мал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988840"/>
            <a:ext cx="1571636" cy="32079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Рисунок3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4941168"/>
            <a:ext cx="2571768" cy="855705"/>
          </a:xfrm>
          <a:prstGeom prst="rect">
            <a:avLst/>
          </a:prstGeom>
        </p:spPr>
      </p:pic>
      <p:pic>
        <p:nvPicPr>
          <p:cNvPr id="14" name="Рисунок 13" descr="Рисунок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24128" y="5013176"/>
            <a:ext cx="2500330" cy="716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180674" y="764704"/>
            <a:ext cx="6775702" cy="83099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Тебя ожидает очень увлекательное путешествие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таинственную страну «Технологию»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>
            <a:hlinkClick r:id="rId9" action="ppaction://hlinksldjump"/>
          </p:cNvPr>
          <p:cNvSpPr/>
          <p:nvPr/>
        </p:nvSpPr>
        <p:spPr>
          <a:xfrm>
            <a:off x="3059832" y="1484784"/>
            <a:ext cx="3168352" cy="8640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47316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учителя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>
            <a:hlinkClick r:id="rId10" action="ppaction://hlinksldjump"/>
          </p:cNvPr>
          <p:cNvSpPr/>
          <p:nvPr/>
        </p:nvSpPr>
        <p:spPr>
          <a:xfrm>
            <a:off x="3071802" y="6143644"/>
            <a:ext cx="321471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Информация для учителей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рам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21299999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642910" y="5214950"/>
            <a:ext cx="3143272" cy="9286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дево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600000">
            <a:off x="816085" y="1279971"/>
            <a:ext cx="864096" cy="1247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мал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0000">
            <a:off x="7128214" y="3929682"/>
            <a:ext cx="906196" cy="1322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195736" y="476672"/>
            <a:ext cx="4392488" cy="8640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47316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 учителя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Рисунок 15" descr="мал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00000">
            <a:off x="7038349" y="1082563"/>
            <a:ext cx="1067580" cy="134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851920" y="42210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Шурупов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Сергей Петрович</a:t>
            </a:r>
          </a:p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учитель технологии </a:t>
            </a:r>
          </a:p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высшей категории, </a:t>
            </a:r>
          </a:p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руководитель кружка </a:t>
            </a:r>
          </a:p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«Конструктор»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844824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Лось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Елена Юрьевна</a:t>
            </a:r>
          </a:p>
          <a:p>
            <a:pPr algn="ctr"/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учитель технологии</a:t>
            </a:r>
          </a:p>
          <a:p>
            <a:pPr algn="ctr"/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высшей категории,</a:t>
            </a:r>
          </a:p>
          <a:p>
            <a:pPr algn="ctr"/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руководитель кружка </a:t>
            </a:r>
          </a:p>
          <a:p>
            <a:pPr algn="ctr"/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«Дамские рукоделия»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1844824"/>
            <a:ext cx="3923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Шиян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Галина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Анатолиевна</a:t>
            </a:r>
            <a:endParaRPr lang="ru-RU" sz="24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учитель технологии </a:t>
            </a:r>
          </a:p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и ИЗО первой категории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1490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Андронова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Анна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Петровна</a:t>
            </a:r>
          </a:p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учитель технологии </a:t>
            </a:r>
          </a:p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высшей категории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Скругленный прямоугольник 12">
            <a:hlinkClick r:id="rId6" action="ppaction://hlinksldjump"/>
          </p:cNvPr>
          <p:cNvSpPr/>
          <p:nvPr/>
        </p:nvSpPr>
        <p:spPr>
          <a:xfrm>
            <a:off x="214282" y="6286520"/>
            <a:ext cx="107157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меню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7" name="Picture 3" descr="F:\Анна\конкурс видеороликов\28о\DSC09634_c.jpg"/>
          <p:cNvPicPr>
            <a:picLocks noChangeAspect="1" noChangeArrowheads="1"/>
          </p:cNvPicPr>
          <p:nvPr/>
        </p:nvPicPr>
        <p:blipFill>
          <a:blip r:embed="rId7" cstate="print"/>
          <a:srcRect l="8750" t="2206" r="12500" b="2206"/>
          <a:stretch>
            <a:fillRect/>
          </a:stretch>
        </p:blipFill>
        <p:spPr bwMode="auto">
          <a:xfrm rot="20908576">
            <a:off x="642910" y="3857628"/>
            <a:ext cx="1096298" cy="1357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</TotalTime>
  <Words>1546</Words>
  <Application>Microsoft Office PowerPoint</Application>
  <PresentationFormat>Экран (4:3)</PresentationFormat>
  <Paragraphs>337</Paragraphs>
  <Slides>23</Slides>
  <Notes>1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      Дорогой друг!</vt:lpstr>
      <vt:lpstr>Слайд 6</vt:lpstr>
      <vt:lpstr>На уроках мы будем  *  Изучать культуру труда и культуру дома *  Знакомится с народными традициями  и современными технологиями *  Создавать полезные изделия </vt:lpstr>
      <vt:lpstr>Слайд 8</vt:lpstr>
      <vt:lpstr>Слайд 9</vt:lpstr>
      <vt:lpstr>Слайд 10</vt:lpstr>
      <vt:lpstr>Слайд 11</vt:lpstr>
      <vt:lpstr>Слайд 12</vt:lpstr>
      <vt:lpstr>Загадки</vt:lpstr>
      <vt:lpstr>Слайд 14</vt:lpstr>
      <vt:lpstr>Слайд 15</vt:lpstr>
      <vt:lpstr>Слайд 16</vt:lpstr>
      <vt:lpstr>Загадки</vt:lpstr>
      <vt:lpstr>Слайд 18</vt:lpstr>
      <vt:lpstr>Технический кружок  «Конструктор» </vt:lpstr>
      <vt:lpstr>       1.   Приходить на урок за несколько минут до первого звонка.        2.   Входить в кабинет только с разрешения учителя.        3.   Перед началом урока подготовить рабочее место, вымыть руки,                        надеть спецодежду.        4.   Со вторым звонком встать у парты, приветствуя учителя.        5.   Сидеть на закрепленных местах, не отвлекаясь, не вставая без                      разрешения.        6.   Соблюдать правила техники безопасности и санитарно-                       гигиенические требования, правила внутреннего распорядка.        7.   Соблюдать порядок и чистоту на рабочем месте, в кабинете.        8.   Во время перемены выходить из кабинета.        9.   Бережно относиться к оборудованию, инструментам,                         наглядности, мебели.                                10. По окончании работы навести порядок на своем рабочем месте.       11. Рабочую форму, рабочую коробку и пошивочное изделие                      хранить в специально отведенном месте.</vt:lpstr>
      <vt:lpstr>Слайд 21</vt:lpstr>
      <vt:lpstr>Слайд 22</vt:lpstr>
      <vt:lpstr>Авторы: Шиян Галина Анатольевна, учитель технологии МОУ СОШ №4 г. Петропавловск - Камчатский Андронова Анна Петровна,  учитель технологии  МОУ СОШ №2 г. Волжский Шурупов Сергей Петрович, учитель технологии МАУ СОШ №33 г. Волгоград Лось Елена Юрьевна, учитель технологии МАОУ СОШ №25 «Олимп» г. Великий Новгород</vt:lpstr>
    </vt:vector>
  </TitlesOfParts>
  <Company>Образовательное учереждение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Admin</cp:lastModifiedBy>
  <cp:revision>157</cp:revision>
  <dcterms:created xsi:type="dcterms:W3CDTF">2011-02-23T22:10:00Z</dcterms:created>
  <dcterms:modified xsi:type="dcterms:W3CDTF">2011-03-08T09:12:56Z</dcterms:modified>
</cp:coreProperties>
</file>