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69" r:id="rId5"/>
    <p:sldId id="271" r:id="rId6"/>
    <p:sldId id="258" r:id="rId7"/>
    <p:sldId id="270" r:id="rId8"/>
    <p:sldId id="272" r:id="rId9"/>
    <p:sldId id="262" r:id="rId10"/>
    <p:sldId id="256" r:id="rId11"/>
    <p:sldId id="263" r:id="rId12"/>
    <p:sldId id="264" r:id="rId13"/>
    <p:sldId id="266" r:id="rId14"/>
    <p:sldId id="267" r:id="rId15"/>
    <p:sldId id="268" r:id="rId16"/>
    <p:sldId id="261" r:id="rId17"/>
    <p:sldId id="265" r:id="rId18"/>
    <p:sldId id="273" r:id="rId19"/>
    <p:sldId id="275" r:id="rId20"/>
    <p:sldId id="260" r:id="rId21"/>
    <p:sldId id="274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40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01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939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62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8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564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0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90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82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19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4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52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932040" y="1196752"/>
            <a:ext cx="3888432" cy="18002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ru-RU" sz="7200" dirty="0" smtClean="0"/>
              <a:t>ИВАН БУНИН</a:t>
            </a:r>
            <a:endParaRPr lang="ru-RU" sz="7200" dirty="0"/>
          </a:p>
        </p:txBody>
      </p:sp>
      <p:pic>
        <p:nvPicPr>
          <p:cNvPr id="1026" name="Picture 2" descr="C:\Users\qwert\Desktop\Картинки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58" y="3356992"/>
            <a:ext cx="3017702" cy="2920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qwert\Desktop\Рисунок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23279"/>
            <a:ext cx="4614863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Тематика прозы Бунина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8245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200" dirty="0" smtClean="0"/>
              <a:t>Тема уходящего патриархального прошлого России («Антоновские яблоки»)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200" dirty="0" smtClean="0"/>
              <a:t>Критика буржуазной действительности («Господин из Сан-Франциско»)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200" dirty="0" smtClean="0"/>
              <a:t>Тема любви («Темные аллеи»)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598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-387424"/>
            <a:ext cx="8640960" cy="1600200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Тема уходящего </a:t>
            </a:r>
            <a:r>
              <a:rPr lang="ru-RU" sz="4000" dirty="0" smtClean="0"/>
              <a:t>прошлого </a:t>
            </a:r>
            <a:r>
              <a:rPr lang="ru-RU" sz="4000" dirty="0"/>
              <a:t>России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83568" y="1628800"/>
            <a:ext cx="8136904" cy="4344144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Идеализация дворянского уклада жизни</a:t>
            </a:r>
          </a:p>
          <a:p>
            <a:pPr algn="just"/>
            <a:r>
              <a:rPr lang="ru-RU" sz="3600" dirty="0" smtClean="0"/>
              <a:t>Сожаление об уходящем прошлом страны</a:t>
            </a:r>
          </a:p>
          <a:p>
            <a:pPr algn="just"/>
            <a:r>
              <a:rPr lang="ru-RU" sz="3600" dirty="0" smtClean="0"/>
              <a:t>Вера в то, что дворянская </a:t>
            </a:r>
            <a:r>
              <a:rPr lang="ru-RU" sz="3600" dirty="0"/>
              <a:t>Р</a:t>
            </a:r>
            <a:r>
              <a:rPr lang="ru-RU" sz="3600" dirty="0" smtClean="0"/>
              <a:t>оссия все-таки сохранит свои национальные корни и религиозность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2214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-387424"/>
            <a:ext cx="8964488" cy="2232248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Критика буржуазной действительности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1560" y="1988840"/>
            <a:ext cx="8136904" cy="4344144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Философская и социальная проблематика рассказов</a:t>
            </a:r>
          </a:p>
          <a:p>
            <a:pPr algn="just"/>
            <a:r>
              <a:rPr lang="ru-RU" sz="3600" dirty="0" smtClean="0"/>
              <a:t>Критика </a:t>
            </a:r>
            <a:r>
              <a:rPr lang="ru-RU" sz="3600" dirty="0" err="1" smtClean="0"/>
              <a:t>бездуховности</a:t>
            </a:r>
            <a:r>
              <a:rPr lang="ru-RU" sz="3600" dirty="0" smtClean="0"/>
              <a:t> буржуазного общества и технического прогресса</a:t>
            </a:r>
          </a:p>
          <a:p>
            <a:pPr algn="just"/>
            <a:r>
              <a:rPr lang="ru-RU" sz="3600" dirty="0" smtClean="0"/>
              <a:t>Ощущение неотвратимости скорой гибели мира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9995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-387424"/>
            <a:ext cx="8640960" cy="1600200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Тема любви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83568" y="1628800"/>
            <a:ext cx="8136904" cy="44644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 smtClean="0"/>
              <a:t>Любовь тайна – великая, непознаваемая и не подвластная человеку</a:t>
            </a:r>
          </a:p>
          <a:p>
            <a:pPr algn="just"/>
            <a:r>
              <a:rPr lang="ru-RU" sz="3200" dirty="0" smtClean="0"/>
              <a:t>Отображение множества граней этого чувства</a:t>
            </a:r>
          </a:p>
          <a:p>
            <a:pPr algn="just"/>
            <a:r>
              <a:rPr lang="ru-RU" sz="3200" dirty="0" smtClean="0"/>
              <a:t>Создание целой галереи женский образов</a:t>
            </a:r>
          </a:p>
          <a:p>
            <a:pPr algn="just"/>
            <a:r>
              <a:rPr lang="ru-RU" sz="3200" dirty="0" smtClean="0"/>
              <a:t>Любовь, по мнению Бунина, это чувство, которое дает великое счастье, но оно не вечно, так как к нему привыкают, а привычка ведет к потере любви.</a:t>
            </a:r>
          </a:p>
          <a:p>
            <a:pPr algn="just"/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25058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Картинки\бунин\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62510"/>
            <a:ext cx="9070326" cy="65560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5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7" y="476672"/>
            <a:ext cx="4248472" cy="5544616"/>
          </a:xfrm>
        </p:spPr>
        <p:txBody>
          <a:bodyPr/>
          <a:lstStyle/>
          <a:p>
            <a:pPr algn="just"/>
            <a:r>
              <a:rPr lang="ru-RU" sz="3200" dirty="0" smtClean="0"/>
              <a:t>Цикл «»Темные аллеи» включает в себя 38 произведений. Каждый рассказ имеет свой сюжет, своих героев. Объединяет их общая тема – любовь.</a:t>
            </a:r>
            <a:endParaRPr lang="ru-RU" sz="3200" dirty="0"/>
          </a:p>
        </p:txBody>
      </p:sp>
      <p:pic>
        <p:nvPicPr>
          <p:cNvPr id="3" name="Picture 2" descr="C:\Users\qwert\Desktop\Рисунок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"/>
          <a:stretch/>
        </p:blipFill>
        <p:spPr bwMode="auto">
          <a:xfrm>
            <a:off x="179512" y="208349"/>
            <a:ext cx="4406343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43800" cy="12820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Вопросы для анализа рассказа «Господин из Сан-Франциско»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45484" y="1628800"/>
            <a:ext cx="8280919" cy="430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buFont typeface="+mj-lt"/>
              <a:buAutoNum type="arabicPeriod"/>
            </a:pPr>
            <a:r>
              <a:rPr lang="ru-RU" sz="3200" dirty="0" smtClean="0"/>
              <a:t>Какое событие легло в основу произведения?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/>
              <a:t>Кто его главный герой? Охарактеризуйте его.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/>
              <a:t>Почему все персонажи лишены имен?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/>
              <a:t>Какова реакция на смерть господина окружающих людей?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/>
              <a:t>Как наказывается нравственная слепота в рассказе?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/>
              <a:t>Как относится автор к происходящему в рассказе?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2449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Символика в рассказе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4215" y="1628800"/>
            <a:ext cx="8496944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Рассказ «Господин из Сан-Франциско» наполнен символами:</a:t>
            </a:r>
          </a:p>
          <a:p>
            <a:pPr algn="l"/>
            <a:endParaRPr lang="ru-RU" sz="3600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</a:rPr>
              <a:t>Корабль «Атлантида…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</a:rPr>
              <a:t>Море…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</a:rPr>
              <a:t>Палубы корабля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</a:rPr>
              <a:t>Ящик </a:t>
            </a:r>
          </a:p>
          <a:p>
            <a:pPr algn="l"/>
            <a:endParaRPr lang="ru-RU" sz="2600" dirty="0" smtClean="0"/>
          </a:p>
          <a:p>
            <a:pPr algn="l"/>
            <a:endParaRPr lang="ru-RU" sz="2600" dirty="0"/>
          </a:p>
        </p:txBody>
      </p:sp>
      <p:pic>
        <p:nvPicPr>
          <p:cNvPr id="5122" name="Picture 2" descr="F:\Картинки\Цветаеыв\б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937620" cy="2940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3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1" y="908720"/>
            <a:ext cx="5184575" cy="5314528"/>
          </a:xfrm>
        </p:spPr>
        <p:txBody>
          <a:bodyPr/>
          <a:lstStyle/>
          <a:p>
            <a:pPr algn="just"/>
            <a:r>
              <a:rPr lang="ru-RU" sz="3200" dirty="0" smtClean="0"/>
              <a:t>В рассказе «Господин из Сан-Франциско» чувство нарастающего кризиса бездуховной буржуазной цивилизации сочетается с философскими размышлениями о жизни, человеке, смерти и бессмертии</a:t>
            </a:r>
            <a:endParaRPr lang="ru-RU" sz="3200" dirty="0"/>
          </a:p>
        </p:txBody>
      </p:sp>
      <p:pic>
        <p:nvPicPr>
          <p:cNvPr id="2050" name="Picture 2" descr="F:\Картинки\бунин\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5" y="188640"/>
            <a:ext cx="3744416" cy="531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7776864" cy="3658344"/>
          </a:xfrm>
        </p:spPr>
        <p:txBody>
          <a:bodyPr/>
          <a:lstStyle/>
          <a:p>
            <a:pPr algn="just"/>
            <a:r>
              <a:rPr lang="ru-RU" sz="2800" dirty="0" smtClean="0"/>
              <a:t>Бунин, следуя философии буддизма, приводит читателя к мысли о том, что человек – песчинка, его жизнь хрупка и быстротечна, над ним властвуют две вечные силы: ЛЮБОВЬ и СМЕРТЬ, которые невозможно преодолеть.</a:t>
            </a:r>
            <a:endParaRPr lang="ru-RU" sz="2800" dirty="0"/>
          </a:p>
        </p:txBody>
      </p:sp>
      <p:pic>
        <p:nvPicPr>
          <p:cNvPr id="4098" name="Picture 2" descr="F:\Картинки\Цветаеыв\3624710_ea9b7a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2801"/>
            <a:ext cx="8534722" cy="3489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5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39952" y="280120"/>
            <a:ext cx="48028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Начальное </a:t>
            </a:r>
            <a:r>
              <a:rPr lang="ru-RU" sz="2400" dirty="0"/>
              <a:t>образование </a:t>
            </a:r>
            <a:r>
              <a:rPr lang="ru-RU" sz="2400" dirty="0" smtClean="0"/>
              <a:t>получил </a:t>
            </a:r>
            <a:r>
              <a:rPr lang="ru-RU" sz="2400" dirty="0"/>
              <a:t>дома. </a:t>
            </a:r>
            <a:endParaRPr lang="ru-RU" sz="2400" dirty="0" smtClean="0"/>
          </a:p>
          <a:p>
            <a:pPr lvl="0" algn="just"/>
            <a:endParaRPr lang="ru-RU" sz="2400" dirty="0" smtClean="0"/>
          </a:p>
          <a:p>
            <a:pPr lvl="0" algn="just"/>
            <a:r>
              <a:rPr lang="ru-RU" sz="2400" dirty="0" smtClean="0"/>
              <a:t>В </a:t>
            </a:r>
            <a:r>
              <a:rPr lang="ru-RU" sz="2400" dirty="0"/>
              <a:t>1881 г. </a:t>
            </a:r>
            <a:r>
              <a:rPr lang="ru-RU" sz="2400" dirty="0" smtClean="0"/>
              <a:t>поступил </a:t>
            </a:r>
            <a:r>
              <a:rPr lang="ru-RU" sz="2400" dirty="0"/>
              <a:t>в Елецкую гимназию, но не закончил обучение и с 1886г. </a:t>
            </a:r>
            <a:r>
              <a:rPr lang="ru-RU" sz="2400" dirty="0" smtClean="0"/>
              <a:t>жил </a:t>
            </a:r>
            <a:r>
              <a:rPr lang="ru-RU" sz="2400" dirty="0"/>
              <a:t>в селе Озерки у старшего брата Юлия, который и занимался его дальнейшим образованием</a:t>
            </a:r>
            <a:r>
              <a:rPr lang="ru-RU" sz="2400" dirty="0" smtClean="0"/>
              <a:t>.</a:t>
            </a:r>
          </a:p>
          <a:p>
            <a:pPr lvl="0" algn="just"/>
            <a:endParaRPr lang="ru-RU" sz="2400" dirty="0"/>
          </a:p>
          <a:p>
            <a:pPr lvl="0" algn="just"/>
            <a:r>
              <a:rPr lang="ru-RU" sz="2400" dirty="0"/>
              <a:t>В 1887 опубликовано первое стихотворение Бунина «Над могилой Надсона</a:t>
            </a:r>
            <a:r>
              <a:rPr lang="ru-RU" sz="2400" dirty="0" smtClean="0"/>
              <a:t>».</a:t>
            </a:r>
          </a:p>
          <a:p>
            <a:pPr lvl="0" algn="just"/>
            <a:endParaRPr lang="ru-RU" sz="2400" dirty="0"/>
          </a:p>
          <a:p>
            <a:pPr lvl="0" algn="just"/>
            <a:r>
              <a:rPr lang="ru-RU" sz="2400" dirty="0"/>
              <a:t>В 1889 г. Бунин переезжает в Орел и устраивается на работу в газету «Орловский вестник</a:t>
            </a:r>
            <a:r>
              <a:rPr lang="ru-RU" sz="2400" dirty="0" smtClean="0"/>
              <a:t>».</a:t>
            </a:r>
          </a:p>
          <a:p>
            <a:pPr lvl="0" algn="just"/>
            <a:endParaRPr lang="ru-RU" sz="2400" dirty="0"/>
          </a:p>
        </p:txBody>
      </p:sp>
      <p:pic>
        <p:nvPicPr>
          <p:cNvPr id="2050" name="Picture 2" descr="F:\Картинки\портрет бун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2" y="260648"/>
            <a:ext cx="3635260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5"/>
          <p:cNvSpPr txBox="1">
            <a:spLocks/>
          </p:cNvSpPr>
          <p:nvPr/>
        </p:nvSpPr>
        <p:spPr>
          <a:xfrm>
            <a:off x="117656" y="4902193"/>
            <a:ext cx="3888432" cy="1800200"/>
          </a:xfrm>
          <a:prstGeom prst="rect">
            <a:avLst/>
          </a:prstGeom>
        </p:spPr>
        <p:txBody>
          <a:bodyPr rtlCol="0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ru-RU" sz="2400" dirty="0" smtClean="0"/>
              <a:t>И</a:t>
            </a:r>
            <a:r>
              <a:rPr lang="ru-RU" sz="2400" dirty="0"/>
              <a:t>. А. Бунин (1870 – 1953) родился в Воронеже в старинной дворянской обедневшей семье.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75668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3685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575"/>
            <a:ext cx="29718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169863"/>
            <a:ext cx="30480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7463"/>
            <a:ext cx="29654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7125" y="3657600"/>
            <a:ext cx="2790825" cy="30416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2457450"/>
            <a:ext cx="4243387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604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/>
              <a:t>Первый сборник стихов и рассказов писателя имел негативные отзывы критиков</a:t>
            </a:r>
            <a:r>
              <a:rPr lang="ru-RU" sz="2400" dirty="0" smtClean="0"/>
              <a:t>.</a:t>
            </a:r>
          </a:p>
          <a:p>
            <a:pPr lvl="0" algn="just"/>
            <a:endParaRPr lang="ru-RU" sz="2400" dirty="0"/>
          </a:p>
          <a:p>
            <a:pPr lvl="0" algn="just"/>
            <a:r>
              <a:rPr lang="ru-RU" sz="2400" dirty="0"/>
              <a:t>В 1901г. вышла в свет поэма «Листопад», которая получила Пушкинскую премию. К Бунину приходит признание и  популярность</a:t>
            </a:r>
            <a:r>
              <a:rPr lang="ru-RU" sz="2400" dirty="0" smtClean="0"/>
              <a:t>.</a:t>
            </a:r>
          </a:p>
          <a:p>
            <a:pPr lvl="0"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В </a:t>
            </a:r>
            <a:r>
              <a:rPr lang="ru-RU" sz="2400" b="1" dirty="0">
                <a:solidFill>
                  <a:srgbClr val="FFFF00"/>
                </a:solidFill>
              </a:rPr>
              <a:t>начале 1900 годов писатель много и плодотворно работает: «Антоновские яблоки», «Сосны», «Деревня», «Легкое дыхание», «Господин из Сан-Франциско». Занимается художественными переводами на русский язык: «Песнь о </a:t>
            </a:r>
            <a:r>
              <a:rPr lang="ru-RU" sz="2400" b="1" dirty="0" err="1">
                <a:solidFill>
                  <a:srgbClr val="FFFF00"/>
                </a:solidFill>
              </a:rPr>
              <a:t>Гайавате</a:t>
            </a:r>
            <a:r>
              <a:rPr lang="ru-RU" sz="2400" b="1" dirty="0">
                <a:solidFill>
                  <a:srgbClr val="FFFF00"/>
                </a:solidFill>
              </a:rPr>
              <a:t>», пьесы «Каин» и «Манфред» Д. Байрона. Совершает путешествие на Восток и увлекается философскими идеями буддизма: «Храм солнца».</a:t>
            </a:r>
          </a:p>
        </p:txBody>
      </p:sp>
    </p:spTree>
    <p:extLst>
      <p:ext uri="{BB962C8B-B14F-4D97-AF65-F5344CB8AC3E}">
        <p14:creationId xmlns:p14="http://schemas.microsoft.com/office/powerpoint/2010/main" val="23361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Объект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4038600" cy="369607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endParaRPr lang="ru-RU" dirty="0" smtClean="0"/>
          </a:p>
          <a:p>
            <a:pPr marL="0" indent="0" algn="just" eaLnBrk="1" hangingPunct="1">
              <a:buFont typeface="Arial" charset="0"/>
              <a:buNone/>
            </a:pPr>
            <a:r>
              <a:rPr lang="ru-RU" sz="2800" dirty="0" smtClean="0"/>
              <a:t>10 ноября 1933 г. газеты в Париже вышли с огромными заголовками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800" b="1" i="1" u="sng" dirty="0" smtClean="0">
                <a:solidFill>
                  <a:srgbClr val="FFFF00"/>
                </a:solidFill>
              </a:rPr>
              <a:t>"Бунин - Нобелевский лауреат"</a:t>
            </a:r>
            <a:r>
              <a:rPr lang="ru-RU" sz="2800" dirty="0" smtClean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4421444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800" dirty="0" smtClean="0"/>
              <a:t>Ивану </a:t>
            </a:r>
            <a:r>
              <a:rPr lang="ru-RU" sz="2800" dirty="0"/>
              <a:t>Алексеевичу Бунину, первому из русских писателей, была присуждена Нобелевская премия по литературе.</a:t>
            </a:r>
          </a:p>
        </p:txBody>
      </p:sp>
      <p:pic>
        <p:nvPicPr>
          <p:cNvPr id="3074" name="Picture 2" descr="F:\Картинки\медаль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55142"/>
            <a:ext cx="4002287" cy="3001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24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394" y="332656"/>
            <a:ext cx="83529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/>
              <a:t>Октябрьскую революцию Бунин воспринял как социальную драму и в 1920 г. эмигрировал во Францию,  где продолжал увлеченно работать над произведениями о далекой России.</a:t>
            </a:r>
          </a:p>
          <a:p>
            <a:pPr lvl="0"/>
            <a:r>
              <a:rPr lang="ru-RU" sz="2400" dirty="0" smtClean="0"/>
              <a:t>В </a:t>
            </a:r>
            <a:r>
              <a:rPr lang="ru-RU" sz="2400" dirty="0"/>
              <a:t>1939 году, после начала Второй мировой войны, Бунины поселились на юге Франции, в </a:t>
            </a:r>
            <a:r>
              <a:rPr lang="ru-RU" sz="2400" dirty="0" err="1"/>
              <a:t>Грассе</a:t>
            </a:r>
            <a:r>
              <a:rPr lang="ru-RU" sz="2400" dirty="0"/>
              <a:t>, где и провели всю войну. </a:t>
            </a:r>
          </a:p>
          <a:p>
            <a:pPr lvl="0"/>
            <a:r>
              <a:rPr lang="ru-RU" sz="2400" dirty="0"/>
              <a:t>В 1945 году Бунины вернулись в Париж. </a:t>
            </a:r>
            <a:endParaRPr lang="ru-RU" sz="2400" dirty="0" smtClean="0"/>
          </a:p>
          <a:p>
            <a:pPr lvl="0"/>
            <a:endParaRPr lang="ru-RU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3692463"/>
            <a:ext cx="3536242" cy="2882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06091" y="3429000"/>
            <a:ext cx="5076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/>
              <a:t>Иван Алексеевич неоднократно выражал желание возвратиться в Россию, но </a:t>
            </a:r>
            <a:r>
              <a:rPr lang="ru-RU" sz="2400" dirty="0" smtClean="0"/>
              <a:t>постановление, </a:t>
            </a:r>
            <a:r>
              <a:rPr lang="ru-RU" sz="2400" dirty="0"/>
              <a:t>растоптавшее Анну Ахматову и Михаила Зощенко, привело к тому, что Бунин навсегда отказался от намерения вернуться на Родину.</a:t>
            </a:r>
          </a:p>
        </p:txBody>
      </p:sp>
    </p:spTree>
    <p:extLst>
      <p:ext uri="{BB962C8B-B14F-4D97-AF65-F5344CB8AC3E}">
        <p14:creationId xmlns:p14="http://schemas.microsoft.com/office/powerpoint/2010/main" val="13555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788" y="476672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2800" dirty="0" smtClean="0"/>
              <a:t>Последние годы </a:t>
            </a:r>
            <a:r>
              <a:rPr lang="ru-RU" sz="2800" dirty="0"/>
              <a:t>писателя прошли в нищете.</a:t>
            </a:r>
          </a:p>
          <a:p>
            <a:pPr lvl="0" algn="just"/>
            <a:r>
              <a:rPr lang="ru-RU" sz="2800" dirty="0"/>
              <a:t>Похоронен Иван Алексеевич Бунин на русском кладбище Сен-</a:t>
            </a:r>
            <a:r>
              <a:rPr lang="ru-RU" sz="2800" dirty="0" err="1"/>
              <a:t>Женевьев</a:t>
            </a:r>
            <a:r>
              <a:rPr lang="ru-RU" sz="2800" dirty="0"/>
              <a:t>-де-</a:t>
            </a:r>
            <a:r>
              <a:rPr lang="ru-RU" sz="2800" dirty="0" err="1"/>
              <a:t>Буа</a:t>
            </a:r>
            <a:r>
              <a:rPr lang="ru-RU" sz="2800" dirty="0"/>
              <a:t>, под Парижем</a:t>
            </a:r>
            <a:r>
              <a:rPr lang="ru-RU" sz="2800" dirty="0" smtClean="0"/>
              <a:t>.</a:t>
            </a:r>
          </a:p>
          <a:p>
            <a:pPr lvl="0" algn="just"/>
            <a:endParaRPr lang="ru-RU" sz="2800" dirty="0"/>
          </a:p>
          <a:p>
            <a:pPr lvl="0" algn="just"/>
            <a:endParaRPr lang="ru-RU" sz="2800" dirty="0"/>
          </a:p>
          <a:p>
            <a:pPr lvl="0" algn="just"/>
            <a:r>
              <a:rPr lang="ru-RU" sz="2800" dirty="0"/>
              <a:t>В СССР первое собрание сочинений И.А. Бунина вышло только после его смерти - в 1956 году.</a:t>
            </a:r>
          </a:p>
        </p:txBody>
      </p:sp>
      <p:pic>
        <p:nvPicPr>
          <p:cNvPr id="1026" name="Picture 2" descr="C:\Users\qwert\Desktop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58" y="377998"/>
            <a:ext cx="4219575" cy="589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1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424936" cy="5472608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3600" dirty="0" smtClean="0">
                <a:latin typeface="+mn-lt"/>
              </a:rPr>
              <a:t>Свою творческую деятельность Иван Бунин начинал с лирических стихотворений, он завершил классическую традицию русской поэзии 19 века, писал о деревенском быте, любви, особенно много о природе.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352928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/>
              <a:t>Особенности творчества  И.А.БУНИНА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1697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6016" y="764704"/>
            <a:ext cx="4248472" cy="4392488"/>
          </a:xfrm>
        </p:spPr>
        <p:txBody>
          <a:bodyPr/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В 1901 году за поэму </a:t>
            </a:r>
            <a:r>
              <a:rPr lang="ru-RU" sz="3600" dirty="0" smtClean="0"/>
              <a:t>«Листопад» Бунин получил </a:t>
            </a:r>
            <a:r>
              <a:rPr lang="ru-RU" sz="3600" dirty="0"/>
              <a:t>Пушкинскую премию</a:t>
            </a:r>
          </a:p>
        </p:txBody>
      </p:sp>
      <p:pic>
        <p:nvPicPr>
          <p:cNvPr id="1026" name="Picture 2" descr="F:\Картинки\бунин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85" y="620688"/>
            <a:ext cx="428625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9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88640"/>
            <a:ext cx="7543800" cy="6408712"/>
          </a:xfrm>
        </p:spPr>
        <p:txBody>
          <a:bodyPr/>
          <a:lstStyle/>
          <a:p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Вечер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О счастье мы всегда лишь вспоминаем.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А счастье всюду. Может быть, оно 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Вот этот сад осенний за сараем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И чистый воздух, льющийся в окно.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бездонном небе легким белым краем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Встает, сияет облако. Давно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Слежу за ним... Мы мало видим, знаем,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А счастье только знающим дано.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Окно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открыто. Пискнула и села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На подоконник птичка. И от книг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Усталый взгляд я отвожу на миг.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вечереет, небо опустело.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Гул молотилки слышен на гумне...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Я вижу, слышу, счастлив. Все во мне.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Ясность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507</TotalTime>
  <Words>677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Базовая</vt:lpstr>
      <vt:lpstr>NewsPrint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Свою творческую деятельность Иван Бунин начинал с лирических стихотворений, он завершил классическую традицию русской поэзии 19 века, писал о деревенском быте, любви, особенно много о природе.   </vt:lpstr>
      <vt:lpstr> В 1901 году за поэму «Листопад» Бунин получил Пушкинскую премию</vt:lpstr>
      <vt:lpstr>                          Вечер О счастье мы всегда лишь вспоминаем. А счастье всюду. Может быть, оно - Вот этот сад осенний за сараем И чистый воздух, льющийся в окно. В бездонном небе легким белым краем Встает, сияет облако. Давно Слежу за ним... Мы мало видим, знаем, А счастье только знающим дано. Окно открыто. Пискнула и села На подоконник птичка. И от книг Усталый взгляд я отвожу на миг. День вечереет, небо опустело. Гул молотилки слышен на гумне... Я вижу, слышу, счастлив. Все во мне.</vt:lpstr>
      <vt:lpstr>Тематика прозы Бунина</vt:lpstr>
      <vt:lpstr>Тема уходящего прошлого России</vt:lpstr>
      <vt:lpstr>Критика буржуазной действительности</vt:lpstr>
      <vt:lpstr>Тема любви</vt:lpstr>
      <vt:lpstr>Презентация PowerPoint</vt:lpstr>
      <vt:lpstr>Цикл «»Темные аллеи» включает в себя 38 произведений. Каждый рассказ имеет свой сюжет, своих героев. Объединяет их общая тема – любовь.</vt:lpstr>
      <vt:lpstr>Вопросы для анализа рассказа «Господин из Сан-Франциско»</vt:lpstr>
      <vt:lpstr>Символика в рассказе</vt:lpstr>
      <vt:lpstr>В рассказе «Господин из Сан-Франциско» чувство нарастающего кризиса бездуховной буржуазной цивилизации сочетается с философскими размышлениями о жизни, человеке, смерти и бессмертии</vt:lpstr>
      <vt:lpstr>Бунин, следуя философии буддизма, приводит читателя к мысли о том, что человек – песчинка, его жизнь хрупка и быстротечна, над ним властвуют две вечные силы: ЛЮБОВЬ и СМЕРТЬ, которые невозможно преодолеть.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АРМ-14каб</dc:creator>
  <cp:lastModifiedBy>qwert</cp:lastModifiedBy>
  <cp:revision>51</cp:revision>
  <dcterms:created xsi:type="dcterms:W3CDTF">2014-01-22T10:21:34Z</dcterms:created>
  <dcterms:modified xsi:type="dcterms:W3CDTF">2014-09-03T14:33:57Z</dcterms:modified>
</cp:coreProperties>
</file>