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62" r:id="rId4"/>
    <p:sldId id="263" r:id="rId5"/>
    <p:sldId id="264" r:id="rId6"/>
    <p:sldId id="265" r:id="rId7"/>
    <p:sldId id="256" r:id="rId8"/>
    <p:sldId id="257" r:id="rId9"/>
    <p:sldId id="258" r:id="rId10"/>
    <p:sldId id="259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22E8A-351F-4A3A-875E-FEE876847B7E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0B3DA-FCF7-45D5-A5FC-5F2C1101F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e/e9/St_Parasceve_Orthodox_Church_in_Vilnius3.jpg/576px-St_Parasceve_Orthodox_Church_in_Vilnius3.jpg" TargetMode="External"/><Relationship Id="rId7" Type="http://schemas.openxmlformats.org/officeDocument/2006/relationships/hyperlink" Target="http://media.vam.ac.uk/media/thira/collection_images/2006AE/2006AE6363_jpg_ds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llustrators.ru/illustrations/544126_original.jpg" TargetMode="External"/><Relationship Id="rId5" Type="http://schemas.openxmlformats.org/officeDocument/2006/relationships/hyperlink" Target="http://img.narodna.pravda.com.ua/images/doc/0/b/0b1d8-950cf54d4ff3.jpg" TargetMode="External"/><Relationship Id="rId4" Type="http://schemas.openxmlformats.org/officeDocument/2006/relationships/hyperlink" Target="http://upload.wikimedia.org/wikipedia/commons/thumb/9/94/Peter_the_Great,_Tsar_of_Russia.jpg/626px-Peter_the_Great,_Tsar_of_Russia.jpg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miart.ru/forum/uploads7/post-1856726-1303390955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FF596-B1E1-4436-BF5C-0EEF702C282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http://upload.wikimedia.org/wikipedia/commons/thumb/e/e9/St_Parasceve_Orthodox_Church_in_Vilnius3.jpg/576px-St_Parasceve_Orthodox_Church_in_Vilnius3.jpg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http://upload.wikimedia.org/wikipedia/commons/thumb/9/94/Peter_the_Great%2C_Tsar_of_Russia.jpg/626px-Peter_the_Great%2C_Tsar_of_Russia.jpg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http://img.narodna.pravda.com.ua/images/doc/0/b/0b1d8-950cf54d4ff3.jpg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http://illustrators.ru/illustrations/544126_original.jpg</a:t>
            </a:r>
            <a:endParaRPr lang="ru-RU" dirty="0" smtClean="0">
              <a:hlinkClick r:id="rId7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AC09E-F5D7-464D-810E-66B134935FE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http://demiart.ru/forum/uploads7/post-1856726-1303390955.jpg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AC09E-F5D7-464D-810E-66B134935FE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8.jpeg"/><Relationship Id="rId3" Type="http://schemas.openxmlformats.org/officeDocument/2006/relationships/image" Target="../media/image17.jpeg"/><Relationship Id="rId7" Type="http://schemas.openxmlformats.org/officeDocument/2006/relationships/image" Target="../media/image43.jpeg"/><Relationship Id="rId12" Type="http://schemas.openxmlformats.org/officeDocument/2006/relationships/hyperlink" Target="http://pics.livejournal.com/ne_nai/pic/000q2c44/s640x48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ikaltravel.ru/tourism/Selengin" TargetMode="External"/><Relationship Id="rId13" Type="http://schemas.openxmlformats.org/officeDocument/2006/relationships/hyperlink" Target="http://english.ruvr.ru/data/2010/04/13/1236621856/3RIA-095850-Preview.jpg" TargetMode="External"/><Relationship Id="rId18" Type="http://schemas.openxmlformats.org/officeDocument/2006/relationships/hyperlink" Target="http://www.sovsekretno.ru/app/image/2001/06/5/990.jpg-&#1095;&#1072;&#1089;&#1090;&#1100;" TargetMode="External"/><Relationship Id="rId26" Type="http://schemas.openxmlformats.org/officeDocument/2006/relationships/hyperlink" Target="http://history-gatchina.ru/estate/luzanov/imgluz/2.jpg" TargetMode="External"/><Relationship Id="rId39" Type="http://schemas.openxmlformats.org/officeDocument/2006/relationships/hyperlink" Target="http://i035.radikal.ru/1011/bc/c0c9a1ffd07a.jpg" TargetMode="External"/><Relationship Id="rId3" Type="http://schemas.openxmlformats.org/officeDocument/2006/relationships/hyperlink" Target="file:///C:\WINDOWS\Temp\Rar$DI19.218\&#1090;&#1080;&#1090;&#1091;&#1083;&#1100;&#1085;&#1099;&#1081;%20&#1088;&#1091;&#1089;&#1089;&#1082;&#1080;&#1081;.jpg" TargetMode="External"/><Relationship Id="rId21" Type="http://schemas.openxmlformats.org/officeDocument/2006/relationships/hyperlink" Target="http://s54.radikal.ru/i143/1005/1c/99719681b392t.jpg.%20&#1055;&#1077;&#1090;&#1088;1" TargetMode="External"/><Relationship Id="rId34" Type="http://schemas.openxmlformats.org/officeDocument/2006/relationships/hyperlink" Target="http://s013.radikal.ru/i325/1011/f9/c737df6755cc.jpg" TargetMode="External"/><Relationship Id="rId7" Type="http://schemas.openxmlformats.org/officeDocument/2006/relationships/hyperlink" Target="http://zielenski.narod.ru/i0-3.jpg" TargetMode="External"/><Relationship Id="rId12" Type="http://schemas.openxmlformats.org/officeDocument/2006/relationships/hyperlink" Target="http://www.library.sh.cn/img/2007/070911/2.jpg" TargetMode="External"/><Relationship Id="rId17" Type="http://schemas.openxmlformats.org/officeDocument/2006/relationships/hyperlink" Target="http://www.snob.ru/i/indoc/user_10815/760155a071acc7cedb4df9990df518b8.JPG" TargetMode="External"/><Relationship Id="rId25" Type="http://schemas.openxmlformats.org/officeDocument/2006/relationships/hyperlink" Target="http://upload.wikimedia.org/wikipedia/commons/thumb/2/2b/Iconostasis_of_the_St_Parasceve_Orthodox_Church_in_Vilnius.JPG/450px-Iconostasis_of_the_St_Parasceve_Orthodox_Church_in_Vilnius.JPG" TargetMode="External"/><Relationship Id="rId33" Type="http://schemas.openxmlformats.org/officeDocument/2006/relationships/hyperlink" Target="http://history-gatchina.ru/estate/luzanov/imgluz/4.jpg" TargetMode="External"/><Relationship Id="rId38" Type="http://schemas.openxmlformats.org/officeDocument/2006/relationships/hyperlink" Target="http://img.narodna.pravda.com.ua/images/doc/0/b/0b1d8-950cf54d4ff3.jpg" TargetMode="External"/><Relationship Id="rId2" Type="http://schemas.openxmlformats.org/officeDocument/2006/relationships/image" Target="../media/image49.jpeg"/><Relationship Id="rId16" Type="http://schemas.openxmlformats.org/officeDocument/2006/relationships/hyperlink" Target="http://amnesia.pavelbers.com/Pushkin%20shevchenko.jpg" TargetMode="External"/><Relationship Id="rId20" Type="http://schemas.openxmlformats.org/officeDocument/2006/relationships/hyperlink" Target="http://s54.radikal.ru/i143/1005/1c/99719681b392t.jpg" TargetMode="External"/><Relationship Id="rId29" Type="http://schemas.openxmlformats.org/officeDocument/2006/relationships/hyperlink" Target="http://g2.delfi.lt/images/pix/570x0/d55ac026/file45134895_f980d82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llala.my1.ru/_ph/1/2/363338143.jpg" TargetMode="External"/><Relationship Id="rId11" Type="http://schemas.openxmlformats.org/officeDocument/2006/relationships/hyperlink" Target="http://img.photo58.ru/photos/2009-05/4274.jpg" TargetMode="External"/><Relationship Id="rId24" Type="http://schemas.openxmlformats.org/officeDocument/2006/relationships/hyperlink" Target="http://s007.radikal.ru/i301/1011/4b/962da18c1cd4.jpg" TargetMode="External"/><Relationship Id="rId32" Type="http://schemas.openxmlformats.org/officeDocument/2006/relationships/hyperlink" Target="http://history-gatchina.ru/estate/luzanov/imgluz/6.jpg" TargetMode="External"/><Relationship Id="rId37" Type="http://schemas.openxmlformats.org/officeDocument/2006/relationships/hyperlink" Target="http://history-gatchina.ru/estate/luzanov/imgluz/9.jpg" TargetMode="External"/><Relationship Id="rId5" Type="http://schemas.openxmlformats.org/officeDocument/2006/relationships/hyperlink" Target="file:///C:\WINDOWS\Temp\Rar$DI30.250\&#1086;&#1073;&#1099;&#1095;&#1085;&#1099;&#1081;1%20&#1088;&#1091;&#1089;&#1089;&#1082;&#1080;&#1081;.jpg" TargetMode="External"/><Relationship Id="rId15" Type="http://schemas.openxmlformats.org/officeDocument/2006/relationships/hyperlink" Target="http://www.ljplus.ru/img3/y/a/yardkepeer/IMG_11041.jpg" TargetMode="External"/><Relationship Id="rId23" Type="http://schemas.openxmlformats.org/officeDocument/2006/relationships/hyperlink" Target="http://upload.wikimedia.org/wikipedia/commons/d/d1/%D0%A0%D0%B0%D0%B3%D1%83%D0%B7%D0%B8%D0%BD%D1%81%D0%BA%D0%B8%D0%B9.jpg" TargetMode="External"/><Relationship Id="rId28" Type="http://schemas.openxmlformats.org/officeDocument/2006/relationships/hyperlink" Target="http://upload.wikimedia.org/wikipedia/commons/thumb/6/61/Jurij_Kobrin2.JPG/800px-Jurij_Kobrin2.JPG" TargetMode="External"/><Relationship Id="rId36" Type="http://schemas.openxmlformats.org/officeDocument/2006/relationships/hyperlink" Target="http://upload.wikimedia.org/wikipedia/commons/a/a2/Abram_Petrovich_Gannibal.jpg" TargetMode="External"/><Relationship Id="rId10" Type="http://schemas.openxmlformats.org/officeDocument/2006/relationships/hyperlink" Target="http://minkultrb.ru/uploads/RTEmagicC_4444444__2_.jpg.jpg" TargetMode="External"/><Relationship Id="rId19" Type="http://schemas.openxmlformats.org/officeDocument/2006/relationships/hyperlink" Target="http://history-gatchina.ru/estate/luzanov/luzanov1.htm-" TargetMode="External"/><Relationship Id="rId31" Type="http://schemas.openxmlformats.org/officeDocument/2006/relationships/hyperlink" Target="http://history-gatchina.ru/estate/luzanov/imgluz/5.jpg" TargetMode="External"/><Relationship Id="rId4" Type="http://schemas.openxmlformats.org/officeDocument/2006/relationships/hyperlink" Target="file:///C:\WINDOWS\Temp\Rar$DI25.156\&#1086;&#1073;&#1099;&#1095;&#1085;&#1099;&#1081;%20&#1088;&#1091;&#1089;&#1089;&#1082;&#1080;&#1081;.jpg-&#1092;&#1086;&#1085;" TargetMode="External"/><Relationship Id="rId9" Type="http://schemas.openxmlformats.org/officeDocument/2006/relationships/hyperlink" Target="http://stud.ibi.spb.ru/172/khamzhu/img/buryati.jpghttp:/minkultrb.ru/uploads/RTEmagicC_4444444__2_.jpg.jpg" TargetMode="External"/><Relationship Id="rId14" Type="http://schemas.openxmlformats.org/officeDocument/2006/relationships/hyperlink" Target="http://www.tstu.ru/win/tambov/tambov_img/imena_img/gonchar.jpg.%20&#1053;.&#1053;.&#1043;&#1086;&#1085;&#1095;&#1072;&#1088;&#1086;&#1074;&#1072;" TargetMode="External"/><Relationship Id="rId22" Type="http://schemas.openxmlformats.org/officeDocument/2006/relationships/hyperlink" Target="http://upload.wikimedia.org/wikipedia/commons/thumb/1/1c/Walls_of_Constantinople.JPG/800px-Walls_of_Constantinople.JPG" TargetMode="External"/><Relationship Id="rId27" Type="http://schemas.openxmlformats.org/officeDocument/2006/relationships/hyperlink" Target="http://s014.radikal.ru/i327/1011/96/a7b34c401853.jpg" TargetMode="External"/><Relationship Id="rId30" Type="http://schemas.openxmlformats.org/officeDocument/2006/relationships/hyperlink" Target="http://history-gatchina.ru/estate/luzanov/imgluz/3.jpg" TargetMode="External"/><Relationship Id="rId35" Type="http://schemas.openxmlformats.org/officeDocument/2006/relationships/hyperlink" Target="http://lectures.edu.ru/attach.asp?a_no=9727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lh5.ggpht.com/-5pt657lQaUQ/S9mjzN07T5I/AAAAAAAADHM/bjNAKuSv3T8/s720/05770022.jpg" TargetMode="External"/><Relationship Id="rId13" Type="http://schemas.openxmlformats.org/officeDocument/2006/relationships/hyperlink" Target="http://s4.afisha.net/MediaStorage/1eec4953f00c4f6c9fa041ea3c05.jpg" TargetMode="External"/><Relationship Id="rId18" Type="http://schemas.openxmlformats.org/officeDocument/2006/relationships/hyperlink" Target="http://hotel-altun.ru/i/petrovskoe/pismo.jpg" TargetMode="External"/><Relationship Id="rId3" Type="http://schemas.openxmlformats.org/officeDocument/2006/relationships/hyperlink" Target="http://www.oceansbridge.com/paintings/museums/new-hermitage/Tannauer_Johann_Gottfried-ZZZ-Peter_I_on_His_Death-bed.jpg" TargetMode="External"/><Relationship Id="rId21" Type="http://schemas.openxmlformats.org/officeDocument/2006/relationships/hyperlink" Target="http://www.newbur.ru/columns/documents/1731" TargetMode="External"/><Relationship Id="rId7" Type="http://schemas.openxmlformats.org/officeDocument/2006/relationships/hyperlink" Target="http://upload.wikimedia.org/wikipedia/commons/4/4f/A_Hanibal_signature.jpg-&#1080;&#1079;" TargetMode="External"/><Relationship Id="rId12" Type="http://schemas.openxmlformats.org/officeDocument/2006/relationships/hyperlink" Target="http://www.selengatour.ru/4d.jpg" TargetMode="External"/><Relationship Id="rId17" Type="http://schemas.openxmlformats.org/officeDocument/2006/relationships/hyperlink" Target="http://img1.liveinternet.ru/images/attach/b/3/8/573/8573758_DSCF3919.JPG" TargetMode="External"/><Relationship Id="rId2" Type="http://schemas.openxmlformats.org/officeDocument/2006/relationships/image" Target="../media/image49.jpeg"/><Relationship Id="rId16" Type="http://schemas.openxmlformats.org/officeDocument/2006/relationships/hyperlink" Target="http://img-fotki.yandex.ru/get/5905/fotosergs.9a/0_53906_a677a18a_XL" TargetMode="External"/><Relationship Id="rId20" Type="http://schemas.openxmlformats.org/officeDocument/2006/relationships/hyperlink" Target="http://img0.liveinternet.ru/images/attach/b/3/8/574/8574180_DSCF392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61.radikal.ru/1011/80/050215eccc49.jpg" TargetMode="External"/><Relationship Id="rId11" Type="http://schemas.openxmlformats.org/officeDocument/2006/relationships/hyperlink" Target="http://lh5.ggpht.com/_MLlXZ2dAnKI/S9aQ1e4VbjI/AAAAAAAAC_s/auyWWEO3iXc/s800/05770005.jpg" TargetMode="External"/><Relationship Id="rId5" Type="http://schemas.openxmlformats.org/officeDocument/2006/relationships/hyperlink" Target="http://etc.usf.edu/presentations/backgrounds/metal/metal_10/71003m.png" TargetMode="External"/><Relationship Id="rId15" Type="http://schemas.openxmlformats.org/officeDocument/2006/relationships/hyperlink" Target="http://puteschestvia.ucoz.ru/karta.jpeg" TargetMode="External"/><Relationship Id="rId10" Type="http://schemas.openxmlformats.org/officeDocument/2006/relationships/hyperlink" Target="http://img-9.photosight.ru/ce7/3152233_large.jpg" TargetMode="External"/><Relationship Id="rId19" Type="http://schemas.openxmlformats.org/officeDocument/2006/relationships/hyperlink" Target="http://www.arinahotel.ru/img/btm_land4.jpg" TargetMode="External"/><Relationship Id="rId4" Type="http://schemas.openxmlformats.org/officeDocument/2006/relationships/hyperlink" Target="http://kraeved.dyub.org/wp-content/uploads/2008/09/menshikov_ad_kart.jpg.%20&#1040;.&#1044;" TargetMode="External"/><Relationship Id="rId9" Type="http://schemas.openxmlformats.org/officeDocument/2006/relationships/hyperlink" Target="http://img-2005-09.photosight.ru/17/1038055.jpg" TargetMode="External"/><Relationship Id="rId14" Type="http://schemas.openxmlformats.org/officeDocument/2006/relationships/hyperlink" Target="http://pics.livejournal.com/tr00per/pic/000chws5" TargetMode="External"/><Relationship Id="rId22" Type="http://schemas.openxmlformats.org/officeDocument/2006/relationships/hyperlink" Target="http://tobolsk-grad.narod.ru/abram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WINDOWS\Temp\Rar$DI16.390\титульный 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4448" y="928670"/>
            <a:ext cx="7076642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Превратности судьбы царского арапа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Ибрагим Петрович Ганнибал в Бурятии</a:t>
            </a:r>
          </a:p>
          <a:p>
            <a:pPr algn="ctr"/>
            <a:endParaRPr lang="ru-RU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6072206"/>
            <a:ext cx="8215370" cy="707886"/>
          </a:xfrm>
          <a:prstGeom prst="rect">
            <a:avLst/>
          </a:prstGeom>
          <a:solidFill>
            <a:srgbClr val="FFFF99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71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«Средняя общеобразовательная школа №32»  г. Улан-Удэ</a:t>
            </a:r>
          </a:p>
          <a:p>
            <a:pPr algn="ctr"/>
            <a:r>
              <a:rPr lang="ru-RU" sz="2000" b="1" dirty="0" err="1" smtClean="0">
                <a:solidFill>
                  <a:srgbClr val="371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Казарцева</a:t>
            </a:r>
            <a:r>
              <a:rPr lang="ru-RU" sz="2000" b="1" dirty="0" smtClean="0">
                <a:solidFill>
                  <a:srgbClr val="371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И.В., учитель русского языка и литературы</a:t>
            </a:r>
            <a:endParaRPr lang="ru-RU" sz="2000" b="1" dirty="0">
              <a:solidFill>
                <a:srgbClr val="371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ВоВаН\Desktop\0_a3f81_7aaf60d_X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51319" cy="6858000"/>
          </a:xfrm>
          <a:prstGeom prst="rect">
            <a:avLst/>
          </a:prstGeom>
          <a:noFill/>
        </p:spPr>
      </p:pic>
      <p:pic>
        <p:nvPicPr>
          <p:cNvPr id="5" name="Picture 3" descr="C:\Users\ВоВаН\Desktop\0_a3f81_7aaf60d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65157" y="0"/>
            <a:ext cx="4638336" cy="6858000"/>
          </a:xfrm>
          <a:prstGeom prst="rect">
            <a:avLst/>
          </a:prstGeom>
          <a:noFill/>
        </p:spPr>
      </p:pic>
      <p:grpSp>
        <p:nvGrpSpPr>
          <p:cNvPr id="3" name="Группа 7"/>
          <p:cNvGrpSpPr/>
          <p:nvPr/>
        </p:nvGrpSpPr>
        <p:grpSpPr>
          <a:xfrm>
            <a:off x="0" y="0"/>
            <a:ext cx="4551319" cy="6858000"/>
            <a:chOff x="0" y="0"/>
            <a:chExt cx="4551319" cy="6858000"/>
          </a:xfrm>
        </p:grpSpPr>
        <p:pic>
          <p:nvPicPr>
            <p:cNvPr id="11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4551319" cy="6858000"/>
            </a:xfrm>
            <a:prstGeom prst="rect">
              <a:avLst/>
            </a:prstGeom>
            <a:noFill/>
          </p:spPr>
        </p:pic>
        <p:pic>
          <p:nvPicPr>
            <p:cNvPr id="12" name="Picture 2" descr="C:\Users\ВоВаН\Desktop\Baikal Lake 12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2777" y="172777"/>
              <a:ext cx="4363245" cy="6512445"/>
            </a:xfrm>
            <a:prstGeom prst="rect">
              <a:avLst/>
            </a:prstGeom>
            <a:noFill/>
          </p:spPr>
        </p:pic>
      </p:grpSp>
      <p:grpSp>
        <p:nvGrpSpPr>
          <p:cNvPr id="6" name="Группа 8"/>
          <p:cNvGrpSpPr/>
          <p:nvPr/>
        </p:nvGrpSpPr>
        <p:grpSpPr>
          <a:xfrm>
            <a:off x="4505664" y="0"/>
            <a:ext cx="4638336" cy="6981210"/>
            <a:chOff x="4565157" y="0"/>
            <a:chExt cx="4638336" cy="6981210"/>
          </a:xfrm>
        </p:grpSpPr>
        <p:pic>
          <p:nvPicPr>
            <p:cNvPr id="9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65157" y="0"/>
              <a:ext cx="4638336" cy="68580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788024" y="548680"/>
              <a:ext cx="3816424" cy="643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rgbClr val="3E1F00"/>
                  </a:solidFill>
                </a:rPr>
                <a:t>«В декабре месяце прибыл в Иркутск, отправленный по указу для строения </a:t>
              </a:r>
              <a:r>
                <a:rPr lang="ru-RU" sz="2800" b="1" dirty="0" err="1" smtClean="0">
                  <a:solidFill>
                    <a:srgbClr val="3E1F00"/>
                  </a:solidFill>
                </a:rPr>
                <a:t>Селенгинской</a:t>
              </a:r>
              <a:r>
                <a:rPr lang="ru-RU" sz="2800" b="1" dirty="0" smtClean="0">
                  <a:solidFill>
                    <a:srgbClr val="3E1F00"/>
                  </a:solidFill>
                </a:rPr>
                <a:t> крепости бомбардирской роты </a:t>
              </a:r>
              <a:r>
                <a:rPr lang="ru-RU" sz="2800" b="1" dirty="0" err="1" smtClean="0">
                  <a:solidFill>
                    <a:srgbClr val="3E1F00"/>
                  </a:solidFill>
                </a:rPr>
                <a:t>порутчик</a:t>
              </a:r>
              <a:r>
                <a:rPr lang="ru-RU" sz="2800" b="1" dirty="0" smtClean="0">
                  <a:solidFill>
                    <a:srgbClr val="3E1F00"/>
                  </a:solidFill>
                </a:rPr>
                <a:t> Абрам Петров араб Ганнибал, который и отбыл по закрытии </a:t>
              </a:r>
              <a:r>
                <a:rPr lang="ru-RU" sz="2800" b="1" dirty="0" err="1" smtClean="0">
                  <a:solidFill>
                    <a:srgbClr val="3E1F00"/>
                  </a:solidFill>
                </a:rPr>
                <a:t>Байкал-моря</a:t>
              </a:r>
              <a:r>
                <a:rPr lang="ru-RU" sz="2800" b="1" dirty="0" smtClean="0">
                  <a:solidFill>
                    <a:srgbClr val="3E1F00"/>
                  </a:solidFill>
                </a:rPr>
                <a:t> льдом в 1727 г. из Иркутска по </a:t>
              </a:r>
              <a:r>
                <a:rPr lang="ru-RU" sz="2800" b="1" dirty="0" err="1" smtClean="0">
                  <a:solidFill>
                    <a:srgbClr val="3E1F00"/>
                  </a:solidFill>
                </a:rPr>
                <a:t>мореставу</a:t>
              </a:r>
              <a:r>
                <a:rPr lang="ru-RU" sz="2800" b="1" dirty="0" smtClean="0">
                  <a:solidFill>
                    <a:srgbClr val="3E1F00"/>
                  </a:solidFill>
                </a:rPr>
                <a:t> в </a:t>
              </a:r>
              <a:r>
                <a:rPr lang="ru-RU" sz="2800" b="1" dirty="0" err="1" smtClean="0">
                  <a:solidFill>
                    <a:srgbClr val="3E1F00"/>
                  </a:solidFill>
                </a:rPr>
                <a:t>Селенгинск</a:t>
              </a:r>
              <a:r>
                <a:rPr lang="ru-RU" sz="2800" b="1" dirty="0" smtClean="0">
                  <a:solidFill>
                    <a:srgbClr val="3E1F00"/>
                  </a:solidFill>
                </a:rPr>
                <a:t>» </a:t>
              </a:r>
            </a:p>
            <a:p>
              <a:pPr algn="r"/>
              <a:endParaRPr lang="ru-RU" sz="2000" b="1" dirty="0" smtClean="0">
                <a:solidFill>
                  <a:srgbClr val="3E1F00"/>
                </a:solidFill>
              </a:endParaRPr>
            </a:p>
          </p:txBody>
        </p:sp>
      </p:grpSp>
      <p:grpSp>
        <p:nvGrpSpPr>
          <p:cNvPr id="7" name="Группа 11"/>
          <p:cNvGrpSpPr/>
          <p:nvPr/>
        </p:nvGrpSpPr>
        <p:grpSpPr>
          <a:xfrm>
            <a:off x="0" y="0"/>
            <a:ext cx="4551319" cy="6858000"/>
            <a:chOff x="0" y="0"/>
            <a:chExt cx="4551319" cy="6858000"/>
          </a:xfrm>
        </p:grpSpPr>
        <p:pic>
          <p:nvPicPr>
            <p:cNvPr id="54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4551319" cy="6858000"/>
            </a:xfrm>
            <a:prstGeom prst="rect">
              <a:avLst/>
            </a:prstGeom>
            <a:noFill/>
          </p:spPr>
        </p:pic>
        <p:grpSp>
          <p:nvGrpSpPr>
            <p:cNvPr id="8" name="Группа 20"/>
            <p:cNvGrpSpPr/>
            <p:nvPr/>
          </p:nvGrpSpPr>
          <p:grpSpPr>
            <a:xfrm>
              <a:off x="395536" y="332656"/>
              <a:ext cx="3930230" cy="5562619"/>
              <a:chOff x="395536" y="332656"/>
              <a:chExt cx="3930230" cy="5562619"/>
            </a:xfrm>
          </p:grpSpPr>
          <p:pic>
            <p:nvPicPr>
              <p:cNvPr id="56" name="Picture 2" descr="Картинка 5 из 15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95536" y="332656"/>
                <a:ext cx="3928376" cy="4500594"/>
              </a:xfrm>
              <a:prstGeom prst="rect">
                <a:avLst/>
              </a:prstGeom>
              <a:noFill/>
              <a:ln>
                <a:solidFill>
                  <a:srgbClr val="CC6600"/>
                </a:solidFill>
              </a:ln>
            </p:spPr>
          </p:pic>
          <p:sp>
            <p:nvSpPr>
              <p:cNvPr id="57" name="TextBox 7"/>
              <p:cNvSpPr txBox="1"/>
              <p:nvPr/>
            </p:nvSpPr>
            <p:spPr>
              <a:xfrm>
                <a:off x="539552" y="4941168"/>
                <a:ext cx="378621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3E1F00"/>
                    </a:solidFill>
                  </a:rPr>
                  <a:t>Остатки </a:t>
                </a:r>
                <a:r>
                  <a:rPr lang="ru-RU" sz="2800" b="1" dirty="0" err="1" smtClean="0">
                    <a:solidFill>
                      <a:srgbClr val="3E1F00"/>
                    </a:solidFill>
                  </a:rPr>
                  <a:t>Селенгинской</a:t>
                </a:r>
                <a:r>
                  <a:rPr lang="ru-RU" sz="2800" b="1" dirty="0" smtClean="0">
                    <a:solidFill>
                      <a:srgbClr val="3E1F00"/>
                    </a:solidFill>
                  </a:rPr>
                  <a:t> </a:t>
                </a:r>
              </a:p>
              <a:p>
                <a:r>
                  <a:rPr lang="ru-RU" sz="2800" b="1" dirty="0" smtClean="0">
                    <a:solidFill>
                      <a:srgbClr val="3E1F00"/>
                    </a:solidFill>
                  </a:rPr>
                  <a:t>              крепости</a:t>
                </a:r>
                <a:endParaRPr lang="ru-RU" sz="2800" b="1" dirty="0">
                  <a:solidFill>
                    <a:srgbClr val="3E1F00"/>
                  </a:solidFill>
                </a:endParaRPr>
              </a:p>
            </p:txBody>
          </p:sp>
        </p:grpSp>
      </p:grpSp>
      <p:grpSp>
        <p:nvGrpSpPr>
          <p:cNvPr id="13" name="Группа 14"/>
          <p:cNvGrpSpPr/>
          <p:nvPr/>
        </p:nvGrpSpPr>
        <p:grpSpPr>
          <a:xfrm>
            <a:off x="4505664" y="0"/>
            <a:ext cx="4638336" cy="6858000"/>
            <a:chOff x="4565157" y="0"/>
            <a:chExt cx="4638336" cy="6858000"/>
          </a:xfrm>
        </p:grpSpPr>
        <p:pic>
          <p:nvPicPr>
            <p:cNvPr id="59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65157" y="0"/>
              <a:ext cx="4638336" cy="6858000"/>
            </a:xfrm>
            <a:prstGeom prst="rect">
              <a:avLst/>
            </a:prstGeom>
            <a:noFill/>
          </p:spPr>
        </p:pic>
        <p:grpSp>
          <p:nvGrpSpPr>
            <p:cNvPr id="14" name="Группа 13"/>
            <p:cNvGrpSpPr/>
            <p:nvPr/>
          </p:nvGrpSpPr>
          <p:grpSpPr>
            <a:xfrm>
              <a:off x="4703501" y="332656"/>
              <a:ext cx="4154779" cy="6280378"/>
              <a:chOff x="4703501" y="332656"/>
              <a:chExt cx="4154779" cy="6280378"/>
            </a:xfrm>
          </p:grpSpPr>
          <p:pic>
            <p:nvPicPr>
              <p:cNvPr id="61" name="Picture 2" descr="Картинка 5 из 1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4703501" y="332656"/>
                <a:ext cx="4087509" cy="4500594"/>
              </a:xfrm>
              <a:prstGeom prst="rect">
                <a:avLst/>
              </a:prstGeom>
              <a:noFill/>
              <a:ln>
                <a:solidFill>
                  <a:srgbClr val="CC6600"/>
                </a:solidFill>
              </a:ln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4786314" y="4797152"/>
                <a:ext cx="407196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rgbClr val="3E1F00"/>
                    </a:solidFill>
                  </a:rPr>
                  <a:t>В </a:t>
                </a:r>
                <a:r>
                  <a:rPr lang="ru-RU" sz="2800" b="1" dirty="0" err="1" smtClean="0">
                    <a:solidFill>
                      <a:srgbClr val="3E1F00"/>
                    </a:solidFill>
                  </a:rPr>
                  <a:t>Селенгинске</a:t>
                </a:r>
                <a:r>
                  <a:rPr lang="ru-RU" sz="2800" b="1" dirty="0" smtClean="0">
                    <a:solidFill>
                      <a:srgbClr val="3E1F00"/>
                    </a:solidFill>
                  </a:rPr>
                  <a:t>  Ганнибал  занимался изучением местности, составил проект переноса города </a:t>
                </a:r>
                <a:endParaRPr lang="ru-RU" sz="2800" b="1" dirty="0">
                  <a:solidFill>
                    <a:srgbClr val="3E1F00"/>
                  </a:solidFill>
                </a:endParaRPr>
              </a:p>
            </p:txBody>
          </p:sp>
        </p:grpSp>
      </p:grpSp>
      <p:grpSp>
        <p:nvGrpSpPr>
          <p:cNvPr id="15" name="Группа 62"/>
          <p:cNvGrpSpPr/>
          <p:nvPr/>
        </p:nvGrpSpPr>
        <p:grpSpPr>
          <a:xfrm>
            <a:off x="0" y="0"/>
            <a:ext cx="4551319" cy="6858000"/>
            <a:chOff x="0" y="0"/>
            <a:chExt cx="4551319" cy="6858000"/>
          </a:xfrm>
        </p:grpSpPr>
        <p:pic>
          <p:nvPicPr>
            <p:cNvPr id="64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4551319" cy="6858000"/>
            </a:xfrm>
            <a:prstGeom prst="rect">
              <a:avLst/>
            </a:prstGeom>
            <a:noFill/>
          </p:spPr>
        </p:pic>
        <p:pic>
          <p:nvPicPr>
            <p:cNvPr id="65" name="Picture 2" descr="C:\Users\ВоВаН\Desktop\0013nv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611560" y="404664"/>
              <a:ext cx="3631645" cy="3402823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66" name="TextBox 65"/>
            <p:cNvSpPr txBox="1"/>
            <p:nvPr/>
          </p:nvSpPr>
          <p:spPr>
            <a:xfrm>
              <a:off x="357158" y="3929066"/>
              <a:ext cx="414340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3E1F00"/>
                  </a:solidFill>
                </a:rPr>
                <a:t>«1730 г. в январе месяце     прибыл отправленный из Тобольска в Иркутск прапорщик </a:t>
              </a:r>
              <a:r>
                <a:rPr lang="ru-RU" sz="2800" b="1" dirty="0" err="1" smtClean="0">
                  <a:solidFill>
                    <a:srgbClr val="3E1F00"/>
                  </a:solidFill>
                </a:rPr>
                <a:t>Заворов</a:t>
              </a:r>
              <a:r>
                <a:rPr lang="ru-RU" sz="2800" b="1" dirty="0" smtClean="0">
                  <a:solidFill>
                    <a:srgbClr val="3E1F00"/>
                  </a:solidFill>
                </a:rPr>
                <a:t> для </a:t>
              </a:r>
              <a:r>
                <a:rPr lang="ru-RU" sz="2800" b="1" dirty="0" err="1" smtClean="0">
                  <a:solidFill>
                    <a:srgbClr val="3E1F00"/>
                  </a:solidFill>
                </a:rPr>
                <a:t>арестования</a:t>
              </a:r>
              <a:r>
                <a:rPr lang="ru-RU" sz="2800" b="1" dirty="0" smtClean="0">
                  <a:solidFill>
                    <a:srgbClr val="3E1F00"/>
                  </a:solidFill>
                </a:rPr>
                <a:t> </a:t>
              </a:r>
              <a:r>
                <a:rPr lang="ru-RU" sz="2800" b="1" dirty="0" err="1" smtClean="0">
                  <a:solidFill>
                    <a:srgbClr val="3E1F00"/>
                  </a:solidFill>
                </a:rPr>
                <a:t>порутчика</a:t>
              </a:r>
              <a:r>
                <a:rPr lang="ru-RU" sz="2800" b="1" dirty="0" smtClean="0">
                  <a:solidFill>
                    <a:srgbClr val="3E1F00"/>
                  </a:solidFill>
                </a:rPr>
                <a:t>        Авраама Петрова, за</a:t>
              </a:r>
            </a:p>
          </p:txBody>
        </p:sp>
      </p:grpSp>
      <p:grpSp>
        <p:nvGrpSpPr>
          <p:cNvPr id="16" name="Группа 66"/>
          <p:cNvGrpSpPr/>
          <p:nvPr/>
        </p:nvGrpSpPr>
        <p:grpSpPr>
          <a:xfrm>
            <a:off x="4505664" y="0"/>
            <a:ext cx="4638336" cy="6858000"/>
            <a:chOff x="4565157" y="0"/>
            <a:chExt cx="4638336" cy="6858000"/>
          </a:xfrm>
        </p:grpSpPr>
        <p:pic>
          <p:nvPicPr>
            <p:cNvPr id="68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65157" y="0"/>
              <a:ext cx="4638336" cy="6858000"/>
            </a:xfrm>
            <a:prstGeom prst="rect">
              <a:avLst/>
            </a:prstGeom>
            <a:noFill/>
          </p:spPr>
        </p:pic>
        <p:pic>
          <p:nvPicPr>
            <p:cNvPr id="69" name="Picture 2" descr="C:\Users\ВоВаН\Desktop\0013nv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4929190" y="428604"/>
              <a:ext cx="3888424" cy="3402823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70" name="TextBox 69"/>
            <p:cNvSpPr txBox="1"/>
            <p:nvPr/>
          </p:nvSpPr>
          <p:spPr>
            <a:xfrm>
              <a:off x="4857752" y="3929066"/>
              <a:ext cx="400052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3E1F00"/>
                  </a:solidFill>
                </a:rPr>
                <a:t>чем и отправился в </a:t>
              </a:r>
              <a:r>
                <a:rPr lang="ru-RU" sz="2800" b="1" dirty="0" err="1" smtClean="0">
                  <a:solidFill>
                    <a:srgbClr val="3E1F00"/>
                  </a:solidFill>
                </a:rPr>
                <a:t>Селенгинск</a:t>
              </a:r>
              <a:r>
                <a:rPr lang="ru-RU" sz="2800" b="1" dirty="0" smtClean="0">
                  <a:solidFill>
                    <a:srgbClr val="3E1F00"/>
                  </a:solidFill>
                </a:rPr>
                <a:t>,   где оного Петрова арестовал и  возвратился с ним в Иркутск, а из Иркутска отбыл в Томск»</a:t>
              </a:r>
              <a:endParaRPr lang="ru-RU" sz="2800" dirty="0">
                <a:solidFill>
                  <a:srgbClr val="3E1F00"/>
                </a:solidFill>
              </a:endParaRPr>
            </a:p>
          </p:txBody>
        </p:sp>
      </p:grpSp>
      <p:grpSp>
        <p:nvGrpSpPr>
          <p:cNvPr id="17" name="Группа 70"/>
          <p:cNvGrpSpPr/>
          <p:nvPr/>
        </p:nvGrpSpPr>
        <p:grpSpPr>
          <a:xfrm>
            <a:off x="0" y="0"/>
            <a:ext cx="4551319" cy="6858000"/>
            <a:chOff x="0" y="0"/>
            <a:chExt cx="4551319" cy="6858000"/>
          </a:xfrm>
        </p:grpSpPr>
        <p:pic>
          <p:nvPicPr>
            <p:cNvPr id="72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4551319" cy="6858000"/>
            </a:xfrm>
            <a:prstGeom prst="rect">
              <a:avLst/>
            </a:prstGeom>
            <a:noFill/>
          </p:spPr>
        </p:pic>
        <p:pic>
          <p:nvPicPr>
            <p:cNvPr id="73" name="Picture 2" descr="Картинка 72 из 669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115616" y="476672"/>
              <a:ext cx="2952328" cy="3364281"/>
            </a:xfrm>
            <a:prstGeom prst="rect">
              <a:avLst/>
            </a:prstGeom>
            <a:noFill/>
            <a:ln>
              <a:solidFill>
                <a:srgbClr val="CC6600"/>
              </a:solidFill>
            </a:ln>
          </p:spPr>
        </p:pic>
        <p:sp>
          <p:nvSpPr>
            <p:cNvPr id="74" name="TextBox 73"/>
            <p:cNvSpPr txBox="1"/>
            <p:nvPr/>
          </p:nvSpPr>
          <p:spPr>
            <a:xfrm>
              <a:off x="539552" y="3861048"/>
              <a:ext cx="396044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3E1F00"/>
                  </a:solidFill>
                  <a:cs typeface="Arial" pitchFamily="34" charset="0"/>
                </a:rPr>
                <a:t>Ганнибал пошёл в гору с воцарением Елизаветы Петровны. Она ему пожаловала  земли в Псковской провинции</a:t>
              </a:r>
            </a:p>
          </p:txBody>
        </p:sp>
      </p:grpSp>
      <p:grpSp>
        <p:nvGrpSpPr>
          <p:cNvPr id="18" name="Группа 74"/>
          <p:cNvGrpSpPr/>
          <p:nvPr/>
        </p:nvGrpSpPr>
        <p:grpSpPr>
          <a:xfrm>
            <a:off x="4505664" y="0"/>
            <a:ext cx="4638336" cy="6858000"/>
            <a:chOff x="4565157" y="0"/>
            <a:chExt cx="4638336" cy="6858000"/>
          </a:xfrm>
        </p:grpSpPr>
        <p:pic>
          <p:nvPicPr>
            <p:cNvPr id="76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65157" y="0"/>
              <a:ext cx="4638336" cy="6858000"/>
            </a:xfrm>
            <a:prstGeom prst="rect">
              <a:avLst/>
            </a:prstGeom>
            <a:noFill/>
          </p:spPr>
        </p:pic>
        <p:pic>
          <p:nvPicPr>
            <p:cNvPr id="77" name="Picture 8" descr="http://pushkin.ellink.ru/reserve/images/pe2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4847517" y="476672"/>
              <a:ext cx="3672408" cy="3391406"/>
            </a:xfrm>
            <a:prstGeom prst="rect">
              <a:avLst/>
            </a:prstGeom>
            <a:noFill/>
            <a:ln>
              <a:solidFill>
                <a:srgbClr val="CC6600"/>
              </a:solidFill>
            </a:ln>
          </p:spPr>
        </p:pic>
        <p:sp>
          <p:nvSpPr>
            <p:cNvPr id="78" name="TextBox 77"/>
            <p:cNvSpPr txBox="1"/>
            <p:nvPr/>
          </p:nvSpPr>
          <p:spPr>
            <a:xfrm>
              <a:off x="4847517" y="4149080"/>
              <a:ext cx="378621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3E1F00"/>
                  </a:solidFill>
                  <a:cs typeface="Arial" pitchFamily="34" charset="0"/>
                </a:rPr>
                <a:t>Здесь Ганнибалом была основана усадьба, позднее названная Петровское</a:t>
              </a:r>
              <a:endParaRPr lang="ru-RU" sz="2800" b="1" dirty="0">
                <a:solidFill>
                  <a:srgbClr val="3E1F00"/>
                </a:solidFill>
              </a:endParaRPr>
            </a:p>
          </p:txBody>
        </p:sp>
      </p:grpSp>
      <p:grpSp>
        <p:nvGrpSpPr>
          <p:cNvPr id="19" name="Группа 78"/>
          <p:cNvGrpSpPr/>
          <p:nvPr/>
        </p:nvGrpSpPr>
        <p:grpSpPr>
          <a:xfrm>
            <a:off x="0" y="0"/>
            <a:ext cx="4551319" cy="6858000"/>
            <a:chOff x="0" y="0"/>
            <a:chExt cx="4551319" cy="6858000"/>
          </a:xfrm>
        </p:grpSpPr>
        <p:pic>
          <p:nvPicPr>
            <p:cNvPr id="80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4551319" cy="6858000"/>
            </a:xfrm>
            <a:prstGeom prst="rect">
              <a:avLst/>
            </a:prstGeom>
            <a:noFill/>
          </p:spPr>
        </p:pic>
        <p:pic>
          <p:nvPicPr>
            <p:cNvPr id="81" name="Picture 2" descr="Памятное надгробие Абраму Петровичу Ганнибалу. Место захоронения приблизительное, так как было утеряно. * vizantijka * Бывшая усадьба Абрама Петровича Ганнибала * Суйда, Санкт-Петербург и Ленинградская область, Россия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642909" y="476672"/>
              <a:ext cx="3689515" cy="56166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</p:grpSp>
      <p:grpSp>
        <p:nvGrpSpPr>
          <p:cNvPr id="20" name="Группа 81"/>
          <p:cNvGrpSpPr/>
          <p:nvPr/>
        </p:nvGrpSpPr>
        <p:grpSpPr>
          <a:xfrm>
            <a:off x="4505664" y="0"/>
            <a:ext cx="4638336" cy="7040438"/>
            <a:chOff x="4565157" y="0"/>
            <a:chExt cx="4638336" cy="7040438"/>
          </a:xfrm>
        </p:grpSpPr>
        <p:pic>
          <p:nvPicPr>
            <p:cNvPr id="83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65157" y="0"/>
              <a:ext cx="4638336" cy="6858000"/>
            </a:xfrm>
            <a:prstGeom prst="rect">
              <a:avLst/>
            </a:prstGeom>
            <a:noFill/>
          </p:spPr>
        </p:pic>
        <p:pic>
          <p:nvPicPr>
            <p:cNvPr id="84" name="Picture 2" descr="Картинка 835 из 1001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5232266" y="571480"/>
              <a:ext cx="2872255" cy="29497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  <p:sp>
          <p:nvSpPr>
            <p:cNvPr id="85" name="TextBox 84"/>
            <p:cNvSpPr txBox="1"/>
            <p:nvPr/>
          </p:nvSpPr>
          <p:spPr>
            <a:xfrm>
              <a:off x="4703501" y="3501008"/>
              <a:ext cx="417646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3E1F00"/>
                  </a:solidFill>
                  <a:cs typeface="Arial" pitchFamily="34" charset="0"/>
                </a:rPr>
                <a:t>Памятное надгробие Абраму Петровичу Ганнибалу. Место захоронения приблизительное, так как настоящее было утеряно</a:t>
              </a:r>
              <a:br>
                <a:rPr lang="ru-RU" sz="2800" b="1" dirty="0" smtClean="0">
                  <a:solidFill>
                    <a:srgbClr val="3E1F00"/>
                  </a:solidFill>
                  <a:cs typeface="Arial" pitchFamily="34" charset="0"/>
                </a:rPr>
              </a:br>
              <a:endParaRPr lang="ru-RU" sz="2800" b="1" dirty="0">
                <a:solidFill>
                  <a:srgbClr val="3E1F00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s_43_pero"/>
          <p:cNvPicPr>
            <a:picLocks noChangeAspect="1" noChangeArrowheads="1"/>
          </p:cNvPicPr>
          <p:nvPr/>
        </p:nvPicPr>
        <p:blipFill>
          <a:blip r:embed="rId2" cstate="print">
            <a:lum bright="46000" contrast="-6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21429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Интернет ресурсы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42918"/>
            <a:ext cx="8715436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1</a:t>
            </a:r>
            <a:r>
              <a:rPr lang="ru-RU" sz="1100" b="1" dirty="0" smtClean="0"/>
              <a:t>слайд-</a:t>
            </a:r>
            <a:r>
              <a:rPr lang="en-US" sz="1100" b="1" dirty="0" smtClean="0">
                <a:hlinkClick r:id="rId3" action="ppaction://hlinkfile"/>
              </a:rPr>
              <a:t> file:///C:/WINDOWS/Temp/Rar$DI19.218/</a:t>
            </a:r>
            <a:r>
              <a:rPr lang="ru-RU" sz="1100" b="1" dirty="0" smtClean="0">
                <a:hlinkClick r:id="rId3" action="ppaction://hlinkfile"/>
              </a:rPr>
              <a:t>титульный%20русский.</a:t>
            </a:r>
            <a:r>
              <a:rPr lang="en-US" sz="1100" b="1" dirty="0" smtClean="0">
                <a:hlinkClick r:id="rId3" action="ppaction://hlinkfile"/>
              </a:rPr>
              <a:t>jpg</a:t>
            </a:r>
            <a:r>
              <a:rPr lang="ru-RU" sz="1100" b="1" dirty="0" smtClean="0"/>
              <a:t>-фон</a:t>
            </a:r>
          </a:p>
          <a:p>
            <a:r>
              <a:rPr lang="en-US" sz="1100" b="1" dirty="0" smtClean="0">
                <a:hlinkClick r:id="rId4" action="ppaction://hlinkfile"/>
              </a:rPr>
              <a:t>file:///C:/WINDOWS/Temp/Rar$DI25.156/</a:t>
            </a:r>
            <a:r>
              <a:rPr lang="ru-RU" sz="1100" b="1" dirty="0" smtClean="0">
                <a:hlinkClick r:id="rId4" action="ppaction://hlinkfile"/>
              </a:rPr>
              <a:t>обычный%20русский.</a:t>
            </a:r>
            <a:r>
              <a:rPr lang="en-US" sz="1100" b="1" dirty="0" smtClean="0">
                <a:hlinkClick r:id="rId4" action="ppaction://hlinkfile"/>
              </a:rPr>
              <a:t>jpg</a:t>
            </a:r>
            <a:r>
              <a:rPr lang="ru-RU" sz="1100" b="1" dirty="0" smtClean="0">
                <a:hlinkClick r:id="rId4" action="ppaction://hlinkfile"/>
              </a:rPr>
              <a:t> - фон</a:t>
            </a:r>
            <a:endParaRPr lang="ru-RU" sz="1100" b="1" dirty="0" smtClean="0"/>
          </a:p>
          <a:p>
            <a:r>
              <a:rPr lang="en-US" sz="1100" b="1" dirty="0" smtClean="0">
                <a:hlinkClick r:id="rId5" action="ppaction://hlinkfile"/>
              </a:rPr>
              <a:t>file:///C:/WINDOWS/Temp/Rar$DI30.250/</a:t>
            </a:r>
            <a:r>
              <a:rPr lang="ru-RU" sz="1100" b="1" dirty="0" smtClean="0">
                <a:hlinkClick r:id="rId5" action="ppaction://hlinkfile"/>
              </a:rPr>
              <a:t>обычный1%20русский.</a:t>
            </a:r>
            <a:r>
              <a:rPr lang="en-US" sz="1100" b="1" dirty="0" smtClean="0">
                <a:hlinkClick r:id="rId5" action="ppaction://hlinkfile"/>
              </a:rPr>
              <a:t>jpg </a:t>
            </a:r>
            <a:r>
              <a:rPr lang="ru-RU" sz="1100" b="1" dirty="0" smtClean="0"/>
              <a:t>-фон</a:t>
            </a:r>
            <a:br>
              <a:rPr lang="ru-RU" sz="1100" b="1" dirty="0" smtClean="0"/>
            </a:br>
            <a:r>
              <a:rPr lang="ru-RU" sz="1100" b="1" dirty="0" smtClean="0"/>
              <a:t>2слайд-</a:t>
            </a:r>
            <a:r>
              <a:rPr lang="en-US" sz="1100" b="1" dirty="0" smtClean="0">
                <a:hlinkClick r:id="rId6"/>
              </a:rPr>
              <a:t>http://bellala.my1.ru/_ph/1/2/363338143.jpg</a:t>
            </a:r>
            <a:r>
              <a:rPr lang="ru-RU" sz="1100" b="1" dirty="0" smtClean="0"/>
              <a:t> – А.С.Пушкин</a:t>
            </a:r>
          </a:p>
          <a:p>
            <a:r>
              <a:rPr lang="en-US" sz="1100" b="1" dirty="0" smtClean="0">
                <a:hlinkClick r:id="rId7"/>
              </a:rPr>
              <a:t>http://zielenski.narod.ru/i0-3.jpg </a:t>
            </a:r>
            <a:r>
              <a:rPr lang="ru-RU" sz="1100" b="1" dirty="0" smtClean="0"/>
              <a:t> - А.П.Ганнибал</a:t>
            </a:r>
            <a:br>
              <a:rPr lang="ru-RU" sz="1100" b="1" dirty="0" smtClean="0"/>
            </a:br>
            <a:r>
              <a:rPr lang="ru-RU" sz="1100" b="1" dirty="0" smtClean="0"/>
              <a:t>3слайд-</a:t>
            </a:r>
            <a:r>
              <a:rPr lang="en-US" sz="1100" b="1" dirty="0" smtClean="0">
                <a:hlinkClick r:id="rId8"/>
              </a:rPr>
              <a:t>http://www.baikaltravel.ru/tourism/Selengin</a:t>
            </a:r>
            <a:r>
              <a:rPr lang="ru-RU" sz="1100" b="1" dirty="0" smtClean="0"/>
              <a:t>. Вид </a:t>
            </a:r>
            <a:r>
              <a:rPr lang="ru-RU" sz="1100" b="1" dirty="0" err="1" smtClean="0"/>
              <a:t>Селенгинска</a:t>
            </a:r>
            <a:r>
              <a:rPr lang="ru-RU" sz="1100" b="1" dirty="0" smtClean="0"/>
              <a:t>.</a:t>
            </a:r>
            <a:r>
              <a:rPr lang="en-US" sz="1100" b="1" dirty="0" smtClean="0"/>
              <a:t> </a:t>
            </a:r>
            <a:r>
              <a:rPr lang="en-US" sz="1100" b="1" dirty="0" smtClean="0">
                <a:hlinkClick r:id="rId9"/>
              </a:rPr>
              <a:t>http://stud.ibi.spb.ru/172/khamzhu/img/buryati.jpg</a:t>
            </a:r>
            <a:r>
              <a:rPr lang="ru-RU" sz="1100" b="1" dirty="0" smtClean="0">
                <a:hlinkClick r:id="rId9"/>
              </a:rPr>
              <a:t>;</a:t>
            </a:r>
            <a:r>
              <a:rPr lang="en-US" sz="1100" b="1" dirty="0" smtClean="0">
                <a:hlinkClick r:id="rId9"/>
              </a:rPr>
              <a:t> </a:t>
            </a:r>
            <a:r>
              <a:rPr lang="en-US" sz="1100" b="1" dirty="0" smtClean="0">
                <a:hlinkClick r:id="rId10"/>
              </a:rPr>
              <a:t>http://minkultrb.ru/uploads/RTEmagicC_4444444__2_.jpg.jpg</a:t>
            </a:r>
            <a:r>
              <a:rPr lang="ru-RU" sz="1100" b="1" dirty="0" smtClean="0"/>
              <a:t>; </a:t>
            </a:r>
            <a:r>
              <a:rPr lang="en-US" sz="1100" b="1" dirty="0" smtClean="0">
                <a:hlinkClick r:id="rId11"/>
              </a:rPr>
              <a:t>http://img.photo58.ru/photos/2009-05/4274.jpg</a:t>
            </a:r>
            <a:r>
              <a:rPr lang="ru-RU" sz="1100" b="1" dirty="0" smtClean="0"/>
              <a:t>;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b="1" dirty="0" smtClean="0"/>
              <a:t>4слайд-</a:t>
            </a:r>
            <a:r>
              <a:rPr lang="en-US" sz="1100" b="1" dirty="0" smtClean="0">
                <a:hlinkClick r:id="rId12"/>
              </a:rPr>
              <a:t>http://www.library.sh.cn/img/2007/070911/2.jpg</a:t>
            </a:r>
            <a:r>
              <a:rPr lang="ru-RU" sz="1100" b="1" dirty="0" smtClean="0"/>
              <a:t>. Пушкин у Китайской стены.</a:t>
            </a:r>
            <a:br>
              <a:rPr lang="ru-RU" sz="1100" b="1" dirty="0" smtClean="0"/>
            </a:br>
            <a:r>
              <a:rPr lang="ru-RU" sz="1100" b="1" dirty="0" smtClean="0"/>
              <a:t>5слайд-</a:t>
            </a:r>
            <a:r>
              <a:rPr lang="en-US" sz="1100" b="1" dirty="0" smtClean="0">
                <a:hlinkClick r:id="rId13"/>
              </a:rPr>
              <a:t> http://english.ruvr.ru/data/2010/04/13/1236621856/3RIA-095850-Preview.jpg </a:t>
            </a:r>
            <a:r>
              <a:rPr lang="ru-RU" sz="1100" b="1" dirty="0" smtClean="0"/>
              <a:t>. А.С.Пушкин.</a:t>
            </a:r>
            <a:br>
              <a:rPr lang="ru-RU" sz="1100" b="1" dirty="0" smtClean="0"/>
            </a:br>
            <a:r>
              <a:rPr lang="ru-RU" sz="1100" b="1" dirty="0" smtClean="0"/>
              <a:t> </a:t>
            </a:r>
            <a:r>
              <a:rPr lang="en-US" sz="1100" b="1" dirty="0" smtClean="0">
                <a:hlinkClick r:id="rId14"/>
              </a:rPr>
              <a:t>http://www.tstu.ru/win/tambov/tambov_img/imena_img/gonchar.jpg</a:t>
            </a:r>
            <a:r>
              <a:rPr lang="ru-RU" sz="1100" b="1" dirty="0" smtClean="0">
                <a:hlinkClick r:id="rId14"/>
              </a:rPr>
              <a:t>. Н.Н.Гончарова</a:t>
            </a:r>
            <a:r>
              <a:rPr lang="ru-RU" sz="1100" b="1" dirty="0" smtClean="0"/>
              <a:t>.</a:t>
            </a:r>
          </a:p>
          <a:p>
            <a:r>
              <a:rPr lang="ru-RU" sz="1100" b="1" dirty="0" smtClean="0"/>
              <a:t>6слайд- </a:t>
            </a:r>
            <a:r>
              <a:rPr lang="ru-RU" sz="1100" b="1" dirty="0" smtClean="0">
                <a:hlinkClick r:id="rId15"/>
              </a:rPr>
              <a:t>http://www.ljplus.ru/img3/y/a/yardkepeer/IMG_11041.jpg</a:t>
            </a:r>
            <a:r>
              <a:rPr lang="ru-RU" sz="1100" b="1" dirty="0" smtClean="0"/>
              <a:t>. Бюст Ганнибала.</a:t>
            </a:r>
          </a:p>
          <a:p>
            <a:r>
              <a:rPr lang="en-US" sz="1100" b="1" dirty="0" smtClean="0">
                <a:hlinkClick r:id="rId16"/>
              </a:rPr>
              <a:t>http://amnesia.pavelbers.com/Pushkin%20shevchenko.jpg</a:t>
            </a:r>
            <a:r>
              <a:rPr lang="ru-RU" sz="1100" b="1" dirty="0" smtClean="0"/>
              <a:t>. Бюст Ганнибала.  </a:t>
            </a:r>
          </a:p>
          <a:p>
            <a:r>
              <a:rPr lang="ru-RU" sz="1100" b="1" dirty="0" smtClean="0"/>
              <a:t>7слайд-</a:t>
            </a:r>
            <a:r>
              <a:rPr lang="en-US" sz="1100" b="1" dirty="0" smtClean="0">
                <a:hlinkClick r:id="rId17"/>
              </a:rPr>
              <a:t> http://www.snob.ru/i/indoc/user_10815/760155a071acc7cedb4df9990df518b8.JPG</a:t>
            </a:r>
            <a:r>
              <a:rPr lang="ru-RU" sz="1100" b="1" dirty="0" smtClean="0"/>
              <a:t>. карта Африки.  </a:t>
            </a:r>
          </a:p>
          <a:p>
            <a:r>
              <a:rPr lang="en-US" sz="1100" dirty="0" smtClean="0">
                <a:hlinkClick r:id="rId18"/>
              </a:rPr>
              <a:t>http://www.sovsekretno.ru/app/image/2001/06/5/990.jpg</a:t>
            </a:r>
            <a:r>
              <a:rPr lang="ru-RU" sz="1100" dirty="0" smtClean="0">
                <a:hlinkClick r:id="rId18"/>
              </a:rPr>
              <a:t>- часть</a:t>
            </a:r>
            <a:r>
              <a:rPr lang="ru-RU" sz="1100" dirty="0" smtClean="0"/>
              <a:t> карты</a:t>
            </a:r>
          </a:p>
          <a:p>
            <a:r>
              <a:rPr lang="en-US" sz="1100" b="1" dirty="0" smtClean="0">
                <a:hlinkClick r:id="rId19"/>
              </a:rPr>
              <a:t>http://history-gatchina.ru/estate/luzanov/luzanov1.htm</a:t>
            </a:r>
            <a:r>
              <a:rPr lang="ru-RU" sz="1100" b="1" dirty="0" smtClean="0">
                <a:hlinkClick r:id="rId19"/>
              </a:rPr>
              <a:t>-</a:t>
            </a:r>
            <a:r>
              <a:rPr lang="ru-RU" sz="1100" b="1" dirty="0" smtClean="0"/>
              <a:t> Ганнибал  </a:t>
            </a:r>
          </a:p>
          <a:p>
            <a:r>
              <a:rPr lang="ru-RU" sz="1100" b="1" dirty="0" smtClean="0"/>
              <a:t>8слайд-</a:t>
            </a:r>
            <a:r>
              <a:rPr lang="en-US" sz="1100" b="1" dirty="0" smtClean="0">
                <a:hlinkClick r:id="rId20"/>
              </a:rPr>
              <a:t> </a:t>
            </a:r>
            <a:r>
              <a:rPr lang="en-US" sz="1100" b="1" dirty="0" smtClean="0">
                <a:hlinkClick r:id="rId21"/>
              </a:rPr>
              <a:t>http://s54.radikal.ru/i143/1005/1c/99719681b392t.jpg</a:t>
            </a:r>
            <a:r>
              <a:rPr lang="ru-RU" sz="1100" b="1" dirty="0" smtClean="0">
                <a:hlinkClick r:id="rId21"/>
              </a:rPr>
              <a:t>. Петр1</a:t>
            </a:r>
            <a:r>
              <a:rPr lang="ru-RU" sz="1100" b="1" dirty="0" smtClean="0"/>
              <a:t>.  </a:t>
            </a:r>
          </a:p>
          <a:p>
            <a:r>
              <a:rPr lang="en-US" sz="1100" b="1" dirty="0" smtClean="0">
                <a:hlinkClick r:id="rId22"/>
              </a:rPr>
              <a:t>http://upload.wikimedia.org/wikipedia/commons/thumb/1/1c/Walls_of_Constantinople.JPG/800px-Walls_of_Constantinople.JPG</a:t>
            </a:r>
            <a:r>
              <a:rPr lang="ru-RU" sz="1100" b="1" dirty="0" smtClean="0"/>
              <a:t>. Стены Константинополя.</a:t>
            </a:r>
            <a:r>
              <a:rPr lang="en-US" sz="1100" b="1" dirty="0" smtClean="0">
                <a:hlinkClick r:id="rId23"/>
              </a:rPr>
              <a:t> http://upload.wikimedia.org/wikipedia/commons/d/d1/%D0%A0%D0%B0%D0%B3%D1%83%D0%B7%D0%B8%D0%BD%D1%81%D0%BA%D0%B8%D0%B9.jpg</a:t>
            </a:r>
            <a:r>
              <a:rPr lang="ru-RU" sz="1100" b="1" dirty="0" smtClean="0"/>
              <a:t>. С.В.Рагузинский. </a:t>
            </a:r>
          </a:p>
          <a:p>
            <a:r>
              <a:rPr lang="en-US" sz="1100" b="1" dirty="0" smtClean="0">
                <a:hlinkClick r:id="rId24"/>
              </a:rPr>
              <a:t>http://s007.radikal.ru/i301/1011/4b/962da18c1cd4.jpg</a:t>
            </a:r>
            <a:r>
              <a:rPr lang="ru-RU" sz="1100" b="1" dirty="0" smtClean="0"/>
              <a:t>. Пятницкая церковь в </a:t>
            </a:r>
            <a:r>
              <a:rPr lang="ru-RU" sz="1100" b="1" dirty="0" err="1" smtClean="0"/>
              <a:t>Вильне</a:t>
            </a:r>
            <a:r>
              <a:rPr lang="ru-RU" sz="1100" b="1" dirty="0" smtClean="0"/>
              <a:t> (Вильнюсе). </a:t>
            </a:r>
          </a:p>
          <a:p>
            <a:r>
              <a:rPr lang="en-US" sz="1100" b="1" dirty="0" smtClean="0">
                <a:hlinkClick r:id="rId25"/>
              </a:rPr>
              <a:t>http://upload.wikimedia.org/wikipedia/commons/thumb/2/2b/Iconostasis_of_the_St_Parasceve_Orthodox_Church_in_Vilnius.JPG/450px-Iconostasis_of_the_St_Parasceve_Orthodox_Church_in_Vilnius.JPG</a:t>
            </a:r>
            <a:r>
              <a:rPr lang="ru-RU" sz="1100" b="1" dirty="0" smtClean="0"/>
              <a:t>. Иконостас.</a:t>
            </a:r>
            <a:br>
              <a:rPr lang="ru-RU" sz="1100" b="1" dirty="0" smtClean="0"/>
            </a:br>
            <a:r>
              <a:rPr lang="ru-RU" sz="1100" b="1" dirty="0" smtClean="0"/>
              <a:t> </a:t>
            </a:r>
            <a:r>
              <a:rPr lang="en-US" sz="1100" b="1" dirty="0" smtClean="0">
                <a:hlinkClick r:id="rId26"/>
              </a:rPr>
              <a:t>http://history-gatchina.ru/estate/luzanov/imgluz/2.jpg</a:t>
            </a:r>
            <a:r>
              <a:rPr lang="ru-RU" sz="1100" b="1" dirty="0" smtClean="0"/>
              <a:t>. Крещение в </a:t>
            </a:r>
            <a:r>
              <a:rPr lang="ru-RU" sz="1100" b="1" dirty="0" err="1" smtClean="0"/>
              <a:t>Вильне</a:t>
            </a:r>
            <a:r>
              <a:rPr lang="ru-RU" sz="1100" b="1" dirty="0" smtClean="0"/>
              <a:t>.  </a:t>
            </a:r>
          </a:p>
          <a:p>
            <a:r>
              <a:rPr lang="en-US" sz="1100" b="1" dirty="0" smtClean="0">
                <a:hlinkClick r:id="rId27"/>
              </a:rPr>
              <a:t>http://s014.radikal.ru/i327/1011/96/a7b34c401853.jpg</a:t>
            </a:r>
            <a:r>
              <a:rPr lang="ru-RU" sz="1100" b="1" dirty="0" smtClean="0"/>
              <a:t>. Мемориальная таблица. </a:t>
            </a:r>
          </a:p>
          <a:p>
            <a:r>
              <a:rPr lang="en-US" sz="1100" b="1" dirty="0" smtClean="0">
                <a:hlinkClick r:id="rId28"/>
              </a:rPr>
              <a:t>http://upload.wikimedia.org/wikipedia/commons/thumb/6/61/Jurij_Kobrin2.JPG/800px-Jurij_Kobrin2.JPG</a:t>
            </a:r>
            <a:endParaRPr lang="ru-RU" sz="1100" b="1" dirty="0" smtClean="0"/>
          </a:p>
          <a:p>
            <a:r>
              <a:rPr lang="en-US" sz="1100" b="1" dirty="0" smtClean="0">
                <a:hlinkClick r:id="rId29"/>
              </a:rPr>
              <a:t>http://g2.delfi.lt//images/pix/570x0/d55ac026/file45134895_f980d82c.jpg</a:t>
            </a:r>
            <a:r>
              <a:rPr lang="ru-RU" sz="1100" b="1" dirty="0" smtClean="0"/>
              <a:t>. Памятнике Ганнибалу и Пушкину в Вильнюсе.</a:t>
            </a:r>
          </a:p>
          <a:p>
            <a:r>
              <a:rPr lang="en-US" sz="1100" b="1" dirty="0" smtClean="0">
                <a:hlinkClick r:id="rId30"/>
              </a:rPr>
              <a:t>http://history-gatchina.ru/estate/luzanov/imgluz/3.jpg</a:t>
            </a:r>
            <a:r>
              <a:rPr lang="ru-RU" sz="1100" b="1" dirty="0" smtClean="0"/>
              <a:t>;</a:t>
            </a:r>
            <a:r>
              <a:rPr lang="en-US" sz="1100" b="1" dirty="0" smtClean="0">
                <a:hlinkClick r:id="rId31"/>
              </a:rPr>
              <a:t> http://history-gatchina.ru/estate/luzanov/imgluz/5.jpg</a:t>
            </a:r>
            <a:r>
              <a:rPr lang="ru-RU" sz="1100" b="1" dirty="0" smtClean="0"/>
              <a:t>;</a:t>
            </a:r>
          </a:p>
          <a:p>
            <a:r>
              <a:rPr lang="en-US" sz="1100" b="1" dirty="0" smtClean="0">
                <a:hlinkClick r:id="rId32"/>
              </a:rPr>
              <a:t>http://history-gatchina.ru/estate/luzanov/imgluz/6.jpg</a:t>
            </a:r>
            <a:r>
              <a:rPr lang="ru-RU" sz="1100" b="1" dirty="0" smtClean="0"/>
              <a:t>;</a:t>
            </a:r>
            <a:r>
              <a:rPr lang="en-US" sz="1100" b="1" dirty="0" smtClean="0">
                <a:hlinkClick r:id="rId33"/>
              </a:rPr>
              <a:t> http://history-gatchina.ru/estate/luzanov/imgluz/4.jpg</a:t>
            </a:r>
            <a:r>
              <a:rPr lang="ru-RU" sz="1100" b="1" dirty="0" smtClean="0"/>
              <a:t> - интерактивная лента. </a:t>
            </a:r>
          </a:p>
          <a:p>
            <a:r>
              <a:rPr lang="en-US" sz="1100" b="1" dirty="0" smtClean="0">
                <a:hlinkClick r:id="rId34"/>
              </a:rPr>
              <a:t>http://s013.radikal.ru/i325/1011/f9/c737df6755cc.jpg</a:t>
            </a:r>
            <a:r>
              <a:rPr lang="ru-RU" sz="1100" b="1" dirty="0" smtClean="0"/>
              <a:t>. Ганнибал с Петром 1. </a:t>
            </a:r>
          </a:p>
          <a:p>
            <a:r>
              <a:rPr lang="en-US" sz="1100" b="1" dirty="0" smtClean="0">
                <a:hlinkClick r:id="rId35"/>
              </a:rPr>
              <a:t>http://lectures.edu.ru/attach.asp?a_no=9727</a:t>
            </a:r>
            <a:r>
              <a:rPr lang="ru-RU" sz="1100" b="1" dirty="0" smtClean="0"/>
              <a:t>;</a:t>
            </a:r>
            <a:r>
              <a:rPr lang="en-US" sz="1100" b="1" dirty="0" smtClean="0">
                <a:hlinkClick r:id="rId36"/>
              </a:rPr>
              <a:t> http://upload.wikimedia.org/wikipedia/commons/a/a2/Abram_Petrovich_Gannibal.jpg</a:t>
            </a:r>
            <a:r>
              <a:rPr lang="ru-RU" sz="1100" b="1" dirty="0" smtClean="0"/>
              <a:t>; </a:t>
            </a:r>
          </a:p>
          <a:p>
            <a:r>
              <a:rPr lang="en-US" sz="1100" b="1" dirty="0" smtClean="0">
                <a:hlinkClick r:id="rId37"/>
              </a:rPr>
              <a:t>http://history-gatchina.ru/estate/luzanov/imgluz/9.jpg</a:t>
            </a:r>
            <a:r>
              <a:rPr lang="ru-RU" sz="1100" b="1" dirty="0" smtClean="0"/>
              <a:t>;</a:t>
            </a:r>
            <a:r>
              <a:rPr lang="ru-RU" sz="1100" b="1" dirty="0" smtClean="0">
                <a:hlinkClick r:id="rId38"/>
              </a:rPr>
              <a:t> </a:t>
            </a:r>
          </a:p>
          <a:p>
            <a:r>
              <a:rPr lang="ru-RU" sz="1100" b="1" dirty="0" smtClean="0">
                <a:hlinkClick r:id="rId38"/>
              </a:rPr>
              <a:t>http://img.narodna.pravda.com.ua/images/doc/0/b/0b1d8-950cf54d4ff3.jpg</a:t>
            </a:r>
            <a:r>
              <a:rPr lang="ru-RU" sz="1100" b="1" dirty="0" smtClean="0"/>
              <a:t> </a:t>
            </a:r>
          </a:p>
          <a:p>
            <a:r>
              <a:rPr lang="en-US" sz="1100" b="1" dirty="0" smtClean="0">
                <a:hlinkClick r:id="rId39"/>
              </a:rPr>
              <a:t>http://i035.radikal.ru/1011/bc/c0c9a1ffd07a.jpg </a:t>
            </a:r>
            <a:r>
              <a:rPr lang="ru-RU" sz="1100" b="1" dirty="0" smtClean="0"/>
              <a:t>;</a:t>
            </a:r>
          </a:p>
          <a:p>
            <a:endParaRPr lang="ru-RU" sz="11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s_43_pero"/>
          <p:cNvPicPr>
            <a:picLocks noChangeAspect="1" noChangeArrowheads="1"/>
          </p:cNvPicPr>
          <p:nvPr/>
        </p:nvPicPr>
        <p:blipFill>
          <a:blip r:embed="rId2" cstate="print">
            <a:lum bright="46000" contrast="-6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142852"/>
            <a:ext cx="878687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dirty="0" smtClean="0"/>
          </a:p>
          <a:p>
            <a:r>
              <a:rPr lang="en-US" sz="1100" b="1" dirty="0" smtClean="0">
                <a:hlinkClick r:id="rId3"/>
              </a:rPr>
              <a:t>http://www.oceansbridge.com/paintings/museums/new-hermitage/Tannauer_Johann_Gottfried-ZZZ-Peter_I_on_His_Death-bed.jpg </a:t>
            </a:r>
            <a:r>
              <a:rPr lang="ru-RU" sz="1100" b="1" dirty="0" smtClean="0"/>
              <a:t>; Петр1. </a:t>
            </a:r>
          </a:p>
          <a:p>
            <a:r>
              <a:rPr lang="en-US" sz="1100" b="1" dirty="0" smtClean="0">
                <a:hlinkClick r:id="rId4"/>
              </a:rPr>
              <a:t>http://kraeved.dyub.org/wp-content/uploads/2008/09/menshikov_ad_kart.jpg</a:t>
            </a:r>
            <a:r>
              <a:rPr lang="ru-RU" sz="1100" b="1" dirty="0" smtClean="0">
                <a:hlinkClick r:id="rId4"/>
              </a:rPr>
              <a:t>. А.Д</a:t>
            </a:r>
            <a:r>
              <a:rPr lang="ru-RU" sz="1100" b="1" dirty="0" smtClean="0"/>
              <a:t>. Меньшиков.</a:t>
            </a:r>
          </a:p>
          <a:p>
            <a:r>
              <a:rPr lang="ru-RU" sz="1100" b="1" dirty="0" smtClean="0"/>
              <a:t>9слайд-</a:t>
            </a:r>
            <a:r>
              <a:rPr lang="ru-RU" sz="1100" b="1" u="sng" dirty="0" smtClean="0">
                <a:latin typeface="Calibri" pitchFamily="34" charset="0"/>
                <a:hlinkClick r:id="rId5"/>
              </a:rPr>
              <a:t>http://etc.usf.edu/presentations/backgrounds/metal/metal_10/71003m.png</a:t>
            </a:r>
            <a:r>
              <a:rPr lang="ru-RU" sz="1100" b="1" u="sng" dirty="0" smtClean="0">
                <a:latin typeface="Calibri" pitchFamily="34" charset="0"/>
              </a:rPr>
              <a:t> – </a:t>
            </a:r>
            <a:r>
              <a:rPr lang="ru-RU" sz="1100" b="1" dirty="0" smtClean="0">
                <a:latin typeface="Calibri" pitchFamily="34" charset="0"/>
              </a:rPr>
              <a:t>фон </a:t>
            </a:r>
          </a:p>
          <a:p>
            <a:r>
              <a:rPr lang="ru-RU" sz="1100" b="1" dirty="0" smtClean="0">
                <a:latin typeface="Calibri" pitchFamily="34" charset="0"/>
              </a:rPr>
              <a:t> </a:t>
            </a:r>
            <a:r>
              <a:rPr lang="en-US" sz="1100" b="1" dirty="0" smtClean="0">
                <a:hlinkClick r:id="rId6"/>
              </a:rPr>
              <a:t>http://i061.radikal.ru/1011/80/050215eccc49.jpg</a:t>
            </a:r>
            <a:r>
              <a:rPr lang="ru-RU" sz="1100" b="1" dirty="0" smtClean="0"/>
              <a:t> -автограф;</a:t>
            </a:r>
            <a:r>
              <a:rPr lang="en-US" sz="1100" b="1" dirty="0" smtClean="0">
                <a:hlinkClick r:id="rId7"/>
              </a:rPr>
              <a:t> http://upload.wikimedia.org/wikipedia/commons/4/4f/A_Hanibal_signature.jpg</a:t>
            </a:r>
            <a:r>
              <a:rPr lang="ru-RU" sz="1100" b="1" dirty="0" smtClean="0">
                <a:hlinkClick r:id="rId7"/>
              </a:rPr>
              <a:t>-из</a:t>
            </a:r>
            <a:r>
              <a:rPr lang="ru-RU" sz="1100" b="1" dirty="0" smtClean="0"/>
              <a:t> челобитной Ганнибала.</a:t>
            </a:r>
          </a:p>
          <a:p>
            <a:r>
              <a:rPr lang="ru-RU" sz="1100" b="1" dirty="0" smtClean="0">
                <a:latin typeface="Calibri" pitchFamily="34" charset="0"/>
              </a:rPr>
              <a:t>10слайд-</a:t>
            </a:r>
            <a:r>
              <a:rPr lang="en-US" sz="1100" b="1" dirty="0" smtClean="0">
                <a:hlinkClick r:id="rId8"/>
              </a:rPr>
              <a:t> http://lh5.ggpht.com/-5pt657lQaUQ/S9mjzN07T5I/AAAAAAAADHM/bjNAKuSv3T8/s720/05770022.jpg</a:t>
            </a:r>
            <a:r>
              <a:rPr lang="ru-RU" sz="1100" b="1" dirty="0" smtClean="0"/>
              <a:t>; </a:t>
            </a:r>
          </a:p>
          <a:p>
            <a:r>
              <a:rPr lang="en-US" sz="1100" b="1" dirty="0" smtClean="0">
                <a:hlinkClick r:id="rId9"/>
              </a:rPr>
              <a:t>http://img-2005-09.photosight.ru/17/1038055.jpg</a:t>
            </a:r>
            <a:r>
              <a:rPr lang="ru-RU" sz="1100" b="1" dirty="0" smtClean="0"/>
              <a:t>; </a:t>
            </a:r>
            <a:r>
              <a:rPr lang="en-US" sz="1100" b="1" dirty="0" smtClean="0">
                <a:hlinkClick r:id="rId10"/>
              </a:rPr>
              <a:t>http://img-9.photosight.ru/ce7/3152233_large.jpg</a:t>
            </a:r>
            <a:r>
              <a:rPr lang="ru-RU" sz="1100" b="1" dirty="0" smtClean="0"/>
              <a:t>;</a:t>
            </a:r>
          </a:p>
          <a:p>
            <a:r>
              <a:rPr lang="en-US" sz="1100" b="1" dirty="0" smtClean="0">
                <a:hlinkClick r:id="rId11"/>
              </a:rPr>
              <a:t>http://lh5.ggpht.com/_MLlXZ2dAnKI/S9aQ1e4VbjI/AAAAAAAAC_s/auyWWEO3iXc/s800/05770005.jpg</a:t>
            </a:r>
            <a:r>
              <a:rPr lang="ru-RU" sz="1100" b="1" dirty="0" smtClean="0"/>
              <a:t>; </a:t>
            </a:r>
          </a:p>
          <a:p>
            <a:r>
              <a:rPr lang="en-US" sz="1100" b="1" dirty="0" smtClean="0">
                <a:hlinkClick r:id="rId12"/>
              </a:rPr>
              <a:t>http://www.selengatour.ru/4d.jpg</a:t>
            </a:r>
            <a:r>
              <a:rPr lang="ru-RU" sz="1100" b="1" dirty="0" smtClean="0"/>
              <a:t>. </a:t>
            </a:r>
            <a:r>
              <a:rPr lang="ru-RU" sz="1100" b="1" dirty="0" err="1" smtClean="0"/>
              <a:t>Селенгинск</a:t>
            </a:r>
            <a:r>
              <a:rPr lang="ru-RU" sz="1100" b="1" dirty="0" smtClean="0"/>
              <a:t>.</a:t>
            </a:r>
          </a:p>
          <a:p>
            <a:r>
              <a:rPr lang="en-US" sz="1100" b="1" dirty="0" smtClean="0">
                <a:hlinkClick r:id="rId13"/>
              </a:rPr>
              <a:t>http://s4.afisha.net/MediaStorage/1eec4953f00c4f6c9fa041ea3c05.jpg</a:t>
            </a:r>
            <a:r>
              <a:rPr lang="ru-RU" sz="1100" b="1" dirty="0" smtClean="0"/>
              <a:t> – Елизавета Петровна</a:t>
            </a:r>
          </a:p>
          <a:p>
            <a:r>
              <a:rPr lang="en-US" sz="1100" b="1" dirty="0" smtClean="0">
                <a:hlinkClick r:id="rId14"/>
              </a:rPr>
              <a:t>http://pics.livejournal.com/tr00per/pic/000chws5</a:t>
            </a:r>
            <a:r>
              <a:rPr lang="ru-RU" sz="1100" b="1" dirty="0" smtClean="0"/>
              <a:t>; </a:t>
            </a:r>
            <a:r>
              <a:rPr lang="en-US" sz="1100" b="1" dirty="0" smtClean="0">
                <a:hlinkClick r:id="rId15"/>
              </a:rPr>
              <a:t>http://puteschestvia.ucoz.ru/karta.jpeg</a:t>
            </a:r>
            <a:r>
              <a:rPr lang="ru-RU" sz="1100" b="1" dirty="0" smtClean="0"/>
              <a:t> - карта.</a:t>
            </a:r>
          </a:p>
          <a:p>
            <a:r>
              <a:rPr lang="ru-RU" sz="1100" b="1" dirty="0" smtClean="0">
                <a:hlinkClick r:id="rId16"/>
              </a:rPr>
              <a:t>http://img-fotki.yandex.ru/get/5905/fotosergs.9a/0_53906_a677a18a_XL</a:t>
            </a:r>
            <a:r>
              <a:rPr lang="ru-RU" sz="1100" b="1" dirty="0" smtClean="0"/>
              <a:t> - озеро </a:t>
            </a:r>
            <a:r>
              <a:rPr lang="ru-RU" sz="1100" b="1" dirty="0" err="1" smtClean="0"/>
              <a:t>Кучане</a:t>
            </a:r>
            <a:r>
              <a:rPr lang="ru-RU" sz="1100" b="1" dirty="0" smtClean="0"/>
              <a:t>.</a:t>
            </a:r>
          </a:p>
          <a:p>
            <a:r>
              <a:rPr lang="en-US" sz="1100" b="1" dirty="0" smtClean="0">
                <a:hlinkClick r:id="rId17"/>
              </a:rPr>
              <a:t>http://img1.liveinternet.ru/images/attach/b/3/8/573/8573758_DSCF3919.JPG</a:t>
            </a:r>
            <a:r>
              <a:rPr lang="ru-RU" sz="1100" b="1" dirty="0" smtClean="0"/>
              <a:t> - дом Ганнибала;</a:t>
            </a:r>
            <a:r>
              <a:rPr lang="en-US" sz="1100" b="1" dirty="0" smtClean="0">
                <a:hlinkClick r:id="rId18"/>
              </a:rPr>
              <a:t> </a:t>
            </a:r>
            <a:endParaRPr lang="ru-RU" sz="1100" b="1" dirty="0" smtClean="0"/>
          </a:p>
          <a:p>
            <a:r>
              <a:rPr lang="en-US" sz="1100" b="1" dirty="0" smtClean="0">
                <a:hlinkClick r:id="rId19"/>
              </a:rPr>
              <a:t>http://www.arinahotel.ru/img/btm_land4.jpg</a:t>
            </a:r>
            <a:r>
              <a:rPr lang="ru-RU" sz="1100" b="1" dirty="0" smtClean="0"/>
              <a:t> - окрестности Петровского;</a:t>
            </a:r>
            <a:r>
              <a:rPr lang="en-US" sz="1100" b="1" dirty="0" smtClean="0">
                <a:hlinkClick r:id="rId20"/>
              </a:rPr>
              <a:t> http://img0.liveinternet.ru/images/attach/b/3/8/574/8574180_DSCF3929.JPG</a:t>
            </a:r>
            <a:r>
              <a:rPr lang="ru-RU" sz="1100" b="1" dirty="0" smtClean="0"/>
              <a:t> - Петровский парк;</a:t>
            </a:r>
          </a:p>
          <a:p>
            <a:r>
              <a:rPr lang="ru-RU" sz="1100" b="1" dirty="0" smtClean="0"/>
              <a:t/>
            </a:r>
            <a:br>
              <a:rPr lang="ru-RU" sz="1100" b="1" dirty="0" smtClean="0"/>
            </a:br>
            <a:endParaRPr lang="ru-RU" sz="1100" b="1" dirty="0" smtClean="0"/>
          </a:p>
          <a:p>
            <a:endParaRPr lang="en-US" sz="1100" b="1" dirty="0" smtClean="0"/>
          </a:p>
          <a:p>
            <a:r>
              <a:rPr lang="en-US" sz="1100" b="1" dirty="0" smtClean="0"/>
              <a:t>                                                    </a:t>
            </a:r>
            <a:r>
              <a:rPr lang="ru-RU" sz="1400" b="1" dirty="0" smtClean="0"/>
              <a:t>Использованная литература из интернета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1.</a:t>
            </a:r>
            <a:r>
              <a:rPr lang="en-US" sz="1400" b="1" dirty="0" smtClean="0"/>
              <a:t> </a:t>
            </a:r>
            <a:r>
              <a:rPr lang="en-US" sz="1400" b="1" dirty="0" smtClean="0">
                <a:hlinkClick r:id="rId21"/>
              </a:rPr>
              <a:t>http://www.newbur.ru/columns/documents/1731</a:t>
            </a:r>
            <a:endParaRPr lang="ru-RU" sz="1400" b="1" dirty="0" smtClean="0"/>
          </a:p>
          <a:p>
            <a:r>
              <a:rPr lang="ru-RU" sz="1400" b="1" dirty="0" smtClean="0"/>
              <a:t>2.</a:t>
            </a:r>
            <a:r>
              <a:rPr lang="en-US" sz="1400" b="1" dirty="0" smtClean="0"/>
              <a:t> </a:t>
            </a:r>
            <a:r>
              <a:rPr lang="en-US" sz="1400" b="1" dirty="0" smtClean="0">
                <a:hlinkClick r:id="rId22"/>
              </a:rPr>
              <a:t>http://tobolsk-grad.narod.ru/abram.html</a:t>
            </a:r>
            <a:endParaRPr lang="ru-RU" sz="1400" b="1" dirty="0" smtClean="0"/>
          </a:p>
          <a:p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b="1" dirty="0" smtClean="0"/>
          </a:p>
          <a:p>
            <a:endParaRPr lang="ru-RU" sz="11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WINDOWS\Temp\Rar$DI22.171\обычный 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Картинка 28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3357586" cy="435771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2" descr="Картинка 51 из 41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0"/>
            <a:ext cx="3357566" cy="435771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034" y="4643446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71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Многое в творчестве А.С.Пушкина посвящено основателю династии Абраму Петровичу. Это самый известный иностранец в России, сделавший головокружительную карьеру и внесший весомый вклад в развитие науки и военного дела России</a:t>
            </a:r>
            <a:endParaRPr lang="ru-RU" sz="2400" b="1" dirty="0">
              <a:solidFill>
                <a:srgbClr val="371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WINDOWS\Temp\Rar$DI28.562\обычный1 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oem\Рабочий стол\Пушкин и конференция\page_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2844" y="2428868"/>
            <a:ext cx="885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71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О бурятах, их быте, Забайкалье  А.С.Пушкин был осведомлен через своих опальных друзей-декабристов и по произведениям писателей-сибиряков, </a:t>
            </a:r>
          </a:p>
          <a:p>
            <a:pPr algn="ctr"/>
            <a:r>
              <a:rPr lang="ru-RU" sz="2400" b="1" dirty="0" smtClean="0">
                <a:solidFill>
                  <a:srgbClr val="371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которыми живо интересовался</a:t>
            </a:r>
          </a:p>
          <a:p>
            <a:endParaRPr lang="ru-RU" sz="2400" b="1" dirty="0" smtClean="0">
              <a:solidFill>
                <a:srgbClr val="371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sz="2400" b="1" dirty="0" smtClean="0">
              <a:solidFill>
                <a:srgbClr val="371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sz="2400" dirty="0" smtClean="0">
              <a:solidFill>
                <a:srgbClr val="371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sz="2400" dirty="0" smtClean="0">
              <a:solidFill>
                <a:srgbClr val="371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400" dirty="0" smtClean="0"/>
          </a:p>
        </p:txBody>
      </p:sp>
      <p:pic>
        <p:nvPicPr>
          <p:cNvPr id="9" name="Picture 2" descr="Картинка 1 из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357694"/>
            <a:ext cx="2357422" cy="2500306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  <p:pic>
        <p:nvPicPr>
          <p:cNvPr id="73730" name="Picture 2" descr="Картинка 136 из 3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38" y="4357695"/>
            <a:ext cx="3500462" cy="2500306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  <p:pic>
        <p:nvPicPr>
          <p:cNvPr id="10" name="Picture 2" descr="Бурятия. Селенга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57694"/>
            <a:ext cx="3286116" cy="2500307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WINDOWS\Temp\Rar$DI22.171\обычный 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Картинка 33 из 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42852"/>
            <a:ext cx="5934081" cy="4010035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000364" y="4286256"/>
            <a:ext cx="58579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</a:t>
            </a:r>
            <a:r>
              <a:rPr lang="ru-RU" sz="2000" b="1" dirty="0" smtClean="0">
                <a:solidFill>
                  <a:srgbClr val="371B03"/>
                </a:solidFill>
                <a:cs typeface="Arial" pitchFamily="34" charset="0"/>
              </a:rPr>
              <a:t>У КИТАЙСКОЙ СТЕНЫ</a:t>
            </a:r>
            <a:br>
              <a:rPr lang="ru-RU" sz="2000" b="1" dirty="0" smtClean="0">
                <a:solidFill>
                  <a:srgbClr val="371B03"/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rgbClr val="371B03"/>
                </a:solidFill>
                <a:cs typeface="Arial" pitchFamily="34" charset="0"/>
              </a:rPr>
              <a:t>Поедем, я готов; куда бы вы, друзья,</a:t>
            </a:r>
            <a:br>
              <a:rPr lang="ru-RU" sz="2400" b="1" dirty="0" smtClean="0">
                <a:solidFill>
                  <a:srgbClr val="371B03"/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rgbClr val="371B03"/>
                </a:solidFill>
                <a:cs typeface="Arial" pitchFamily="34" charset="0"/>
              </a:rPr>
              <a:t>Куда б ни вздумали, готов за вами я</a:t>
            </a:r>
            <a:br>
              <a:rPr lang="ru-RU" sz="2400" b="1" dirty="0" smtClean="0">
                <a:solidFill>
                  <a:srgbClr val="371B03"/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rgbClr val="371B03"/>
                </a:solidFill>
                <a:cs typeface="Arial" pitchFamily="34" charset="0"/>
              </a:rPr>
              <a:t>Повсюду следовать, надменно убегая:</a:t>
            </a:r>
            <a:br>
              <a:rPr lang="ru-RU" sz="2400" b="1" dirty="0" smtClean="0">
                <a:solidFill>
                  <a:srgbClr val="371B03"/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rgbClr val="371B03"/>
                </a:solidFill>
                <a:cs typeface="Arial" pitchFamily="34" charset="0"/>
              </a:rPr>
              <a:t>К подножию ль стены далекого Китая,</a:t>
            </a:r>
            <a:br>
              <a:rPr lang="ru-RU" sz="2400" b="1" dirty="0" smtClean="0">
                <a:solidFill>
                  <a:srgbClr val="371B03"/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rgbClr val="371B03"/>
                </a:solidFill>
                <a:cs typeface="Arial" pitchFamily="34" charset="0"/>
              </a:rPr>
              <a:t>В кипящий ли Париж…</a:t>
            </a:r>
          </a:p>
          <a:p>
            <a:r>
              <a:rPr lang="ru-RU" sz="2400" b="1" dirty="0" smtClean="0">
                <a:solidFill>
                  <a:srgbClr val="371B03"/>
                </a:solidFill>
              </a:rPr>
              <a:t/>
            </a:r>
            <a:br>
              <a:rPr lang="ru-RU" sz="2400" b="1" dirty="0" smtClean="0">
                <a:solidFill>
                  <a:srgbClr val="371B03"/>
                </a:solidFill>
              </a:rPr>
            </a:br>
            <a:endParaRPr lang="ru-RU" sz="2400" dirty="0">
              <a:solidFill>
                <a:srgbClr val="371B0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0"/>
            <a:ext cx="2571768" cy="6883159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71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январе 1830 года Пушкин предпринял попытку совершить  поездку для изучения культуры бурят и сбора сведений о торговле у северных и западных границ Китая. В поездке к границам Китая Пушкину было отказано.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WINDOWS\Temp\Rar$DI22.171\обычный 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Картинка 440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5072098" cy="392909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  <p:pic>
        <p:nvPicPr>
          <p:cNvPr id="4" name="Picture 4" descr="Картинка 572 из 96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00042"/>
            <a:ext cx="3286148" cy="392909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2910" y="4643446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71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Осенью того же года, запертый на длительный срок в Болдино, Пушкин пишет Н.Н.Гончаровой: «Передо мной теперь - географическая карта, я смотрю, как бы дать крюку и приехать к нам через Кяхту или Архангельск»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WINDOWS\Temp\Rar$DI22.171\обычный 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amnesia.pavelbers.com/Pushkin%20shevchen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3500462" cy="4572032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  <p:pic>
        <p:nvPicPr>
          <p:cNvPr id="4" name="Picture 5" descr="Картинка 31 из 1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857496"/>
            <a:ext cx="5076825" cy="380047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43372" y="428604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71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знает, может Пушкина тянула в Забайкалье память о его знаменитом предке Ибрагиме Ганнибале. Не случайно поэт называет Кяхту </a:t>
            </a:r>
            <a:endParaRPr lang="ru-RU" sz="2400" dirty="0">
              <a:solidFill>
                <a:srgbClr val="371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10"/>
          <p:cNvGrpSpPr/>
          <p:nvPr/>
        </p:nvGrpSpPr>
        <p:grpSpPr>
          <a:xfrm>
            <a:off x="0" y="0"/>
            <a:ext cx="4551319" cy="6858000"/>
            <a:chOff x="0" y="0"/>
            <a:chExt cx="4551319" cy="6858000"/>
          </a:xfrm>
        </p:grpSpPr>
        <p:pic>
          <p:nvPicPr>
            <p:cNvPr id="4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4551319" cy="6858000"/>
            </a:xfrm>
            <a:prstGeom prst="rect">
              <a:avLst/>
            </a:prstGeom>
            <a:noFill/>
          </p:spPr>
        </p:pic>
        <p:pic>
          <p:nvPicPr>
            <p:cNvPr id="6" name="Picture 2" descr="C:\Users\ВоВаН\Desktop\i.jpg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899592" y="1772816"/>
              <a:ext cx="3350523" cy="42412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</p:pic>
      </p:grpSp>
      <p:grpSp>
        <p:nvGrpSpPr>
          <p:cNvPr id="7" name="Группа 21"/>
          <p:cNvGrpSpPr/>
          <p:nvPr/>
        </p:nvGrpSpPr>
        <p:grpSpPr>
          <a:xfrm>
            <a:off x="4505664" y="0"/>
            <a:ext cx="4638336" cy="6858000"/>
            <a:chOff x="4565157" y="0"/>
            <a:chExt cx="4638336" cy="6858000"/>
          </a:xfrm>
        </p:grpSpPr>
        <p:pic>
          <p:nvPicPr>
            <p:cNvPr id="23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565157" y="0"/>
              <a:ext cx="4638336" cy="6858000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4932040" y="1052736"/>
              <a:ext cx="3357586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3E1F00"/>
                  </a:solidFill>
                  <a:cs typeface="Arial" pitchFamily="34" charset="0"/>
                </a:rPr>
                <a:t>В числе ссыльных в этом городе был прадед А.С.Пушкина генерал-аншеф Абрам Петрович Ганнибал, отправленный в Сибирь после смерти Петра I А.Меньшиковым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71538" y="121442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46"/>
          <p:cNvGrpSpPr/>
          <p:nvPr/>
        </p:nvGrpSpPr>
        <p:grpSpPr>
          <a:xfrm>
            <a:off x="4505664" y="0"/>
            <a:ext cx="4638336" cy="6858000"/>
            <a:chOff x="6372200" y="7245424"/>
            <a:chExt cx="4638336" cy="6858000"/>
          </a:xfrm>
        </p:grpSpPr>
        <p:grpSp>
          <p:nvGrpSpPr>
            <p:cNvPr id="9" name="Группа 14"/>
            <p:cNvGrpSpPr/>
            <p:nvPr/>
          </p:nvGrpSpPr>
          <p:grpSpPr>
            <a:xfrm>
              <a:off x="6372200" y="7245424"/>
              <a:ext cx="4638336" cy="6858000"/>
              <a:chOff x="4565157" y="0"/>
              <a:chExt cx="4638336" cy="6858000"/>
            </a:xfrm>
          </p:grpSpPr>
          <p:grpSp>
            <p:nvGrpSpPr>
              <p:cNvPr id="10" name="Группа 8"/>
              <p:cNvGrpSpPr/>
              <p:nvPr/>
            </p:nvGrpSpPr>
            <p:grpSpPr>
              <a:xfrm>
                <a:off x="4565157" y="0"/>
                <a:ext cx="4638336" cy="6858000"/>
                <a:chOff x="4565157" y="0"/>
                <a:chExt cx="4638336" cy="6858000"/>
              </a:xfrm>
            </p:grpSpPr>
            <p:pic>
              <p:nvPicPr>
                <p:cNvPr id="28" name="Picture 3" descr="C:\Users\ВоВаН\Desktop\0_a3f81_7aaf60d_XL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4565157" y="0"/>
                  <a:ext cx="4638336" cy="6858000"/>
                </a:xfrm>
                <a:prstGeom prst="rect">
                  <a:avLst/>
                </a:prstGeom>
                <a:noFill/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4857752" y="1071546"/>
                  <a:ext cx="38576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ru-RU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000628" y="1714488"/>
                  <a:ext cx="33575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27" name="Picture 2" descr="http://www.snob.ru/i/indoc/user_10815/760155a071acc7cedb4df9990df518b8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4709173" y="504056"/>
                <a:ext cx="3859629" cy="48245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1" name="Picture 4" descr="http://offsky.aecru.org/images/news/afrikanskiy_sled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6516216" y="10197752"/>
              <a:ext cx="3888432" cy="3347919"/>
            </a:xfrm>
            <a:prstGeom prst="rect">
              <a:avLst/>
            </a:prstGeom>
            <a:noFill/>
            <a:ln>
              <a:solidFill>
                <a:srgbClr val="CC6600"/>
              </a:solidFill>
            </a:ln>
          </p:spPr>
        </p:pic>
      </p:grpSp>
      <p:grpSp>
        <p:nvGrpSpPr>
          <p:cNvPr id="11" name="Группа 51"/>
          <p:cNvGrpSpPr/>
          <p:nvPr/>
        </p:nvGrpSpPr>
        <p:grpSpPr>
          <a:xfrm>
            <a:off x="4505664" y="0"/>
            <a:ext cx="4638336" cy="6858000"/>
            <a:chOff x="4565157" y="0"/>
            <a:chExt cx="4638336" cy="6858000"/>
          </a:xfrm>
        </p:grpSpPr>
        <p:pic>
          <p:nvPicPr>
            <p:cNvPr id="53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565157" y="0"/>
              <a:ext cx="4638336" cy="6858000"/>
            </a:xfrm>
            <a:prstGeom prst="rect">
              <a:avLst/>
            </a:prstGeom>
            <a:noFill/>
          </p:spPr>
        </p:pic>
        <p:pic>
          <p:nvPicPr>
            <p:cNvPr id="54" name="Picture 2" descr="Картинка 138 из 2110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000628" y="857232"/>
              <a:ext cx="3429024" cy="4526208"/>
            </a:xfrm>
            <a:prstGeom prst="rect">
              <a:avLst/>
            </a:prstGeom>
            <a:noFill/>
            <a:ln>
              <a:solidFill>
                <a:srgbClr val="CC6600"/>
              </a:solidFill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6215669" y="5589240"/>
              <a:ext cx="1143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3E1F00"/>
                  </a:solidFill>
                  <a:cs typeface="Arial" pitchFamily="34" charset="0"/>
                </a:rPr>
                <a:t>Петр </a:t>
              </a:r>
              <a:r>
                <a:rPr lang="en-US" sz="2800" b="1" dirty="0" smtClean="0">
                  <a:solidFill>
                    <a:srgbClr val="3E1F00"/>
                  </a:solidFill>
                  <a:cs typeface="Arial" pitchFamily="34" charset="0"/>
                </a:rPr>
                <a:t>I</a:t>
              </a:r>
              <a:endParaRPr lang="ru-RU" sz="2800" b="1" dirty="0">
                <a:solidFill>
                  <a:srgbClr val="3E1F00"/>
                </a:solidFill>
                <a:cs typeface="Arial" pitchFamily="34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755576" y="476672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Абрам Петрович Ганнибал</a:t>
            </a:r>
            <a:endParaRPr lang="ru-RU" sz="3600" dirty="0">
              <a:solidFill>
                <a:srgbClr val="002060"/>
              </a:solidFill>
            </a:endParaRPr>
          </a:p>
        </p:txBody>
      </p:sp>
      <p:grpSp>
        <p:nvGrpSpPr>
          <p:cNvPr id="12" name="Группа 45"/>
          <p:cNvGrpSpPr/>
          <p:nvPr/>
        </p:nvGrpSpPr>
        <p:grpSpPr>
          <a:xfrm>
            <a:off x="0" y="0"/>
            <a:ext cx="4551319" cy="6858000"/>
            <a:chOff x="-4933056" y="7317432"/>
            <a:chExt cx="4551319" cy="6858000"/>
          </a:xfrm>
        </p:grpSpPr>
        <p:pic>
          <p:nvPicPr>
            <p:cNvPr id="45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4933056" y="7317432"/>
              <a:ext cx="4551319" cy="6858000"/>
            </a:xfrm>
            <a:prstGeom prst="rect">
              <a:avLst/>
            </a:prstGeom>
            <a:noFill/>
          </p:spPr>
        </p:pic>
        <p:grpSp>
          <p:nvGrpSpPr>
            <p:cNvPr id="13" name="Группа 9"/>
            <p:cNvGrpSpPr/>
            <p:nvPr/>
          </p:nvGrpSpPr>
          <p:grpSpPr>
            <a:xfrm>
              <a:off x="-4284984" y="7821488"/>
              <a:ext cx="3786214" cy="5561460"/>
              <a:chOff x="127711" y="1311030"/>
              <a:chExt cx="3357554" cy="523972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27711" y="5245879"/>
                <a:ext cx="3357554" cy="13048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rgbClr val="3E1F00"/>
                    </a:solidFill>
                    <a:latin typeface="+mj-lt"/>
                    <a:cs typeface="Arial" pitchFamily="34" charset="0"/>
                  </a:rPr>
                  <a:t>Ганнибал -  выходец из Эфиопии, из знатного княжеского рода</a:t>
                </a:r>
                <a:endParaRPr lang="ru-RU" sz="2800" b="1" dirty="0">
                  <a:solidFill>
                    <a:srgbClr val="3E1F00"/>
                  </a:solidFill>
                  <a:latin typeface="+mj-lt"/>
                  <a:cs typeface="Arial" pitchFamily="34" charset="0"/>
                </a:endParaRPr>
              </a:p>
            </p:txBody>
          </p:sp>
          <p:pic>
            <p:nvPicPr>
              <p:cNvPr id="40" name="Picture 2" descr="http://www.sovsekretno.ru/app/image/2001/06/5/990.jpg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83133" y="1311030"/>
                <a:ext cx="2935277" cy="3930139"/>
              </a:xfrm>
              <a:prstGeom prst="rect">
                <a:avLst/>
              </a:prstGeom>
              <a:noFill/>
              <a:ln>
                <a:solidFill>
                  <a:srgbClr val="CC6600"/>
                </a:solidFill>
              </a:ln>
            </p:spPr>
          </p:pic>
        </p:grpSp>
      </p:grpSp>
      <p:grpSp>
        <p:nvGrpSpPr>
          <p:cNvPr id="14" name="Группа 41"/>
          <p:cNvGrpSpPr/>
          <p:nvPr/>
        </p:nvGrpSpPr>
        <p:grpSpPr>
          <a:xfrm>
            <a:off x="0" y="0"/>
            <a:ext cx="4694163" cy="6858000"/>
            <a:chOff x="142844" y="0"/>
            <a:chExt cx="4551319" cy="6858000"/>
          </a:xfrm>
        </p:grpSpPr>
        <p:pic>
          <p:nvPicPr>
            <p:cNvPr id="43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42844" y="0"/>
              <a:ext cx="4551319" cy="6858000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1050462" y="1484784"/>
              <a:ext cx="3351205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3E1F00"/>
                  </a:solidFill>
                  <a:cs typeface="Arial" pitchFamily="34" charset="0"/>
                </a:rPr>
                <a:t>Царь Петр I приказал русскому посланнику в Турции прислать ему несколько смышленых мальчиков- «арапчат» </a:t>
              </a:r>
              <a:endParaRPr lang="ru-RU" sz="2800" b="1" dirty="0">
                <a:solidFill>
                  <a:srgbClr val="3E1F00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Группа 50"/>
          <p:cNvGrpSpPr/>
          <p:nvPr/>
        </p:nvGrpSpPr>
        <p:grpSpPr>
          <a:xfrm>
            <a:off x="0" y="0"/>
            <a:ext cx="4694163" cy="6858000"/>
            <a:chOff x="-4694163" y="6858000"/>
            <a:chExt cx="4694163" cy="6858000"/>
          </a:xfrm>
        </p:grpSpPr>
        <p:pic>
          <p:nvPicPr>
            <p:cNvPr id="48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4694163" y="6858000"/>
              <a:ext cx="4694163" cy="6858000"/>
            </a:xfrm>
            <a:prstGeom prst="rect">
              <a:avLst/>
            </a:prstGeom>
            <a:noFill/>
          </p:spPr>
        </p:pic>
        <p:grpSp>
          <p:nvGrpSpPr>
            <p:cNvPr id="16" name="Группа 55"/>
            <p:cNvGrpSpPr/>
            <p:nvPr/>
          </p:nvGrpSpPr>
          <p:grpSpPr>
            <a:xfrm>
              <a:off x="-4037165" y="7389440"/>
              <a:ext cx="4037165" cy="5563780"/>
              <a:chOff x="430128" y="129583"/>
              <a:chExt cx="4037165" cy="5563780"/>
            </a:xfrm>
          </p:grpSpPr>
          <p:pic>
            <p:nvPicPr>
              <p:cNvPr id="57" name="Picture 2" descr="Файл:Walls of Constantinople.JP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531792" y="129583"/>
                <a:ext cx="3759690" cy="5040560"/>
              </a:xfrm>
              <a:prstGeom prst="rect">
                <a:avLst/>
              </a:prstGeom>
              <a:noFill/>
              <a:ln>
                <a:solidFill>
                  <a:srgbClr val="CC6600"/>
                </a:solidFill>
              </a:ln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430128" y="5170143"/>
                <a:ext cx="40371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spc="-150" dirty="0" smtClean="0">
                    <a:solidFill>
                      <a:srgbClr val="3E1F00"/>
                    </a:solidFill>
                    <a:cs typeface="Arial" pitchFamily="34" charset="0"/>
                  </a:rPr>
                  <a:t>Стены Константинополя</a:t>
                </a:r>
                <a:endParaRPr lang="ru-RU" sz="2800" b="1" spc="-150" dirty="0">
                  <a:solidFill>
                    <a:srgbClr val="3E1F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Группа 49"/>
          <p:cNvGrpSpPr/>
          <p:nvPr/>
        </p:nvGrpSpPr>
        <p:grpSpPr>
          <a:xfrm>
            <a:off x="4505664" y="0"/>
            <a:ext cx="4638336" cy="6858000"/>
            <a:chOff x="1835696" y="7605464"/>
            <a:chExt cx="4638336" cy="6858000"/>
          </a:xfrm>
        </p:grpSpPr>
        <p:pic>
          <p:nvPicPr>
            <p:cNvPr id="49" name="Picture 3" descr="C:\Users\ВоВаН\Desktop\0_a3f81_7aaf60d_XL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835696" y="7605464"/>
              <a:ext cx="4638336" cy="6858000"/>
            </a:xfrm>
            <a:prstGeom prst="rect">
              <a:avLst/>
            </a:prstGeom>
            <a:noFill/>
          </p:spPr>
        </p:pic>
        <p:grpSp>
          <p:nvGrpSpPr>
            <p:cNvPr id="18" name="Группа 59"/>
            <p:cNvGrpSpPr/>
            <p:nvPr/>
          </p:nvGrpSpPr>
          <p:grpSpPr>
            <a:xfrm>
              <a:off x="1902032" y="8154144"/>
              <a:ext cx="4214842" cy="5844847"/>
              <a:chOff x="4565188" y="7481820"/>
              <a:chExt cx="4214842" cy="5844847"/>
            </a:xfrm>
          </p:grpSpPr>
          <p:pic>
            <p:nvPicPr>
              <p:cNvPr id="63" name="Picture 2" descr="Файл:Рагузинский.jp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5213260" y="7481820"/>
                <a:ext cx="2818208" cy="2770611"/>
              </a:xfrm>
              <a:prstGeom prst="rect">
                <a:avLst/>
              </a:prstGeom>
              <a:noFill/>
              <a:ln>
                <a:solidFill>
                  <a:srgbClr val="CC6600"/>
                </a:solidFill>
              </a:ln>
            </p:spPr>
          </p:pic>
          <p:sp>
            <p:nvSpPr>
              <p:cNvPr id="62" name="Прямоугольник 61"/>
              <p:cNvSpPr/>
              <p:nvPr/>
            </p:nvSpPr>
            <p:spPr>
              <a:xfrm>
                <a:off x="4565188" y="10218124"/>
                <a:ext cx="4214842" cy="310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rgbClr val="3E1F00"/>
                    </a:solidFill>
                    <a:cs typeface="Arial" pitchFamily="34" charset="0"/>
                  </a:rPr>
                  <a:t>Малолетнего Ганнибала  в числе других «арапчат» в 1705 г. привез в Петербург в из Константинополя российский посол С.В.Рагузинский</a:t>
                </a:r>
                <a:endParaRPr lang="ru-RU" sz="2800" b="1" dirty="0">
                  <a:solidFill>
                    <a:srgbClr val="3E1F00"/>
                  </a:solidFill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-24161"/>
            <a:ext cx="9144000" cy="6882161"/>
            <a:chOff x="0" y="-24161"/>
            <a:chExt cx="9144000" cy="6882161"/>
          </a:xfrm>
        </p:grpSpPr>
        <p:pic>
          <p:nvPicPr>
            <p:cNvPr id="10" name="Рисунок 9" descr="Рисунок1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-24161"/>
              <a:ext cx="9144000" cy="6882161"/>
            </a:xfrm>
            <a:prstGeom prst="rect">
              <a:avLst/>
            </a:prstGeom>
          </p:spPr>
        </p:pic>
        <p:pic>
          <p:nvPicPr>
            <p:cNvPr id="9" name="Picture 2" descr="Слайд1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323528" y="1846642"/>
              <a:ext cx="4172606" cy="440515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0" y="260648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3E1F00"/>
                  </a:solidFill>
                </a:rPr>
                <a:t>Вильнюс. Пятницкая церковь. Здесь Абрам Петрович Ганнибал принял православие</a:t>
              </a:r>
              <a:endParaRPr lang="ru-RU" sz="2800" b="1" dirty="0">
                <a:solidFill>
                  <a:srgbClr val="3E1F00"/>
                </a:solidFill>
              </a:endParaRPr>
            </a:p>
          </p:txBody>
        </p:sp>
        <p:pic>
          <p:nvPicPr>
            <p:cNvPr id="6146" name="Picture 2" descr="Слайд1"/>
            <p:cNvPicPr>
              <a:picLocks noChangeAspect="1" noChangeArrowheads="1"/>
            </p:cNvPicPr>
            <p:nvPr/>
          </p:nvPicPr>
          <p:blipFill>
            <a:blip r:embed="rId5" cstate="screen"/>
            <a:stretch>
              <a:fillRect/>
            </a:stretch>
          </p:blipFill>
          <p:spPr bwMode="auto">
            <a:xfrm>
              <a:off x="4989863" y="1628800"/>
              <a:ext cx="3638298" cy="4680520"/>
            </a:xfrm>
            <a:prstGeom prst="rect">
              <a:avLst/>
            </a:prstGeom>
            <a:noFill/>
          </p:spPr>
        </p:pic>
      </p:grpSp>
      <p:grpSp>
        <p:nvGrpSpPr>
          <p:cNvPr id="3" name="Группа 12"/>
          <p:cNvGrpSpPr/>
          <p:nvPr/>
        </p:nvGrpSpPr>
        <p:grpSpPr>
          <a:xfrm>
            <a:off x="0" y="-24161"/>
            <a:ext cx="9144000" cy="6882161"/>
            <a:chOff x="0" y="-24161"/>
            <a:chExt cx="9144000" cy="6882161"/>
          </a:xfrm>
        </p:grpSpPr>
        <p:pic>
          <p:nvPicPr>
            <p:cNvPr id="14" name="Рисунок 13" descr="Рисунок1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-24161"/>
              <a:ext cx="9144000" cy="68821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580112" y="3284984"/>
              <a:ext cx="3168352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3E1F00"/>
                  </a:solidFill>
                </a:rPr>
                <a:t>Абрам Петрович «неотлучно» находился подле царя, спал в его комнате, сопровождал во всех походах</a:t>
              </a:r>
              <a:endParaRPr lang="ru-RU" sz="2800" b="1" dirty="0">
                <a:solidFill>
                  <a:srgbClr val="3E1F00"/>
                </a:solidFill>
              </a:endParaRPr>
            </a:p>
          </p:txBody>
        </p:sp>
        <p:pic>
          <p:nvPicPr>
            <p:cNvPr id="17" name="Picture 2" descr="Слайд1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251519" y="196372"/>
              <a:ext cx="5039167" cy="6256964"/>
            </a:xfrm>
            <a:prstGeom prst="rect">
              <a:avLst/>
            </a:prstGeom>
            <a:noFill/>
          </p:spPr>
        </p:pic>
      </p:grpSp>
      <p:grpSp>
        <p:nvGrpSpPr>
          <p:cNvPr id="4" name="Группа 17"/>
          <p:cNvGrpSpPr/>
          <p:nvPr/>
        </p:nvGrpSpPr>
        <p:grpSpPr>
          <a:xfrm>
            <a:off x="0" y="0"/>
            <a:ext cx="9144000" cy="6882161"/>
            <a:chOff x="0" y="-24161"/>
            <a:chExt cx="9144000" cy="6882161"/>
          </a:xfrm>
        </p:grpSpPr>
        <p:pic>
          <p:nvPicPr>
            <p:cNvPr id="19" name="Рисунок 18" descr="Рисунок1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-24161"/>
              <a:ext cx="9144000" cy="6882161"/>
            </a:xfrm>
            <a:prstGeom prst="rect">
              <a:avLst/>
            </a:prstGeom>
          </p:spPr>
        </p:pic>
        <p:pic>
          <p:nvPicPr>
            <p:cNvPr id="20" name="Picture 2" descr="Слайд1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539552" y="2536444"/>
              <a:ext cx="4320480" cy="3992123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0" y="476672"/>
              <a:ext cx="9144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3E1F00"/>
                  </a:solidFill>
                </a:rPr>
                <a:t>Ганнибал зачислен барабанщиком в один из лучших полков русской армии, Гвардейский Преображенский.</a:t>
              </a:r>
            </a:p>
            <a:p>
              <a:pPr algn="ctr"/>
              <a:r>
                <a:rPr lang="ru-RU" sz="2800" b="1" dirty="0" smtClean="0">
                  <a:solidFill>
                    <a:srgbClr val="3E1F00"/>
                  </a:solidFill>
                </a:rPr>
                <a:t>В этом полку сам Петр </a:t>
              </a:r>
              <a:r>
                <a:rPr lang="en-US" sz="2800" b="1" dirty="0" smtClean="0">
                  <a:solidFill>
                    <a:srgbClr val="3E1F00"/>
                  </a:solidFill>
                </a:rPr>
                <a:t>I</a:t>
              </a:r>
              <a:r>
                <a:rPr lang="ru-RU" sz="2800" b="1" dirty="0" smtClean="0">
                  <a:solidFill>
                    <a:srgbClr val="3E1F00"/>
                  </a:solidFill>
                </a:rPr>
                <a:t> служил в звании капитана</a:t>
              </a:r>
              <a:endParaRPr lang="ru-RU" sz="2800" b="1" dirty="0">
                <a:solidFill>
                  <a:srgbClr val="3E1F00"/>
                </a:solidFill>
              </a:endParaRPr>
            </a:p>
          </p:txBody>
        </p:sp>
        <p:pic>
          <p:nvPicPr>
            <p:cNvPr id="22" name="Picture 2" descr="Слайд1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220073" y="2555939"/>
              <a:ext cx="3312368" cy="3972627"/>
            </a:xfrm>
            <a:prstGeom prst="rect">
              <a:avLst/>
            </a:prstGeom>
            <a:noFill/>
          </p:spPr>
        </p:pic>
      </p:grpSp>
      <p:grpSp>
        <p:nvGrpSpPr>
          <p:cNvPr id="5" name="Группа 22"/>
          <p:cNvGrpSpPr/>
          <p:nvPr/>
        </p:nvGrpSpPr>
        <p:grpSpPr>
          <a:xfrm>
            <a:off x="0" y="-24161"/>
            <a:ext cx="9144000" cy="6882161"/>
            <a:chOff x="0" y="-24161"/>
            <a:chExt cx="9144000" cy="6882161"/>
          </a:xfrm>
        </p:grpSpPr>
        <p:pic>
          <p:nvPicPr>
            <p:cNvPr id="24" name="Рисунок 23" descr="Рисунок1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-24161"/>
              <a:ext cx="9144000" cy="6882161"/>
            </a:xfrm>
            <a:prstGeom prst="rect">
              <a:avLst/>
            </a:prstGeom>
          </p:spPr>
        </p:pic>
        <p:pic>
          <p:nvPicPr>
            <p:cNvPr id="25" name="Picture 2" descr="Слайд1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251520" y="2023255"/>
              <a:ext cx="4925616" cy="4461139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0" y="476672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3E1F00"/>
                  </a:solidFill>
                </a:rPr>
                <a:t>Абрам Петрович был послан Петром </a:t>
              </a:r>
              <a:r>
                <a:rPr lang="en-US" sz="2800" b="1" dirty="0" smtClean="0">
                  <a:solidFill>
                    <a:srgbClr val="3E1F00"/>
                  </a:solidFill>
                </a:rPr>
                <a:t>I</a:t>
              </a:r>
              <a:r>
                <a:rPr lang="ru-RU" sz="2800" b="1" dirty="0" smtClean="0">
                  <a:solidFill>
                    <a:srgbClr val="3E1F00"/>
                  </a:solidFill>
                </a:rPr>
                <a:t> в Париж, где обучался военному искусству, фортификации и наукам </a:t>
              </a:r>
              <a:endParaRPr lang="ru-RU" sz="2800" b="1" dirty="0">
                <a:solidFill>
                  <a:srgbClr val="3E1F00"/>
                </a:solidFill>
              </a:endParaRPr>
            </a:p>
          </p:txBody>
        </p:sp>
        <p:pic>
          <p:nvPicPr>
            <p:cNvPr id="27" name="Picture 2" descr="Слайд1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5293082" y="2029321"/>
              <a:ext cx="3599397" cy="4499246"/>
            </a:xfrm>
            <a:prstGeom prst="rect">
              <a:avLst/>
            </a:prstGeom>
            <a:noFill/>
          </p:spPr>
        </p:pic>
      </p:grpSp>
      <p:grpSp>
        <p:nvGrpSpPr>
          <p:cNvPr id="6" name="Группа 28"/>
          <p:cNvGrpSpPr/>
          <p:nvPr/>
        </p:nvGrpSpPr>
        <p:grpSpPr>
          <a:xfrm>
            <a:off x="0" y="-24161"/>
            <a:ext cx="9144000" cy="6882161"/>
            <a:chOff x="0" y="-24161"/>
            <a:chExt cx="9144000" cy="6882161"/>
          </a:xfrm>
        </p:grpSpPr>
        <p:pic>
          <p:nvPicPr>
            <p:cNvPr id="30" name="Рисунок 29" descr="Рисунок1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-24161"/>
              <a:ext cx="9144000" cy="6882161"/>
            </a:xfrm>
            <a:prstGeom prst="rect">
              <a:avLst/>
            </a:prstGeom>
          </p:spPr>
        </p:pic>
        <p:pic>
          <p:nvPicPr>
            <p:cNvPr id="31" name="Picture 2" descr="Слайд1"/>
            <p:cNvPicPr>
              <a:picLocks noChangeAspect="1" noChangeArrowheads="1"/>
            </p:cNvPicPr>
            <p:nvPr/>
          </p:nvPicPr>
          <p:blipFill>
            <a:blip r:embed="rId11" cstate="screen"/>
            <a:stretch>
              <a:fillRect/>
            </a:stretch>
          </p:blipFill>
          <p:spPr bwMode="auto">
            <a:xfrm>
              <a:off x="179512" y="1628800"/>
              <a:ext cx="3744416" cy="4869113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0" y="476672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3E1F00"/>
                  </a:solidFill>
                </a:rPr>
                <a:t>В Россию Ганнибал вернулся знающим</a:t>
              </a:r>
            </a:p>
            <a:p>
              <a:pPr algn="ctr"/>
              <a:r>
                <a:rPr lang="ru-RU" sz="2800" b="1" dirty="0" smtClean="0">
                  <a:solidFill>
                    <a:srgbClr val="3E1F00"/>
                  </a:solidFill>
                </a:rPr>
                <a:t> инженером-фортификатором</a:t>
              </a:r>
              <a:endParaRPr lang="ru-RU" sz="2800" b="1" dirty="0">
                <a:solidFill>
                  <a:srgbClr val="3E1F00"/>
                </a:solidFill>
              </a:endParaRPr>
            </a:p>
          </p:txBody>
        </p:sp>
        <p:pic>
          <p:nvPicPr>
            <p:cNvPr id="33" name="Picture 2" descr="Слайд1"/>
            <p:cNvPicPr>
              <a:picLocks noChangeAspect="1" noChangeArrowheads="1"/>
            </p:cNvPicPr>
            <p:nvPr/>
          </p:nvPicPr>
          <p:blipFill>
            <a:blip r:embed="rId12" cstate="screen"/>
            <a:stretch>
              <a:fillRect/>
            </a:stretch>
          </p:blipFill>
          <p:spPr bwMode="auto">
            <a:xfrm>
              <a:off x="4139952" y="1628800"/>
              <a:ext cx="4728045" cy="4824535"/>
            </a:xfrm>
            <a:prstGeom prst="rect">
              <a:avLst/>
            </a:prstGeom>
            <a:noFill/>
          </p:spPr>
        </p:pic>
      </p:grpSp>
      <p:grpSp>
        <p:nvGrpSpPr>
          <p:cNvPr id="7" name="Группа 43"/>
          <p:cNvGrpSpPr/>
          <p:nvPr/>
        </p:nvGrpSpPr>
        <p:grpSpPr>
          <a:xfrm>
            <a:off x="0" y="0"/>
            <a:ext cx="9144000" cy="6882161"/>
            <a:chOff x="0" y="-24161"/>
            <a:chExt cx="9144000" cy="6882161"/>
          </a:xfrm>
        </p:grpSpPr>
        <p:pic>
          <p:nvPicPr>
            <p:cNvPr id="45" name="Рисунок 44" descr="Рисунок1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-24161"/>
              <a:ext cx="9144000" cy="6882161"/>
            </a:xfrm>
            <a:prstGeom prst="rect">
              <a:avLst/>
            </a:prstGeom>
          </p:spPr>
        </p:pic>
        <p:pic>
          <p:nvPicPr>
            <p:cNvPr id="48" name="Picture 2" descr="Слайд1"/>
            <p:cNvPicPr>
              <a:picLocks noChangeAspect="1" noChangeArrowheads="1"/>
            </p:cNvPicPr>
            <p:nvPr/>
          </p:nvPicPr>
          <p:blipFill>
            <a:blip r:embed="rId13" cstate="screen"/>
            <a:stretch>
              <a:fillRect/>
            </a:stretch>
          </p:blipFill>
          <p:spPr bwMode="auto">
            <a:xfrm>
              <a:off x="1691680" y="236487"/>
              <a:ext cx="5457448" cy="6264696"/>
            </a:xfrm>
            <a:prstGeom prst="rect">
              <a:avLst/>
            </a:prstGeom>
            <a:noFill/>
          </p:spPr>
        </p:pic>
      </p:grpSp>
      <p:grpSp>
        <p:nvGrpSpPr>
          <p:cNvPr id="8" name="Группа 41"/>
          <p:cNvGrpSpPr/>
          <p:nvPr/>
        </p:nvGrpSpPr>
        <p:grpSpPr>
          <a:xfrm>
            <a:off x="0" y="0"/>
            <a:ext cx="9144000" cy="6882161"/>
            <a:chOff x="10044608" y="-11476656"/>
            <a:chExt cx="9144000" cy="6882161"/>
          </a:xfrm>
        </p:grpSpPr>
        <p:grpSp>
          <p:nvGrpSpPr>
            <p:cNvPr id="12" name="Группа 34"/>
            <p:cNvGrpSpPr/>
            <p:nvPr/>
          </p:nvGrpSpPr>
          <p:grpSpPr>
            <a:xfrm>
              <a:off x="10044608" y="-11476656"/>
              <a:ext cx="9144000" cy="6882161"/>
              <a:chOff x="0" y="-24161"/>
              <a:chExt cx="9144000" cy="6882161"/>
            </a:xfrm>
          </p:grpSpPr>
          <p:pic>
            <p:nvPicPr>
              <p:cNvPr id="36" name="Рисунок 35" descr="Рисунок1.jp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0" y="-24161"/>
                <a:ext cx="9144000" cy="6882161"/>
              </a:xfrm>
              <a:prstGeom prst="rect">
                <a:avLst/>
              </a:prstGeom>
            </p:spPr>
          </p:pic>
          <p:pic>
            <p:nvPicPr>
              <p:cNvPr id="37" name="Picture 2" descr="Слайд1"/>
              <p:cNvPicPr>
                <a:picLocks noChangeAspect="1" noChangeArrowheads="1"/>
              </p:cNvPicPr>
              <p:nvPr/>
            </p:nvPicPr>
            <p:blipFill>
              <a:blip r:embed="rId14" cstate="screen"/>
              <a:stretch>
                <a:fillRect/>
              </a:stretch>
            </p:blipFill>
            <p:spPr bwMode="auto">
              <a:xfrm>
                <a:off x="251520" y="2064071"/>
                <a:ext cx="5522533" cy="4160473"/>
              </a:xfrm>
              <a:prstGeom prst="rect">
                <a:avLst/>
              </a:prstGeom>
              <a:noFill/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0" y="-24161"/>
                <a:ext cx="9144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rgbClr val="3E1F00"/>
                    </a:solidFill>
                  </a:rPr>
                  <a:t>После смерти Петра </a:t>
                </a:r>
                <a:r>
                  <a:rPr lang="en-US" sz="2800" b="1" dirty="0" smtClean="0">
                    <a:solidFill>
                      <a:srgbClr val="3E1F00"/>
                    </a:solidFill>
                  </a:rPr>
                  <a:t>I</a:t>
                </a:r>
                <a:r>
                  <a:rPr lang="ru-RU" sz="2800" b="1" dirty="0" smtClean="0">
                    <a:solidFill>
                      <a:srgbClr val="3E1F00"/>
                    </a:solidFill>
                  </a:rPr>
                  <a:t> всесильный канцлер Меньшиков удалил Ганнибала из столицы. Ему было предписано ехать в Казань для осмотра тамошней крепости, оттуда – в Тобольск и </a:t>
                </a:r>
                <a:r>
                  <a:rPr lang="ru-RU" sz="2800" b="1" dirty="0" err="1" smtClean="0">
                    <a:solidFill>
                      <a:srgbClr val="3E1F00"/>
                    </a:solidFill>
                  </a:rPr>
                  <a:t>Селенгинск</a:t>
                </a:r>
                <a:r>
                  <a:rPr lang="ru-RU" sz="2800" b="1" dirty="0" smtClean="0">
                    <a:solidFill>
                      <a:srgbClr val="3E1F00"/>
                    </a:solidFill>
                  </a:rPr>
                  <a:t> для строительства крепости</a:t>
                </a:r>
                <a:endParaRPr lang="ru-RU" sz="2800" b="1" dirty="0">
                  <a:solidFill>
                    <a:srgbClr val="3E1F00"/>
                  </a:solidFill>
                </a:endParaRPr>
              </a:p>
            </p:txBody>
          </p:sp>
          <p:pic>
            <p:nvPicPr>
              <p:cNvPr id="39" name="Picture 2" descr="Слайд1"/>
              <p:cNvPicPr>
                <a:picLocks noChangeAspect="1" noChangeArrowheads="1"/>
              </p:cNvPicPr>
              <p:nvPr/>
            </p:nvPicPr>
            <p:blipFill>
              <a:blip r:embed="rId15" cstate="screen"/>
              <a:stretch>
                <a:fillRect/>
              </a:stretch>
            </p:blipFill>
            <p:spPr bwMode="auto">
              <a:xfrm>
                <a:off x="5868144" y="2064071"/>
                <a:ext cx="3042337" cy="4104456"/>
              </a:xfrm>
              <a:prstGeom prst="rect">
                <a:avLst/>
              </a:prstGeom>
              <a:noFill/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12708904" y="-521196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</a:rPr>
                <a:t>Петр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I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 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877256" y="-5211960"/>
              <a:ext cx="3024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А.Д. Меньшиков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0" y="142852"/>
            <a:ext cx="9144000" cy="6882161"/>
            <a:chOff x="10044608" y="-11476656"/>
            <a:chExt cx="9144000" cy="6882161"/>
          </a:xfrm>
        </p:grpSpPr>
        <p:grpSp>
          <p:nvGrpSpPr>
            <p:cNvPr id="43" name="Группа 34"/>
            <p:cNvGrpSpPr/>
            <p:nvPr/>
          </p:nvGrpSpPr>
          <p:grpSpPr>
            <a:xfrm>
              <a:off x="10044608" y="-11476656"/>
              <a:ext cx="9144000" cy="6882161"/>
              <a:chOff x="0" y="-24161"/>
              <a:chExt cx="9144000" cy="6882161"/>
            </a:xfrm>
          </p:grpSpPr>
          <p:pic>
            <p:nvPicPr>
              <p:cNvPr id="47" name="Рисунок 46" descr="Рисунок1.jp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0" y="-24161"/>
                <a:ext cx="9144000" cy="6882161"/>
              </a:xfrm>
              <a:prstGeom prst="rect">
                <a:avLst/>
              </a:prstGeom>
            </p:spPr>
          </p:pic>
          <p:pic>
            <p:nvPicPr>
              <p:cNvPr id="49" name="Picture 2" descr="Слайд1"/>
              <p:cNvPicPr>
                <a:picLocks noChangeAspect="1" noChangeArrowheads="1"/>
              </p:cNvPicPr>
              <p:nvPr/>
            </p:nvPicPr>
            <p:blipFill>
              <a:blip r:embed="rId14" cstate="screen"/>
              <a:stretch>
                <a:fillRect/>
              </a:stretch>
            </p:blipFill>
            <p:spPr bwMode="auto">
              <a:xfrm>
                <a:off x="251520" y="2064071"/>
                <a:ext cx="5522533" cy="4160473"/>
              </a:xfrm>
              <a:prstGeom prst="rect">
                <a:avLst/>
              </a:prstGeom>
              <a:noFill/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0" y="-24161"/>
                <a:ext cx="9144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rgbClr val="3E1F00"/>
                    </a:solidFill>
                  </a:rPr>
                  <a:t>После смерти Петра </a:t>
                </a:r>
                <a:r>
                  <a:rPr lang="en-US" sz="2800" b="1" dirty="0" smtClean="0">
                    <a:solidFill>
                      <a:srgbClr val="3E1F00"/>
                    </a:solidFill>
                  </a:rPr>
                  <a:t>I</a:t>
                </a:r>
                <a:r>
                  <a:rPr lang="ru-RU" sz="2800" b="1" dirty="0" smtClean="0">
                    <a:solidFill>
                      <a:srgbClr val="3E1F00"/>
                    </a:solidFill>
                  </a:rPr>
                  <a:t> всесильный канцлер Меньшиков удалил Ганнибала из столицы. Ему было предписано ехать в Казань для осмотра тамошней крепости, оттуда – в Тобольск и </a:t>
                </a:r>
                <a:r>
                  <a:rPr lang="ru-RU" sz="2800" b="1" dirty="0" err="1" smtClean="0">
                    <a:solidFill>
                      <a:srgbClr val="3E1F00"/>
                    </a:solidFill>
                  </a:rPr>
                  <a:t>Селенгинск</a:t>
                </a:r>
                <a:r>
                  <a:rPr lang="ru-RU" sz="2800" b="1" dirty="0" smtClean="0">
                    <a:solidFill>
                      <a:srgbClr val="3E1F00"/>
                    </a:solidFill>
                  </a:rPr>
                  <a:t> для строительства крепости</a:t>
                </a:r>
                <a:endParaRPr lang="ru-RU" sz="2800" b="1" dirty="0">
                  <a:solidFill>
                    <a:srgbClr val="3E1F00"/>
                  </a:solidFill>
                </a:endParaRPr>
              </a:p>
            </p:txBody>
          </p:sp>
          <p:pic>
            <p:nvPicPr>
              <p:cNvPr id="51" name="Picture 2" descr="Слайд1"/>
              <p:cNvPicPr>
                <a:picLocks noChangeAspect="1" noChangeArrowheads="1"/>
              </p:cNvPicPr>
              <p:nvPr/>
            </p:nvPicPr>
            <p:blipFill>
              <a:blip r:embed="rId15" cstate="screen"/>
              <a:stretch>
                <a:fillRect/>
              </a:stretch>
            </p:blipFill>
            <p:spPr bwMode="auto">
              <a:xfrm>
                <a:off x="5868144" y="2064071"/>
                <a:ext cx="3042337" cy="4104456"/>
              </a:xfrm>
              <a:prstGeom prst="rect">
                <a:avLst/>
              </a:prstGeom>
              <a:noFill/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12708904" y="-521196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</a:rPr>
                <a:t>Петр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I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 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877256" y="-5211960"/>
              <a:ext cx="3024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А.Д. Меньшиков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TextBox 6"/>
            <p:cNvSpPr txBox="1"/>
            <p:nvPr/>
          </p:nvSpPr>
          <p:spPr>
            <a:xfrm>
              <a:off x="323528" y="0"/>
              <a:ext cx="8506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3E1F00"/>
                  </a:solidFill>
                  <a:ea typeface="Times New Roman" pitchFamily="18" charset="0"/>
                  <a:cs typeface="Arial" pitchFamily="34" charset="0"/>
                </a:rPr>
                <a:t>Челобитная Ганнибала, найденная в Омском архиве </a:t>
              </a:r>
              <a:endParaRPr lang="ru-RU" sz="2800" b="1" dirty="0">
                <a:solidFill>
                  <a:srgbClr val="3E1F00"/>
                </a:solidFill>
                <a:cs typeface="Arial" pitchFamily="34" charset="0"/>
              </a:endParaRPr>
            </a:p>
          </p:txBody>
        </p:sp>
        <p:pic>
          <p:nvPicPr>
            <p:cNvPr id="10246" name="Picture 6" descr="http://demiart.ru/forum/uploads7/post-1856726-1303390955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404664"/>
              <a:ext cx="9144000" cy="645333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907704" y="692696"/>
              <a:ext cx="6336704" cy="56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dirty="0" smtClean="0">
                  <a:solidFill>
                    <a:srgbClr val="371B03"/>
                  </a:solidFill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«</a:t>
              </a:r>
              <a:r>
                <a:rPr lang="ru-RU" sz="3200" b="1" dirty="0" smtClean="0">
                  <a:solidFill>
                    <a:srgbClr val="371B03"/>
                  </a:solidFill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В прошлом 1727 году мая 15 день в бытность мою в Петербурге при дворе Вашего императорского Величества князь Меньшиков </a:t>
              </a:r>
              <a:r>
                <a:rPr lang="ru-RU" sz="3200" b="1" dirty="0" err="1" smtClean="0">
                  <a:solidFill>
                    <a:srgbClr val="371B03"/>
                  </a:solidFill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поимея</a:t>
              </a:r>
              <a:r>
                <a:rPr lang="ru-RU" sz="3200" b="1" dirty="0" smtClean="0">
                  <a:solidFill>
                    <a:srgbClr val="371B03"/>
                  </a:solidFill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на меня, последнего раба, безвинно отлучил от двора... и беспременно выслал меня со своим партикулярным письмом в Тобольск и писал к сибирскому губернатору тайному советнику Долгорукову, чтобы он меня послал в сибирский крайний город </a:t>
              </a:r>
              <a:r>
                <a:rPr lang="ru-RU" sz="3200" b="1" dirty="0" err="1" smtClean="0">
                  <a:solidFill>
                    <a:srgbClr val="371B03"/>
                  </a:solidFill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Селенгинск</a:t>
              </a:r>
              <a:r>
                <a:rPr lang="ru-RU" sz="3200" b="1" dirty="0" smtClean="0">
                  <a:solidFill>
                    <a:srgbClr val="371B03"/>
                  </a:solidFill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»</a:t>
              </a:r>
              <a:endParaRPr lang="ru-RU" sz="3200" b="1" dirty="0" smtClean="0">
                <a:solidFill>
                  <a:srgbClr val="371B03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323528" y="260648"/>
            <a:ext cx="8541279" cy="6336704"/>
            <a:chOff x="395536" y="260648"/>
            <a:chExt cx="8541279" cy="6336704"/>
          </a:xfrm>
        </p:grpSpPr>
        <p:pic>
          <p:nvPicPr>
            <p:cNvPr id="9" name="Picture 4" descr="Файл:A Hanibal signature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411760" y="260648"/>
              <a:ext cx="6525055" cy="6336704"/>
            </a:xfrm>
            <a:prstGeom prst="rect">
              <a:avLst/>
            </a:prstGeom>
            <a:noFill/>
            <a:ln>
              <a:solidFill>
                <a:srgbClr val="CC6600"/>
              </a:solidFill>
            </a:ln>
          </p:spPr>
        </p:pic>
        <p:pic>
          <p:nvPicPr>
            <p:cNvPr id="8" name="Picture 2" descr="Картинка 189 из 220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95536" y="4941168"/>
              <a:ext cx="3695700" cy="123825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771</Words>
  <Application>Microsoft Office PowerPoint</Application>
  <PresentationFormat>Экран (4:3)</PresentationFormat>
  <Paragraphs>105</Paragraphs>
  <Slides>12</Slides>
  <Notes>3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q</cp:lastModifiedBy>
  <cp:revision>7</cp:revision>
  <dcterms:created xsi:type="dcterms:W3CDTF">2014-08-30T14:02:04Z</dcterms:created>
  <dcterms:modified xsi:type="dcterms:W3CDTF">2014-08-30T14:51:20Z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1445493</vt:lpwstr>
  </property>
  <property fmtid="{D5CDD505-2E9C-101B-9397-08002B2CF9AE}" pid="3" name="NXPowerLiteVersion">
    <vt:lpwstr>D4.1.4</vt:lpwstr>
  </property>
</Properties>
</file>