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58" r:id="rId6"/>
    <p:sldId id="264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A00824-A13F-4BA0-BC99-C7643C7DC976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D4422EB-4BA8-4397-9C39-F19EC5DF8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&#1057;&#1077;&#1088;&#1075;&#1077;&#1081;\Desktop\&#1046;&#1072;&#1085;&#1085;&#1072;\&#1056;&#1077;&#1074;&#1080;&#1079;&#1086;&#1088;.av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928934"/>
            <a:ext cx="7772400" cy="1470025"/>
          </a:xfrm>
        </p:spPr>
        <p:txBody>
          <a:bodyPr/>
          <a:lstStyle/>
          <a:p>
            <a:r>
              <a:rPr lang="ru-RU" dirty="0" smtClean="0"/>
              <a:t>Н. В. Гоголь «Ревизор».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000504"/>
            <a:ext cx="6400800" cy="1752600"/>
          </a:xfrm>
        </p:spPr>
        <p:txBody>
          <a:bodyPr/>
          <a:lstStyle/>
          <a:p>
            <a:pPr algn="ctr"/>
            <a:r>
              <a:rPr lang="ru-RU" b="1" dirty="0"/>
              <a:t>«ВОТ КАК В ОБЩЕСТВЕ БЛАГОУСТРОЕННОМ ДЕЛАЕТСЯ».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1026" name="Picture 2" descr="C:\Users\Сергей\Desktop\Жанна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1943100" cy="2352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чиновники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ln w="28575"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Должны быть</a:t>
            </a:r>
          </a:p>
          <a:p>
            <a:r>
              <a:rPr lang="ru-RU" dirty="0" smtClean="0"/>
              <a:t>Умные</a:t>
            </a:r>
          </a:p>
          <a:p>
            <a:r>
              <a:rPr lang="ru-RU" dirty="0" smtClean="0"/>
              <a:t>Честные </a:t>
            </a:r>
          </a:p>
          <a:p>
            <a:r>
              <a:rPr lang="ru-RU" dirty="0" smtClean="0"/>
              <a:t>Справедливые</a:t>
            </a:r>
          </a:p>
          <a:p>
            <a:r>
              <a:rPr lang="ru-RU" dirty="0" smtClean="0"/>
              <a:t>Заботящиеся о благе государства</a:t>
            </a:r>
          </a:p>
          <a:p>
            <a:r>
              <a:rPr lang="ru-RU" dirty="0" smtClean="0"/>
              <a:t>Приносящие пользу</a:t>
            </a:r>
          </a:p>
          <a:p>
            <a:r>
              <a:rPr lang="ru-RU" dirty="0" smtClean="0"/>
              <a:t>Защищающие интересы государства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ln w="28575"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Есть на самом деле</a:t>
            </a:r>
          </a:p>
          <a:p>
            <a:r>
              <a:rPr lang="ru-RU" dirty="0" smtClean="0"/>
              <a:t>Глупые, невежественные</a:t>
            </a:r>
          </a:p>
          <a:p>
            <a:r>
              <a:rPr lang="ru-RU" dirty="0" smtClean="0"/>
              <a:t>Самодовольные, подлые, лицемерные</a:t>
            </a:r>
          </a:p>
          <a:p>
            <a:r>
              <a:rPr lang="ru-RU" dirty="0" smtClean="0"/>
              <a:t>Не умеют делать свои дела</a:t>
            </a:r>
          </a:p>
          <a:p>
            <a:r>
              <a:rPr lang="ru-RU" dirty="0" smtClean="0"/>
              <a:t>Злоупотребляют своим положением</a:t>
            </a:r>
          </a:p>
          <a:p>
            <a:r>
              <a:rPr lang="ru-RU" dirty="0" smtClean="0"/>
              <a:t>Желают скрыть свои грешки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6143644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/>
                </a:solidFill>
              </a:rPr>
              <a:t>НАЦИОНАЛЬНАЯ       ТРАГЕДИЯ         РОССИИ</a:t>
            </a:r>
            <a:endParaRPr lang="ru-RU" sz="24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1071546"/>
            <a:ext cx="6643734" cy="56689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3"/>
                </a:solidFill>
              </a:rPr>
              <a:t>                   ЧТО ДЕЛАЕТСЯ?</a:t>
            </a:r>
            <a:br>
              <a:rPr lang="ru-RU" sz="3600" dirty="0" smtClean="0">
                <a:solidFill>
                  <a:schemeClr val="accent3"/>
                </a:solidFill>
              </a:rPr>
            </a:br>
            <a:r>
              <a:rPr lang="ru-RU" sz="3600" dirty="0" smtClean="0">
                <a:solidFill>
                  <a:schemeClr val="accent3"/>
                </a:solidFill>
              </a:rPr>
              <a:t/>
            </a:r>
            <a:br>
              <a:rPr lang="ru-RU" sz="3600" dirty="0" smtClean="0">
                <a:solidFill>
                  <a:schemeClr val="accent3"/>
                </a:solidFill>
              </a:rPr>
            </a:br>
            <a:endParaRPr lang="ru-RU" sz="3600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chemeClr val="accent3"/>
                </a:solidFill>
              </a:rPr>
              <a:t>  КАК ДЕЛАЕТСЯ?</a:t>
            </a:r>
            <a:br>
              <a:rPr lang="ru-RU" sz="3600" dirty="0" smtClean="0">
                <a:solidFill>
                  <a:schemeClr val="accent3"/>
                </a:solidFill>
              </a:rPr>
            </a:br>
            <a:endParaRPr lang="ru-RU" sz="3600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chemeClr val="accent3"/>
                </a:solidFill>
              </a:rPr>
              <a:t/>
            </a:r>
            <a:br>
              <a:rPr lang="ru-RU" sz="3600" dirty="0" smtClean="0">
                <a:solidFill>
                  <a:schemeClr val="accent3"/>
                </a:solidFill>
              </a:rPr>
            </a:br>
            <a:r>
              <a:rPr lang="ru-RU" sz="3600" dirty="0" smtClean="0">
                <a:solidFill>
                  <a:schemeClr val="accent3"/>
                </a:solidFill>
              </a:rPr>
              <a:t>ПОЧЕМУ ДЕЛАЕТСЯ?</a:t>
            </a:r>
            <a:endParaRPr lang="ru-RU" sz="3600" dirty="0">
              <a:solidFill>
                <a:schemeClr val="accent3"/>
              </a:solidFill>
            </a:endParaRPr>
          </a:p>
        </p:txBody>
      </p:sp>
      <p:pic>
        <p:nvPicPr>
          <p:cNvPr id="3074" name="Picture 2" descr="C:\Users\Сергей\Desktop\Жанна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3492524" cy="14287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Дары города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857232"/>
            <a:ext cx="7543824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   ЛЯПКИН-ТЯПКИН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    ШПЕКИН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Я    ХЛОПОВ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     ЗЕМЛЯНИКА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     ДОБЧИНСКИЙ </a:t>
            </a:r>
          </a:p>
          <a:p>
            <a:pPr>
              <a:buNone/>
            </a:pPr>
            <a:r>
              <a:rPr lang="ru-RU" dirty="0" smtClean="0"/>
              <a:t>                 И</a:t>
            </a:r>
          </a:p>
          <a:p>
            <a:pPr>
              <a:buNone/>
            </a:pPr>
            <a:r>
              <a:rPr lang="ru-RU" dirty="0" smtClean="0"/>
              <a:t>И    БОБЧИНСКИЙ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857892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3"/>
                </a:solidFill>
              </a:rPr>
              <a:t>Все разные, не испытывают симпатий друг к другу, каждый заботиться только о себе</a:t>
            </a:r>
            <a:endParaRPr lang="ru-RU" b="1" i="1" dirty="0">
              <a:solidFill>
                <a:schemeClr val="accent3"/>
              </a:solidFill>
            </a:endParaRPr>
          </a:p>
        </p:txBody>
      </p:sp>
      <p:pic>
        <p:nvPicPr>
          <p:cNvPr id="2050" name="Picture 2" descr="C:\Users\Сергей\Desktop\Жанна\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8358" y="857232"/>
            <a:ext cx="778674" cy="10715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2051" name="Picture 3" descr="C:\Users\Сергей\Desktop\Жанна\х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357430"/>
            <a:ext cx="650086" cy="10264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2052" name="Picture 4" descr="C:\Users\Сергей\Desktop\Жанна\шпеки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1428736"/>
            <a:ext cx="714380" cy="11522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2053" name="Picture 5" descr="C:\Users\Сергей\Desktop\Жанна\земл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143248"/>
            <a:ext cx="642942" cy="1242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2054" name="Picture 6" descr="C:\Users\Сергей\Desktop\Жанна\220px-Dobchinsky_Bobchinsk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4500570"/>
            <a:ext cx="723515" cy="1285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3"/>
                </a:solidFill>
              </a:rPr>
              <a:t>Представить чиновника-взяточника</a:t>
            </a:r>
            <a:endParaRPr lang="ru-RU" sz="40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867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характеристике обратить внимание на ремарки автора, на реплики персонажа в сторону.</a:t>
            </a:r>
          </a:p>
          <a:p>
            <a:r>
              <a:rPr lang="ru-RU" dirty="0" smtClean="0"/>
              <a:t>Как при даче взятки сказался характер персонажа?</a:t>
            </a:r>
          </a:p>
          <a:p>
            <a:r>
              <a:rPr lang="ru-RU" dirty="0" smtClean="0"/>
              <a:t>Как появляется он перед Хлестаковым?</a:t>
            </a:r>
          </a:p>
          <a:p>
            <a:r>
              <a:rPr lang="ru-RU" dirty="0" smtClean="0"/>
              <a:t>Кто из взяточников вам кажется особенно:</a:t>
            </a:r>
          </a:p>
          <a:p>
            <a:pPr>
              <a:buFontTx/>
              <a:buChar char="-"/>
            </a:pPr>
            <a:r>
              <a:rPr lang="ru-RU" dirty="0" smtClean="0"/>
              <a:t>Ничтожным?</a:t>
            </a:r>
          </a:p>
          <a:p>
            <a:pPr>
              <a:buFontTx/>
              <a:buChar char="-"/>
            </a:pPr>
            <a:r>
              <a:rPr lang="ru-RU" dirty="0" smtClean="0"/>
              <a:t>Подлым?</a:t>
            </a:r>
          </a:p>
          <a:p>
            <a:pPr>
              <a:buFontTx/>
              <a:buChar char="-"/>
            </a:pPr>
            <a:r>
              <a:rPr lang="ru-RU" dirty="0" smtClean="0"/>
              <a:t>Жалким?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85776"/>
            <a:ext cx="8501122" cy="164307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</a:rPr>
              <a:t>Сцена «Земляника на приеме у Хлестакова» из фильма «Ревизор» (Вл. Петров, 1952)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6000768"/>
            <a:ext cx="8572560" cy="6683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Хлестаков – Игорь Горбачев,  Земляника – Михаил Яншин</a:t>
            </a:r>
            <a:endParaRPr lang="ru-RU" sz="2400" dirty="0"/>
          </a:p>
        </p:txBody>
      </p:sp>
      <p:pic>
        <p:nvPicPr>
          <p:cNvPr id="6" name="Ревизор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1142984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467600" cy="9286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/>
                </a:solidFill>
              </a:rPr>
              <a:t>Г </a:t>
            </a:r>
            <a:r>
              <a:rPr lang="ru-RU" sz="2800" b="1" dirty="0" err="1" smtClean="0">
                <a:solidFill>
                  <a:schemeClr val="accent3"/>
                </a:solidFill>
              </a:rPr>
              <a:t>р</a:t>
            </a:r>
            <a:r>
              <a:rPr lang="ru-RU" sz="2800" b="1" dirty="0" smtClean="0">
                <a:solidFill>
                  <a:schemeClr val="accent3"/>
                </a:solidFill>
              </a:rPr>
              <a:t> у </a:t>
            </a:r>
            <a:r>
              <a:rPr lang="ru-RU" sz="2800" b="1" dirty="0" err="1" smtClean="0">
                <a:solidFill>
                  <a:schemeClr val="accent3"/>
                </a:solidFill>
              </a:rPr>
              <a:t>п</a:t>
            </a:r>
            <a:r>
              <a:rPr lang="ru-RU" sz="2800" b="1" dirty="0" smtClean="0">
                <a:solidFill>
                  <a:schemeClr val="accent3"/>
                </a:solidFill>
              </a:rPr>
              <a:t> </a:t>
            </a:r>
            <a:r>
              <a:rPr lang="ru-RU" sz="2800" b="1" dirty="0" err="1" smtClean="0">
                <a:solidFill>
                  <a:schemeClr val="accent3"/>
                </a:solidFill>
              </a:rPr>
              <a:t>п</a:t>
            </a:r>
            <a:r>
              <a:rPr lang="ru-RU" sz="2800" b="1" dirty="0" smtClean="0">
                <a:solidFill>
                  <a:schemeClr val="accent3"/>
                </a:solidFill>
              </a:rPr>
              <a:t> о в а я       </a:t>
            </a:r>
            <a:r>
              <a:rPr lang="ru-RU" sz="2800" b="1" dirty="0" err="1" smtClean="0">
                <a:solidFill>
                  <a:schemeClr val="accent3"/>
                </a:solidFill>
              </a:rPr>
              <a:t>р</a:t>
            </a:r>
            <a:r>
              <a:rPr lang="ru-RU" sz="2800" b="1" dirty="0" smtClean="0">
                <a:solidFill>
                  <a:schemeClr val="accent3"/>
                </a:solidFill>
              </a:rPr>
              <a:t> а б о т а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714357"/>
            <a:ext cx="7858180" cy="2357454"/>
          </a:xfrm>
        </p:spPr>
        <p:txBody>
          <a:bodyPr/>
          <a:lstStyle/>
          <a:p>
            <a:pPr>
              <a:buNone/>
            </a:pPr>
            <a:r>
              <a:rPr lang="ru-RU" sz="2000" b="1" i="1" dirty="0" smtClean="0"/>
              <a:t>Прочитайте высказывание о Хлестакове.</a:t>
            </a:r>
          </a:p>
          <a:p>
            <a:r>
              <a:rPr lang="ru-RU" sz="2000" i="1" dirty="0" smtClean="0"/>
              <a:t>Как вы их понимаете?</a:t>
            </a:r>
          </a:p>
          <a:p>
            <a:r>
              <a:rPr lang="ru-RU" sz="2000" i="1" dirty="0" smtClean="0"/>
              <a:t>Какие черты характера героя подчёркнуты в этих высказываниях? О каких свойствах натуры Хлестакова мы узнаём из 4 действия?</a:t>
            </a:r>
          </a:p>
          <a:p>
            <a:pPr>
              <a:buNone/>
            </a:pPr>
            <a:r>
              <a:rPr lang="ru-RU" sz="2000" dirty="0" smtClean="0"/>
              <a:t>Высказывания перепишите в тетрадь.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000372"/>
            <a:ext cx="87868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3"/>
                </a:solidFill>
              </a:rPr>
              <a:t>1 группа. </a:t>
            </a:r>
            <a:r>
              <a:rPr lang="ru-RU" sz="2000" i="1" dirty="0" smtClean="0"/>
              <a:t>«Около него (Хлестакова) обращаются все прочие лица, как планеты около солнца»,</a:t>
            </a:r>
            <a:r>
              <a:rPr lang="ru-RU" sz="2000" dirty="0" smtClean="0"/>
              <a:t> - Ю. Манн.</a:t>
            </a:r>
          </a:p>
          <a:p>
            <a:r>
              <a:rPr lang="ru-RU" sz="2000" b="1" dirty="0" smtClean="0">
                <a:solidFill>
                  <a:schemeClr val="accent3"/>
                </a:solidFill>
              </a:rPr>
              <a:t>2 группа</a:t>
            </a:r>
            <a:r>
              <a:rPr lang="ru-RU" sz="2000" b="1" dirty="0" smtClean="0"/>
              <a:t>. </a:t>
            </a:r>
            <a:r>
              <a:rPr lang="ru-RU" sz="2000" i="1" dirty="0" smtClean="0"/>
              <a:t>«…он не знал, что врёт, и несколько не думал обманывать…», </a:t>
            </a:r>
            <a:r>
              <a:rPr lang="ru-RU" sz="2000" dirty="0" smtClean="0"/>
              <a:t>- В. Г. Белинский.</a:t>
            </a:r>
          </a:p>
          <a:p>
            <a:r>
              <a:rPr lang="ru-RU" sz="2000" b="1" dirty="0" smtClean="0">
                <a:solidFill>
                  <a:schemeClr val="accent3"/>
                </a:solidFill>
              </a:rPr>
              <a:t>3 группа. </a:t>
            </a:r>
            <a:r>
              <a:rPr lang="ru-RU" sz="2000" i="1" dirty="0" smtClean="0"/>
              <a:t>«…весь он точно «ветром подбит», едва земли касается, - вот-вот вспорхнёт и улетит», -</a:t>
            </a:r>
            <a:r>
              <a:rPr lang="ru-RU" sz="2000" dirty="0" smtClean="0"/>
              <a:t> Д. С. Мережковский.</a:t>
            </a:r>
          </a:p>
          <a:p>
            <a:r>
              <a:rPr lang="ru-RU" sz="2000" b="1" dirty="0" smtClean="0">
                <a:solidFill>
                  <a:schemeClr val="accent3"/>
                </a:solidFill>
              </a:rPr>
              <a:t>4 группа. </a:t>
            </a:r>
            <a:r>
              <a:rPr lang="ru-RU" sz="2000" i="1" dirty="0" smtClean="0"/>
              <a:t>«Хлестаков порхает по пьесе, не желая толком понимать, какой он поднял переполох, и жадно старается урвать всё, что подкидывает ему счастливый случай»,</a:t>
            </a:r>
            <a:r>
              <a:rPr lang="ru-RU" sz="2000" dirty="0" smtClean="0"/>
              <a:t> - В. В. Набоков.</a:t>
            </a:r>
          </a:p>
          <a:p>
            <a:r>
              <a:rPr lang="ru-RU" sz="2000" b="1" dirty="0" smtClean="0">
                <a:solidFill>
                  <a:schemeClr val="accent3"/>
                </a:solidFill>
              </a:rPr>
              <a:t>5 группа. </a:t>
            </a:r>
            <a:r>
              <a:rPr lang="ru-RU" sz="2000" i="1" dirty="0" smtClean="0"/>
              <a:t>«Образ Хлестакова неисчерпаем, таит в себе ошеломляющие неожиданности»,</a:t>
            </a:r>
            <a:r>
              <a:rPr lang="ru-RU" sz="2000" dirty="0" smtClean="0"/>
              <a:t> - Ю. Манн.</a:t>
            </a:r>
            <a:endParaRPr lang="ru-RU" sz="2000" dirty="0"/>
          </a:p>
        </p:txBody>
      </p:sp>
      <p:pic>
        <p:nvPicPr>
          <p:cNvPr id="5122" name="Picture 2" descr="C:\Users\Сергей\Desktop\Жанна\хле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142852"/>
            <a:ext cx="1057276" cy="16519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7467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Продолжите предложение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28794" y="3286124"/>
            <a:ext cx="7400948" cy="1114420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Сцена дачи взяток важна, потому что…</a:t>
            </a:r>
            <a:endParaRPr lang="ru-RU" b="1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098" name="Picture 2" descr="C:\Users\Сергей\Desktop\Жанна\lg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57166"/>
            <a:ext cx="1736077" cy="1396753"/>
          </a:xfrm>
          <a:prstGeom prst="rect">
            <a:avLst/>
          </a:prstGeom>
          <a:noFill/>
        </p:spPr>
      </p:pic>
      <p:pic>
        <p:nvPicPr>
          <p:cNvPr id="4100" name="Picture 4" descr="C:\Users\Сергей\Desktop\Жанна\вз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928934"/>
            <a:ext cx="1643074" cy="24646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286861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 за работу!</a:t>
            </a:r>
            <a:endParaRPr lang="ru-RU" sz="5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149" name="Picture 5" descr="C:\Users\Сергей\Desktop\Жанна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18550">
            <a:off x="571472" y="3643314"/>
            <a:ext cx="3229962" cy="2419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127</TotalTime>
  <Words>362</Words>
  <Application>Microsoft Office PowerPoint</Application>
  <PresentationFormat>Экран (4:3)</PresentationFormat>
  <Paragraphs>56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Н. В. Гоголь «Ревизор».</vt:lpstr>
      <vt:lpstr>чиновники</vt:lpstr>
      <vt:lpstr>Слайд 3</vt:lpstr>
      <vt:lpstr>Дары города</vt:lpstr>
      <vt:lpstr>Представить чиновника-взяточника</vt:lpstr>
      <vt:lpstr>Сцена «Земляника на приеме у Хлестакова» из фильма «Ревизор» (Вл. Петров, 1952)</vt:lpstr>
      <vt:lpstr>Г р у п п о в а я       р а б о т а</vt:lpstr>
      <vt:lpstr>Продолжите предложение</vt:lpstr>
      <vt:lpstr>Спасибо за работу!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 В. Гоголь «Ревизор».</dc:title>
  <dc:creator>Сергей</dc:creator>
  <cp:lastModifiedBy>Сергей</cp:lastModifiedBy>
  <cp:revision>15</cp:revision>
  <dcterms:created xsi:type="dcterms:W3CDTF">2014-05-29T13:03:53Z</dcterms:created>
  <dcterms:modified xsi:type="dcterms:W3CDTF">2014-06-01T10:29:08Z</dcterms:modified>
</cp:coreProperties>
</file>