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4" r:id="rId3"/>
    <p:sldId id="265" r:id="rId4"/>
    <p:sldId id="266" r:id="rId5"/>
    <p:sldId id="257" r:id="rId6"/>
    <p:sldId id="258" r:id="rId7"/>
    <p:sldId id="259" r:id="rId8"/>
    <p:sldId id="261" r:id="rId9"/>
    <p:sldId id="262" r:id="rId10"/>
    <p:sldId id="263" r:id="rId11"/>
    <p:sldId id="264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04139-0D2C-4FAB-88B1-5AE940298057}" type="datetimeFigureOut">
              <a:rPr lang="ru-RU" smtClean="0"/>
              <a:pPr/>
              <a:t>06.09.2014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814B1-AF74-4F5E-A2D1-4418A5E69F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04139-0D2C-4FAB-88B1-5AE940298057}" type="datetimeFigureOut">
              <a:rPr lang="ru-RU" smtClean="0"/>
              <a:pPr/>
              <a:t>06.09.2014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814B1-AF74-4F5E-A2D1-4418A5E69F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04139-0D2C-4FAB-88B1-5AE940298057}" type="datetimeFigureOut">
              <a:rPr lang="ru-RU" smtClean="0"/>
              <a:pPr/>
              <a:t>06.09.2014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814B1-AF74-4F5E-A2D1-4418A5E69F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04139-0D2C-4FAB-88B1-5AE940298057}" type="datetimeFigureOut">
              <a:rPr lang="ru-RU" smtClean="0"/>
              <a:pPr/>
              <a:t>06.09.2014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814B1-AF74-4F5E-A2D1-4418A5E69F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04139-0D2C-4FAB-88B1-5AE940298057}" type="datetimeFigureOut">
              <a:rPr lang="ru-RU" smtClean="0"/>
              <a:pPr/>
              <a:t>06.09.2014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814B1-AF74-4F5E-A2D1-4418A5E69F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04139-0D2C-4FAB-88B1-5AE940298057}" type="datetimeFigureOut">
              <a:rPr lang="ru-RU" smtClean="0"/>
              <a:pPr/>
              <a:t>06.09.2014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814B1-AF74-4F5E-A2D1-4418A5E69F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04139-0D2C-4FAB-88B1-5AE940298057}" type="datetimeFigureOut">
              <a:rPr lang="ru-RU" smtClean="0"/>
              <a:pPr/>
              <a:t>06.09.2014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814B1-AF74-4F5E-A2D1-4418A5E69F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04139-0D2C-4FAB-88B1-5AE940298057}" type="datetimeFigureOut">
              <a:rPr lang="ru-RU" smtClean="0"/>
              <a:pPr/>
              <a:t>06.09.2014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814B1-AF74-4F5E-A2D1-4418A5E69F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04139-0D2C-4FAB-88B1-5AE940298057}" type="datetimeFigureOut">
              <a:rPr lang="ru-RU" smtClean="0"/>
              <a:pPr/>
              <a:t>06.09.2014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814B1-AF74-4F5E-A2D1-4418A5E69F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04139-0D2C-4FAB-88B1-5AE940298057}" type="datetimeFigureOut">
              <a:rPr lang="ru-RU" smtClean="0"/>
              <a:pPr/>
              <a:t>06.09.2014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814B1-AF74-4F5E-A2D1-4418A5E69F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04139-0D2C-4FAB-88B1-5AE940298057}" type="datetimeFigureOut">
              <a:rPr lang="ru-RU" smtClean="0"/>
              <a:pPr/>
              <a:t>06.09.2014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F0814B1-AF74-4F5E-A2D1-4418A5E69F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7804139-0D2C-4FAB-88B1-5AE940298057}" type="datetimeFigureOut">
              <a:rPr lang="ru-RU" smtClean="0"/>
              <a:pPr/>
              <a:t>06.09.2014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F0814B1-AF74-4F5E-A2D1-4418A5E69F2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source=wiz&amp;img_url=http://cs319929.userapi.com/v319929842/3c8e/YY9gN8KoQAc.jpg&amp;uinfo=sw-1663-sh-925-fw-1438-fh-598-pd-1&amp;p=4&amp;text=%D0%B3%D0%B8%D1%82%D0%B0%D1%80%D0%B0%20%D0%BA%D0%B0%D1%80%D1%82%D0%B8%D0%BD%D0%BA%D0%B8&amp;noreask=1&amp;pos=120&amp;rpt=simage&amp;lr=213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mages.yandex.ru/yandsearch?source=wiz&amp;text=%D0%B1%D0%B5%D0%BB%D0%BB%D0%B0%20%D0%B0%D1%85%D0%BC%D0%B0%D0%B4%D1%83%D0%BB%D0%B8%D0%BD%D0%B0%20%D1%84%D0%BE%D1%82%D0%BE&amp;noreask=1&amp;img_url=http://img.gazeta.ru/files3/445/3450445/bella11.jpg&amp;pos=20&amp;rpt=simage&amp;lr=76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hyperlink" Target="http://images.yandex.ru/yandsearch?source=wiz&amp;img_url=http://img22.ria.ru/images/30238/59/302385992.jpg&amp;uinfo=sw-1663-sh-925-fw-1438-fh-598-pd-1&amp;p=2&amp;text=%D0%B1%D0%B5%D0%BB%D0%BB%D0%B0%20%D0%B0%D1%85%D0%BC%D0%B0%D0%B4%D1%83%D0%BB%D0%B8%D0%BD%D0%B0%20%D1%84%D0%BE%D1%82%D0%BE&amp;noreask=1&amp;pos=82&amp;rpt=simage&amp;lr=76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images.yandex.ru/yandsearch?text=%D0%B0%D0%BD%D0%B4%D1%80%D0%B5%D0%B9%20%D0%B2%D0%BE%D0%B7%D0%BD%D0%B5%D1%81%D0%B5%D0%BD%D1%81%D0%BA%D0%B8%D0%B9%20%D1%84%D0%BE%D1%82%D0%BE&amp;img_url=http://www.stihi.ru/pics/2006/01/28-869.jpg&amp;pos=2&amp;rpt=simage&amp;lr=213&amp;noreask=1&amp;source=wiz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images.yandex.ru/yandsearch?source=wiz&amp;text=%D0%B0%D0%BD%D0%B4%D1%80%D0%B5%D0%B9%20%D0%B2%D0%BE%D0%B7%D0%BD%D0%B5%D1%81%D0%B5%D0%BD%D1%81%D0%BA%D0%B8%D0%B9%20%D1%84%D0%BE%D1%82%D0%BE&amp;noreask=1&amp;img_url=http://www.cirota.ru/forum/images/90/90597.jpeg&amp;pos=0&amp;rpt=simage&amp;lr=213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hyperlink" Target="http://images.yandex.ru/yandsearch?source=wiz&amp;img_url=http://k.img.com.ua/img/forall/a/10816/27.jpg&amp;uinfo=sw-1663-sh-925-fw-1438-fh-598-pd-1&amp;p=3&amp;text=%D0%B0%D0%BD%D0%B4%D1%80%D0%B5%D0%B9%20%D0%B2%D0%BE%D0%B7%D0%BD%D0%B5%D1%81%D0%B5%D0%BD%D1%81%D0%BA%D0%B8%D0%B9&amp;noreask=1&amp;pos=104&amp;rpt=simage&amp;lr=213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images.yandex.ru/yandsearch?source=wiz&amp;text=%D0%B1%D1%83%D0%BB%D0%B0%D1%82%20%D0%BE%D0%BA%D1%83%D0%B4%D0%B6%D0%B0%D0%B2%D0%B0%20%D0%B2%D0%B8%D0%BA%D0%B8%D0%BF%D0%B5%D0%B4%D0%B8%D1%8F%20%D1%84%D0%BE%D1%82%D0%BE&amp;noreask=1&amp;pos=14&amp;rpt=simage&amp;lr=213&amp;uinfo=sw-1663-sh-925-fw-1438-fh-598-pd-1&amp;img_url=http://geocurrents.info/wp-content/uploads/2012/02/Bulat_Okudzhava.pn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images.yandex.ru/yandsearch?source=wiz&amp;text=%D0%B1%D1%83%D0%BB%D0%B0%D1%82%20%D0%BE%D0%BA%D1%83%D0%B4%D0%B6%D0%B0%D0%B2%D0%B0%20%D0%B2%D0%B8%D0%BA%D0%B8%D0%BF%D0%B5%D0%B4%D0%B8%D1%8F%20%D1%84%D0%BE%D1%82%D0%BE&amp;noreask=1&amp;pos=6&amp;rpt=simage&amp;lr=213&amp;uinfo=sw-1663-sh-925-fw-1438-fh-598-pd-1&amp;img_url=http://wpcontent.answcdn.com/wikipedia/commons/thumb/3/3f/Bundesarchiv_Bild_183-R1202-0019,_Berlin,_Palast_der_Republik,_Bulat_Okudshawa_cropped.jpg/200px-Bundesarchiv_Bild_183-R1202-0019,_Berlin,_Palast_der_Republik,_Bulat_Okudshawa_cropped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hyperlink" Target="http://images.yandex.ru/yandsearch?source=wiz&amp;text=%D0%B1%D1%83%D0%BB%D0%B0%D1%82%20%D0%BE%D0%BA%D1%83%D0%B4%D0%B6%D0%B0%D0%B2%D0%B0%20%D0%B2%D0%B8%D0%BA%D0%B8%D0%BF%D0%B5%D0%B4%D0%B8%D1%8F%20%D1%84%D0%BE%D1%82%D0%BE&amp;noreask=1&amp;pos=5&amp;rpt=simage&amp;lr=213&amp;uinfo=sw-1663-sh-925-fw-1438-fh-598-pd-1&amp;img_url=http://pix.timeout.ru/349718.jpeg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images.yandex.ru/yandsearch?source=wiz&amp;text=%D0%BF%D0%B5%D1%80%D0%BE%20%D0%B8%20%D0%BA%D0%BD%D0%B8%D0%B3%D0%B0%20%D0%BA%D0%B0%D1%80%D1%82%D0%B8%D0%BD%D0%BA%D0%B8&amp;noreask=1&amp;pos=19&amp;rpt=simage&amp;lr=213&amp;uinfo=sw-1663-sh-925-fw-1438-fh-598-pd-1&amp;img_url=http://img11.nnm.ru/imagez/gallery/1/9/2/0/9/1920942e5887749018f254ac3906e4d5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source=wiz&amp;text=%D0%BF%D0%B5%D1%80%D0%BE%20%D0%B8%20%D0%BA%D0%BD%D0%B8%D0%B3%D0%B0%20%D0%BA%D0%B0%D1%80%D1%82%D0%B8%D0%BD%D0%BA%D0%B8&amp;noreask=1&amp;pos=26&amp;rpt=simage&amp;lr=213&amp;uinfo=sw-1663-sh-925-fw-1438-fh-598-pd-1&amp;img_url=http://i020.radikal.ru/1003/69/a444033144dfx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yandex.ru/yandsearch?text=%D0%B5%D0%B2%D0%B3%D0%B5%D0%BD%D0%B8%D0%B9%20%D0%B5%D0%B2%D1%82%D1%83%D1%88%D0%B5%D0%BD%D0%BA%D0%BE%20%D1%84%D0%BE%D1%82%D0%BE&amp;img_url=http://img.beta.rian.ru/images/11429/10/114291066.jpg&amp;pos=1&amp;rpt=simage&amp;lr=76&amp;noreask=1&amp;source=wiz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yandex.ru/yandsearch?source=wiz&amp;text=%D0%B5%D0%B2%D0%B3%D0%B5%D0%BD%D0%B8%D0%B9%20%D0%B5%D0%B2%D1%82%D1%83%D1%88%D0%B5%D0%BD%D0%BA%D0%BE%20%D1%84%D0%BE%D1%82%D0%BE&amp;noreask=1&amp;img_url=http://img0.liveinternet.ru/images/attach/c/4/79/575/79575478_1563531.jpg&amp;pos=2&amp;rpt=simage&amp;lr=76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://images.yandex.ru/yandsearch?source=wiz&amp;text=%D0%B5%D0%B2%D0%B3%D0%B5%D0%BD%D0%B8%D0%B9%20%D0%B5%D0%B2%D1%82%D1%83%D1%88%D0%B5%D0%BD%D0%BA%D0%BE%20%D1%84%D0%BE%D1%82%D0%BE&amp;noreask=1&amp;img_url=http://kp.ru/f/12/image/87/19/1081987.jpg&amp;pos=19&amp;rpt=simage&amp;lr=76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hyperlink" Target="http://images.yandex.ru/yandsearch?source=wiz&amp;uinfo=sw-1663-sh-925-fw-1438-fh-598-pd-1&amp;p=2&amp;text=%D0%B1%D0%B5%D0%BB%D0%BB%D0%B0%20%D0%B0%D1%85%D0%BC%D0%B0%D0%B4%D1%83%D0%BB%D0%B8%D0%BD%D0%B0%20%D1%84%D0%BE%D1%82%D0%BE&amp;noreask=1&amp;pos=79&amp;rpt=simage&amp;lr=76&amp;img_url=http://old.tvkultura.ru/p/b_26020.gi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yandex.ru/yandsearch?source=wiz&amp;img_url=http://1001.ru/arc/izvestiya/015.jpg&amp;uinfo=sw-1663-sh-925-fw-1438-fh-598-pd-1&amp;p=2&amp;text=%D0%B1%D0%B5%D0%BB%D0%BB%D0%B0%20%D0%B0%D1%85%D0%BC%D0%B0%D0%B4%D1%83%D0%BB%D0%B8%D0%BD%D0%B0%20%D1%84%D0%BE%D1%82%D0%BE&amp;noreask=1&amp;pos=86&amp;rpt=simage&amp;lr=7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428736"/>
            <a:ext cx="7851648" cy="114300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Эстрадная лирика.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Бронзовый век русской поэзии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http://im7-tub-ru.yandex.net/i?id=499942400-24-72&amp;n=21">
            <a:hlinkClick r:id="rId2" tgtFrame="&quot;_blank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5" y="2716530"/>
            <a:ext cx="4929222" cy="3427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im8-tub-ru.yandex.net/i?id=112890806-52-72&amp;n=21">
            <a:hlinkClick r:id="rId2" tgtFrame="&quot;_blank&quot;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85786" y="571480"/>
            <a:ext cx="3286148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8-tub-ru.yandex.net/i?id=534018623-18-72&amp;n=21">
            <a:hlinkClick r:id="rId4" tgtFrame="&quot;_blank&quot;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67112" y="2643182"/>
            <a:ext cx="5005416" cy="364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Особенности творчества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3200" dirty="0" smtClean="0">
                <a:solidFill>
                  <a:schemeClr val="bg1"/>
                </a:solidFill>
              </a:rPr>
              <a:t>- Высокий поэтический слог: возвышенная лексика, метафоричность, стилизация «старинного» слога;</a:t>
            </a:r>
          </a:p>
          <a:p>
            <a:pPr>
              <a:buNone/>
            </a:pPr>
            <a:r>
              <a:rPr lang="ru-RU" sz="3200" dirty="0" smtClean="0">
                <a:solidFill>
                  <a:schemeClr val="bg1"/>
                </a:solidFill>
              </a:rPr>
              <a:t>- Напряжённый лиризм;</a:t>
            </a:r>
          </a:p>
          <a:p>
            <a:pPr>
              <a:buNone/>
            </a:pPr>
            <a:r>
              <a:rPr lang="ru-RU" sz="3200" dirty="0" smtClean="0">
                <a:solidFill>
                  <a:schemeClr val="bg1"/>
                </a:solidFill>
              </a:rPr>
              <a:t> - Очевидная перекличка с поэтической традицией прошлого: </a:t>
            </a:r>
            <a:r>
              <a:rPr lang="ru-RU" sz="3200" i="1" dirty="0" smtClean="0">
                <a:solidFill>
                  <a:schemeClr val="bg1"/>
                </a:solidFill>
              </a:rPr>
              <a:t>«Влечёт меня старинный слог…»</a:t>
            </a:r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А. А. Вознесенский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www.peoples.ru/art/music/poet/voznesenskiy/voznesenskiy_2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57224" y="2214554"/>
            <a:ext cx="3643338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А. А. Вознесенский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12 мая 1933 г. (Москва) – 1 июня 2010 г.</a:t>
            </a:r>
          </a:p>
          <a:p>
            <a:pPr>
              <a:buNone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Поэт, прозаик, архитектор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</a:t>
            </a:r>
            <a:endParaRPr lang="ru-RU" dirty="0"/>
          </a:p>
        </p:txBody>
      </p:sp>
      <p:pic>
        <p:nvPicPr>
          <p:cNvPr id="4" name="Рисунок 3" descr="http://im5-tub-ru.yandex.net/i?id=26878477-08-72&amp;n=21">
            <a:hlinkClick r:id="rId2" tgtFrame="&quot;_blank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3143248"/>
            <a:ext cx="2928958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4-tub-ru.yandex.net/i?id=173061782-61-72&amp;n=21">
            <a:hlinkClick r:id="rId4" tgtFrame="&quot;_blank&quot;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29256" y="2786058"/>
            <a:ext cx="3143272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85794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Особенности творчества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- Прямые обращения к массовой публике;</a:t>
            </a:r>
          </a:p>
          <a:p>
            <a:pPr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- Ориентация на традиции футуризма;</a:t>
            </a:r>
          </a:p>
          <a:p>
            <a:pPr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- Традиции гражданской лирики;</a:t>
            </a:r>
          </a:p>
          <a:p>
            <a:pPr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 - Неприятие фальши;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Б. Ш. Окуджава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www.atlant-koeln.de/foto_de/206_gr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42910" y="2000240"/>
            <a:ext cx="6357982" cy="4500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Б. Ш. Окуджава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9 мая 1924 – 12 июня 1997 гг.</a:t>
            </a:r>
          </a:p>
          <a:p>
            <a:pPr>
              <a:buNone/>
            </a:pPr>
            <a:r>
              <a:rPr lang="ru-RU" dirty="0" smtClean="0"/>
              <a:t>Поэт, прозаик, композитор, сценарист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http://biografiya.com.ua/_pu/4/11057573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3" y="3571876"/>
            <a:ext cx="2714643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allsongs.ru/photo/b/bulat-okudzhava/medium/bulat-okudzhava-08d74.jpg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43240" y="3071810"/>
            <a:ext cx="2714644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Особенности творчества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Лиричность и сентиментализм;</a:t>
            </a:r>
          </a:p>
          <a:p>
            <a:pPr>
              <a:buNone/>
            </a:pP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 Освещение темы войны</a:t>
            </a:r>
          </a:p>
          <a:p>
            <a:pPr>
              <a:buNone/>
            </a:pP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«Арбатская» лирика</a:t>
            </a:r>
          </a:p>
          <a:p>
            <a:pPr>
              <a:buNone/>
            </a:pP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Обращение к «вечным» темам</a:t>
            </a:r>
            <a:endParaRPr lang="ru-RU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Значение «Эстрадной лирики» в русской литературе и культуре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- Поэты-шестидесятники  расширили состав поэтической аудитории;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bg1"/>
                </a:solidFill>
              </a:rPr>
              <a:t>Поэзия становится масштабным общественным явлением;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/>
          </a:p>
        </p:txBody>
      </p:sp>
      <p:pic>
        <p:nvPicPr>
          <p:cNvPr id="4" name="Рисунок 3" descr="http://img11.nnm.ru/imagez/gallery/1/9/2/0/9/1920942e5887749018f254ac3906e4d5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3714752"/>
            <a:ext cx="4929222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i="1" dirty="0" smtClean="0">
                <a:solidFill>
                  <a:schemeClr val="bg1"/>
                </a:solidFill>
              </a:rPr>
              <a:t>«Поэзия – не ряд зарифмованных строк, а живое сердце человека, в котором эти строки родились…»</a:t>
            </a:r>
          </a:p>
          <a:p>
            <a:pPr>
              <a:buNone/>
            </a:pPr>
            <a:endParaRPr lang="ru-RU" sz="3600" i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http://psmasters.ru/uploads/posts/2010-03/1268858416_www.psmasters.ru_jrvshcvuwqy7txx.jpe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1" y="3857628"/>
            <a:ext cx="4000527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Поколение «шестидесятников»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После окончания эпохи Сталинского режима повеяло некоторой свободой. На волне этой свободы возникает новое поколение поэтов  - «шестидесятники". </a:t>
            </a:r>
          </a:p>
          <a:p>
            <a:pPr algn="just">
              <a:buNone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Успешное восстановление страны после войны, достижения в науке и технике, рост благосостояния народа породил веру в будущее, надежду на новые успехи. Все это вызывало тягу к поэтическому оформлению чувств. 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Поколение «шестидесятников»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Первые несколько лет «оттепели» стали настоящим «поэтическим бумом». Так, появилась «эстрадная поэзия». Постоянными стали поэтические вечера, возник новый жанр, сразу полюбившийся слушателям  и позже названный «авторской» песней: поэты под гитару исполняли песни на свои стихи.</a:t>
            </a:r>
          </a:p>
          <a:p>
            <a:pPr algn="just">
              <a:buNone/>
            </a:pP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Евгений Евтушенко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gallery.ykt.ru/galleries/old/literaturny/402626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85786" y="1857364"/>
            <a:ext cx="3214710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Е. А. Евтушенко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928802"/>
            <a:ext cx="8229600" cy="438912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Дата рождения: 18 июля 1938 г.</a:t>
            </a:r>
          </a:p>
          <a:p>
            <a:pPr algn="just">
              <a:buNone/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Место рождения: ст. Зима, Иркутская обл.</a:t>
            </a:r>
          </a:p>
          <a:p>
            <a:pPr algn="just">
              <a:buNone/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Поэт, прозаик, режиссёр</a:t>
            </a:r>
          </a:p>
          <a:p>
            <a:pPr algn="just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://im7-tub-ru.yandex.net/i?id=155627707-64-72&amp;n=21">
            <a:hlinkClick r:id="rId2" tgtFrame="&quot;_blank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2714624"/>
            <a:ext cx="2071702" cy="292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6-tub-ru.yandex.net/i?id=47383977-51-72&amp;n=21">
            <a:hlinkClick r:id="rId4" tgtFrame="&quot;_blank&quot;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3429000"/>
            <a:ext cx="2428891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Особенности творчества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 Убежденность в особой роли поэта в России: </a:t>
            </a:r>
            <a:r>
              <a:rPr lang="ru-RU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«Поэт в России больше, чем поэт…»;</a:t>
            </a:r>
          </a:p>
          <a:p>
            <a:pPr algn="just">
              <a:buNone/>
            </a:pP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 Освещение  актуальных политических и социальных тем («громкая» лирика);</a:t>
            </a:r>
          </a:p>
          <a:p>
            <a:pPr algn="just">
              <a:buNone/>
            </a:pP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 Тяга к сюжетности;</a:t>
            </a:r>
          </a:p>
          <a:p>
            <a:pPr algn="just">
              <a:buNone/>
            </a:pP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Исповедальность и романтический максимализм лирического героя;</a:t>
            </a: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	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Белла Ахмадулина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8" name="Рисунок 7" descr="http://www.biletexpress.ru/picsss/b_26020.gif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928802"/>
            <a:ext cx="4643470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Б. А. Ахмадулина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 апреля 1937 – 29 ноября 2010 гг.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Советская и российская поэтесса, переводчик, член союза российских писателей, почётный член американской академии искусств и литературы.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http://im0-tub-ru.yandex.net/i?id=9272452-70-72&amp;n=21">
            <a:hlinkClick r:id="rId2" tgtFrame="&quot;_blank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3" y="3929066"/>
            <a:ext cx="2571768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194</TotalTime>
  <Words>355</Words>
  <Application>Microsoft Office PowerPoint</Application>
  <PresentationFormat>Экран (4:3)</PresentationFormat>
  <Paragraphs>60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Поток</vt:lpstr>
      <vt:lpstr>Эстрадная лирика. Бронзовый век русской поэзии</vt:lpstr>
      <vt:lpstr>Презентация PowerPoint</vt:lpstr>
      <vt:lpstr>Поколение «шестидесятников»</vt:lpstr>
      <vt:lpstr>Поколение «шестидесятников»</vt:lpstr>
      <vt:lpstr>Евгений Евтушенко</vt:lpstr>
      <vt:lpstr>Е. А. Евтушенко</vt:lpstr>
      <vt:lpstr>Особенности творчества</vt:lpstr>
      <vt:lpstr>Белла Ахмадулина</vt:lpstr>
      <vt:lpstr>Б. А. Ахмадулина</vt:lpstr>
      <vt:lpstr>Презентация PowerPoint</vt:lpstr>
      <vt:lpstr>Особенности творчества</vt:lpstr>
      <vt:lpstr>А. А. Вознесенский</vt:lpstr>
      <vt:lpstr>А. А. Вознесенский</vt:lpstr>
      <vt:lpstr>Особенности творчества</vt:lpstr>
      <vt:lpstr>Б. Ш. Окуджава</vt:lpstr>
      <vt:lpstr>Б. Ш. Окуджава</vt:lpstr>
      <vt:lpstr>Особенности творчества</vt:lpstr>
      <vt:lpstr>Значение «Эстрадной лирики» в русской литературе и культуре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Эстрадная лирика</dc:title>
  <dc:creator>11</dc:creator>
  <cp:lastModifiedBy>Кристина</cp:lastModifiedBy>
  <cp:revision>21</cp:revision>
  <dcterms:created xsi:type="dcterms:W3CDTF">2013-05-01T13:06:48Z</dcterms:created>
  <dcterms:modified xsi:type="dcterms:W3CDTF">2014-09-06T06:20:35Z</dcterms:modified>
</cp:coreProperties>
</file>