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72" y="-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F69BC6D-5104-4A3E-B402-0FBF16019628}" type="datetimeFigureOut">
              <a:rPr lang="ru-RU" smtClean="0"/>
              <a:pPr/>
              <a:t>25.11.2013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9F04DCA-F387-43B1-BE2E-11AFD19B94B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F69BC6D-5104-4A3E-B402-0FBF16019628}" type="datetimeFigureOut">
              <a:rPr lang="ru-RU" smtClean="0"/>
              <a:pPr/>
              <a:t>25.11.2013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9F04DCA-F387-43B1-BE2E-11AFD19B94B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2F69BC6D-5104-4A3E-B402-0FBF16019628}" type="datetimeFigureOut">
              <a:rPr lang="ru-RU" smtClean="0"/>
              <a:pPr/>
              <a:t>25.11.2013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9F04DCA-F387-43B1-BE2E-11AFD19B94B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F69BC6D-5104-4A3E-B402-0FBF16019628}" type="datetimeFigureOut">
              <a:rPr lang="ru-RU" smtClean="0"/>
              <a:pPr/>
              <a:t>25.11.2013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9F04DCA-F387-43B1-BE2E-11AFD19B94B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F69BC6D-5104-4A3E-B402-0FBF16019628}" type="datetimeFigureOut">
              <a:rPr lang="ru-RU" smtClean="0"/>
              <a:pPr/>
              <a:t>25.11.2013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19F04DCA-F387-43B1-BE2E-11AFD19B94B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F69BC6D-5104-4A3E-B402-0FBF16019628}" type="datetimeFigureOut">
              <a:rPr lang="ru-RU" smtClean="0"/>
              <a:pPr/>
              <a:t>25.11.2013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9F04DCA-F387-43B1-BE2E-11AFD19B94B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F69BC6D-5104-4A3E-B402-0FBF16019628}" type="datetimeFigureOut">
              <a:rPr lang="ru-RU" smtClean="0"/>
              <a:pPr/>
              <a:t>25.11.2013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9F04DCA-F387-43B1-BE2E-11AFD19B94B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F69BC6D-5104-4A3E-B402-0FBF16019628}" type="datetimeFigureOut">
              <a:rPr lang="ru-RU" smtClean="0"/>
              <a:pPr/>
              <a:t>25.11.2013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9F04DCA-F387-43B1-BE2E-11AFD19B94B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2F69BC6D-5104-4A3E-B402-0FBF16019628}" type="datetimeFigureOut">
              <a:rPr lang="ru-RU" smtClean="0"/>
              <a:pPr/>
              <a:t>25.11.2013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19F04DCA-F387-43B1-BE2E-11AFD19B94B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F69BC6D-5104-4A3E-B402-0FBF16019628}" type="datetimeFigureOut">
              <a:rPr lang="ru-RU" smtClean="0"/>
              <a:pPr/>
              <a:t>25.11.2013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9F04DCA-F387-43B1-BE2E-11AFD19B94B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2F69BC6D-5104-4A3E-B402-0FBF16019628}" type="datetimeFigureOut">
              <a:rPr lang="ru-RU" smtClean="0"/>
              <a:pPr/>
              <a:t>25.11.2013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9F04DCA-F387-43B1-BE2E-11AFD19B94B7}"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F69BC6D-5104-4A3E-B402-0FBF16019628}" type="datetimeFigureOut">
              <a:rPr lang="ru-RU" smtClean="0"/>
              <a:pPr/>
              <a:t>25.11.2013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9F04DCA-F387-43B1-BE2E-11AFD19B94B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85728"/>
            <a:ext cx="3643338" cy="5000660"/>
          </a:xfrm>
        </p:spPr>
        <p:txBody>
          <a:bodyPr>
            <a:normAutofit/>
          </a:bodyPr>
          <a:lstStyle/>
          <a:p>
            <a:r>
              <a:rPr lang="ru-RU" b="1" i="1" dirty="0" smtClean="0"/>
              <a:t>Григорий Осипович Засекин – основатель Саратова</a:t>
            </a:r>
            <a:endParaRPr lang="ru-RU" b="1" i="1" dirty="0"/>
          </a:p>
        </p:txBody>
      </p:sp>
      <p:pic>
        <p:nvPicPr>
          <p:cNvPr id="5" name="Рисунок 4" descr="засекин.JPG"/>
          <p:cNvPicPr/>
          <p:nvPr/>
        </p:nvPicPr>
        <p:blipFill>
          <a:blip r:embed="rId2"/>
          <a:srcRect l="32715" r="16241" b="55098"/>
          <a:stretch>
            <a:fillRect/>
          </a:stretch>
        </p:blipFill>
        <p:spPr>
          <a:xfrm>
            <a:off x="4500562" y="785794"/>
            <a:ext cx="3929090" cy="4643470"/>
          </a:xfrm>
          <a:prstGeom prst="rect">
            <a:avLst/>
          </a:prstGeom>
          <a:ln w="57150">
            <a:solidFill>
              <a:schemeClr val="bg2">
                <a:lumMod val="90000"/>
              </a:schemeClr>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928662" y="285728"/>
            <a:ext cx="735811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2400" b="1" i="0" u="none" strike="noStrike" cap="none" normalizeH="0" baseline="0" dirty="0" smtClean="0">
                <a:ln>
                  <a:noFill/>
                </a:ln>
                <a:solidFill>
                  <a:schemeClr val="tx1"/>
                </a:solidFill>
                <a:effectLst/>
                <a:latin typeface="Arial" pitchFamily="34" charset="0"/>
                <a:ea typeface="Times New Roman" pitchFamily="18" charset="0"/>
              </a:rPr>
              <a:t>Имя Г.О. Засекина, первого саратовского</a:t>
            </a:r>
            <a:r>
              <a:rPr kumimoji="0" lang="ru-RU" sz="2400" b="1" i="0" u="none" strike="noStrike" cap="none" normalizeH="0" dirty="0" smtClean="0">
                <a:ln>
                  <a:noFill/>
                </a:ln>
                <a:solidFill>
                  <a:schemeClr val="tx1"/>
                </a:solidFill>
                <a:effectLst/>
                <a:latin typeface="Arial" pitchFamily="34" charset="0"/>
                <a:ea typeface="Times New Roman" pitchFamily="18" charset="0"/>
              </a:rPr>
              <a:t> </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воеводы</a:t>
            </a:r>
            <a:r>
              <a:rPr lang="ru-RU" sz="2400" b="1" dirty="0" smtClean="0">
                <a:latin typeface="Arial" pitchFamily="34" charset="0"/>
                <a:ea typeface="Times New Roman" pitchFamily="18" charset="0"/>
              </a:rPr>
              <a:t>,</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видного</a:t>
            </a:r>
            <a:r>
              <a:rPr kumimoji="0" lang="ru-RU" sz="2400" b="1" i="0" u="none" strike="noStrike" cap="none" normalizeH="0" dirty="0" smtClean="0">
                <a:ln>
                  <a:noFill/>
                </a:ln>
                <a:solidFill>
                  <a:schemeClr val="tx1"/>
                </a:solidFill>
                <a:effectLst/>
                <a:latin typeface="Arial" pitchFamily="34" charset="0"/>
                <a:ea typeface="Times New Roman" pitchFamily="18" charset="0"/>
              </a:rPr>
              <a:t> </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русского военачальника и градостроителя конца XVI века</a:t>
            </a:r>
            <a:r>
              <a:rPr kumimoji="0" lang="ru-RU" sz="2400" b="1" i="0" u="none" strike="noStrike" cap="none" normalizeH="0" dirty="0" smtClean="0">
                <a:ln>
                  <a:noFill/>
                </a:ln>
                <a:solidFill>
                  <a:schemeClr val="tx1"/>
                </a:solidFill>
                <a:effectLst/>
                <a:latin typeface="Arial" pitchFamily="34" charset="0"/>
                <a:ea typeface="Times New Roman" pitchFamily="18" charset="0"/>
              </a:rPr>
              <a:t> </a:t>
            </a:r>
            <a:r>
              <a:rPr lang="ru-RU" sz="2400" b="1" dirty="0" smtClean="0">
                <a:latin typeface="Arial" pitchFamily="34" charset="0"/>
                <a:ea typeface="Times New Roman" pitchFamily="18" charset="0"/>
              </a:rPr>
              <a:t>стоит первым перечне начальных саратовских людей.</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По некоторым данным, он скончался летом 1592 года. Григорий Засекин – особая фигура, и мы должны гордиться тем, что какие-то сведения о нем остались и дошли до нас, позволяя представить себе личность основателя Саратова.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rPr>
              <a:t>В поволжских городах имя Г.О.Засекина не забыто. Ему ставят памятники, его именем называют улицы.</a:t>
            </a:r>
            <a:endParaRPr kumimoji="0" lang="ru-RU" sz="24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4500562" y="857232"/>
            <a:ext cx="3571875" cy="4762500"/>
          </a:xfrm>
          <a:prstGeom prst="rect">
            <a:avLst/>
          </a:prstGeom>
          <a:noFill/>
          <a:ln w="9525">
            <a:noFill/>
            <a:miter lim="800000"/>
            <a:headEnd/>
            <a:tailEnd/>
          </a:ln>
        </p:spPr>
      </p:pic>
      <p:sp>
        <p:nvSpPr>
          <p:cNvPr id="3" name="Прямоугольник 2"/>
          <p:cNvSpPr/>
          <p:nvPr/>
        </p:nvSpPr>
        <p:spPr>
          <a:xfrm>
            <a:off x="714348" y="1285861"/>
            <a:ext cx="3500462" cy="3539430"/>
          </a:xfrm>
          <a:prstGeom prst="rect">
            <a:avLst/>
          </a:prstGeom>
        </p:spPr>
        <p:txBody>
          <a:bodyPr wrap="square">
            <a:spAutoFit/>
          </a:bodyPr>
          <a:lstStyle/>
          <a:p>
            <a:r>
              <a:rPr lang="ru-RU" sz="3200" b="1" dirty="0" smtClean="0"/>
              <a:t>Конная статуя из бронзы стоит в Волгограде  в сквере им. Симбирцева.</a:t>
            </a:r>
          </a:p>
          <a:p>
            <a:r>
              <a:rPr lang="ru-RU" sz="3200" b="1" dirty="0" smtClean="0"/>
              <a:t> Воевода грозно смотрит вдаль.</a:t>
            </a:r>
            <a:endParaRPr lang="ru-RU" sz="3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b="7452"/>
          <a:stretch>
            <a:fillRect/>
          </a:stretch>
        </p:blipFill>
        <p:spPr bwMode="auto">
          <a:xfrm>
            <a:off x="1571604" y="2000240"/>
            <a:ext cx="6083301" cy="4095753"/>
          </a:xfrm>
          <a:prstGeom prst="rect">
            <a:avLst/>
          </a:prstGeom>
          <a:noFill/>
          <a:ln w="9525">
            <a:noFill/>
            <a:miter lim="800000"/>
            <a:headEnd/>
            <a:tailEnd/>
          </a:ln>
        </p:spPr>
      </p:pic>
      <p:sp>
        <p:nvSpPr>
          <p:cNvPr id="23553" name="Rectangle 1"/>
          <p:cNvSpPr>
            <a:spLocks noChangeArrowheads="1"/>
          </p:cNvSpPr>
          <p:nvPr/>
        </p:nvSpPr>
        <p:spPr bwMode="auto">
          <a:xfrm>
            <a:off x="1071538" y="357166"/>
            <a:ext cx="742955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Самаре воздвигнута памятная плита на месте, где будет поставлен памятник Г.О.Засекину</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285728"/>
            <a:ext cx="8143932" cy="5627181"/>
          </a:xfrm>
          <a:prstGeom prst="rect">
            <a:avLst/>
          </a:prstGeom>
          <a:solidFill>
            <a:schemeClr val="tx2">
              <a:lumMod val="60000"/>
              <a:lumOff val="40000"/>
            </a:schemeClr>
          </a:solidFill>
          <a:ln w="38100">
            <a:solidFill>
              <a:schemeClr val="accent1">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Monotype Corsiva" pitchFamily="66" charset="0"/>
                <a:ea typeface="Times New Roman" pitchFamily="18" charset="0"/>
              </a:rPr>
              <a:t>    </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Конец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XVI </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XVII</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век на Руси прошел под знаком упрочения власти Московского государства на юге, где русским городам угрожали крымские татары, в Среднем и Нижнем Поволжье, где хозяйничала Ногайская орда.     Для укрепления границ русские воеводы строили города-крепости. На Волге крепости, кроме того, надежно охраняли Волжский торговый путь.</a:t>
            </a:r>
          </a:p>
          <a:p>
            <a:pPr marL="0" marR="0" lvl="0" indent="0" algn="l" defTabSz="914400" rtl="0" eaLnBrk="0" fontAlgn="base" latinLnBrk="0" hangingPunct="0">
              <a:lnSpc>
                <a:spcPct val="15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Имя основателя  города Саратова  и его первого воеводы известно уже более 100 лет. В преддверии 300-летия Саратова оказалась в руках местных краеведов старинная рукописная книга - Евангелие, на одной из страниц которой безвестным попом Денисом Ивановым была выведена ставшая ныне знаменитой запись, гласившая, что "лета 7098 году месяца июля во второй день... приехал князь Григорий Осипович Засекин... на заклад города Саратова </a:t>
            </a:r>
            <a:r>
              <a:rPr kumimoji="0" lang="ru-RU"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ставити</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113.jpg"/>
          <p:cNvPicPr/>
          <p:nvPr/>
        </p:nvPicPr>
        <p:blipFill>
          <a:blip r:embed="rId2"/>
          <a:stretch>
            <a:fillRect/>
          </a:stretch>
        </p:blipFill>
        <p:spPr>
          <a:xfrm>
            <a:off x="928662" y="428604"/>
            <a:ext cx="6786610" cy="4786346"/>
          </a:xfrm>
          <a:prstGeom prst="rect">
            <a:avLst/>
          </a:prstGeom>
          <a:ln w="57150">
            <a:solidFill>
              <a:schemeClr val="accent5">
                <a:lumMod val="50000"/>
              </a:schemeClr>
            </a:solidFill>
          </a:ln>
        </p:spPr>
      </p:pic>
      <p:sp>
        <p:nvSpPr>
          <p:cNvPr id="3" name="Прямоугольник 2"/>
          <p:cNvSpPr/>
          <p:nvPr/>
        </p:nvSpPr>
        <p:spPr>
          <a:xfrm>
            <a:off x="500034" y="5643578"/>
            <a:ext cx="8001056" cy="646331"/>
          </a:xfrm>
          <a:prstGeom prst="rect">
            <a:avLst/>
          </a:prstGeom>
          <a:solidFill>
            <a:schemeClr val="tx2"/>
          </a:solidFill>
        </p:spPr>
        <p:txBody>
          <a:bodyPr wrap="square">
            <a:spAutoFit/>
          </a:bodyPr>
          <a:lstStyle/>
          <a:p>
            <a:r>
              <a:rPr lang="ru-RU" sz="3600" b="1" i="1" dirty="0"/>
              <a:t>Рукописная запись из Евангелие.</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442912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Род Засекиных – очень древний и ведет свое начало, очевидно, с XIII-XIV веков, со времен татаро-монгольского владычества.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Отец князя Григория — Осип (</a:t>
            </a:r>
            <a:r>
              <a:rPr kumimoji="0" lang="ru-RU" b="1" i="0" u="none" strike="noStrike" cap="none" normalizeH="0" baseline="0" dirty="0" err="1" smtClean="0">
                <a:ln>
                  <a:noFill/>
                </a:ln>
                <a:solidFill>
                  <a:schemeClr val="tx1"/>
                </a:solidFill>
                <a:effectLst/>
                <a:latin typeface="Arial" pitchFamily="34" charset="0"/>
                <a:ea typeface="Times New Roman" pitchFamily="18" charset="0"/>
              </a:rPr>
              <a:t>Осиф</a:t>
            </a:r>
            <a:r>
              <a:rPr kumimoji="0" lang="ru-RU" b="1" i="0" u="none" strike="noStrike" cap="none" normalizeH="0" baseline="0" dirty="0" smtClean="0">
                <a:ln>
                  <a:noFill/>
                </a:ln>
                <a:solidFill>
                  <a:schemeClr val="tx1"/>
                </a:solidFill>
                <a:effectLst/>
                <a:latin typeface="Arial" pitchFamily="34" charset="0"/>
                <a:ea typeface="Times New Roman" pitchFamily="18" charset="0"/>
              </a:rPr>
              <a:t>) Васильевич был по меркам того времени весьма небогатым человеком. В разрядных книгах имя Осипа Засекина не встречается. По-видимому, это связано с тем, что по каким-то причинам он был освобожден от военной службы. Других биографических сведений о нём тоже не сохранилось.</a:t>
            </a:r>
            <a:br>
              <a:rPr kumimoji="0" lang="ru-RU" b="1" i="0" u="none" strike="noStrike" cap="none" normalizeH="0" baseline="0" dirty="0" smtClean="0">
                <a:ln>
                  <a:noFill/>
                </a:ln>
                <a:solidFill>
                  <a:schemeClr val="tx1"/>
                </a:solidFill>
                <a:effectLst/>
                <a:latin typeface="Arial" pitchFamily="34" charset="0"/>
                <a:ea typeface="Times New Roman" pitchFamily="18" charset="0"/>
              </a:rPr>
            </a:br>
            <a:r>
              <a:rPr kumimoji="0" lang="ru-RU" b="1" i="0" u="none" strike="noStrike" cap="none" normalizeH="0" baseline="0" dirty="0" smtClean="0">
                <a:ln>
                  <a:noFill/>
                </a:ln>
                <a:solidFill>
                  <a:schemeClr val="tx1"/>
                </a:solidFill>
                <a:effectLst/>
                <a:latin typeface="Arial" pitchFamily="34" charset="0"/>
                <a:ea typeface="Times New Roman" pitchFamily="18" charset="0"/>
              </a:rPr>
              <a:t>Точная дата рождения Григория Осиповича Засекина неизвестна, однако можно предположить, что он начал свою военную службу в возрасте около пятнадцати лет, что являлось нормой того времени для молодых дворян. </a:t>
            </a:r>
          </a:p>
        </p:txBody>
      </p:sp>
      <p:pic>
        <p:nvPicPr>
          <p:cNvPr id="3" name="Рисунок 2"/>
          <p:cNvPicPr/>
          <p:nvPr/>
        </p:nvPicPr>
        <p:blipFill>
          <a:blip r:embed="rId2"/>
          <a:srcRect/>
          <a:stretch>
            <a:fillRect/>
          </a:stretch>
        </p:blipFill>
        <p:spPr bwMode="auto">
          <a:xfrm>
            <a:off x="4857752" y="500042"/>
            <a:ext cx="3714776" cy="4143404"/>
          </a:xfrm>
          <a:prstGeom prst="rect">
            <a:avLst/>
          </a:prstGeom>
          <a:noFill/>
          <a:ln w="9525">
            <a:noFill/>
            <a:miter lim="800000"/>
            <a:headEnd/>
            <a:tailEnd/>
          </a:ln>
        </p:spPr>
      </p:pic>
      <p:sp>
        <p:nvSpPr>
          <p:cNvPr id="4" name="Прямоугольник 3"/>
          <p:cNvSpPr/>
          <p:nvPr/>
        </p:nvSpPr>
        <p:spPr>
          <a:xfrm>
            <a:off x="5357818" y="4786322"/>
            <a:ext cx="2714644" cy="1200329"/>
          </a:xfrm>
          <a:prstGeom prst="rect">
            <a:avLst/>
          </a:prstGeom>
        </p:spPr>
        <p:txBody>
          <a:bodyPr wrap="square">
            <a:spAutoFit/>
          </a:bodyPr>
          <a:lstStyle/>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 Засекиных </a:t>
            </a:r>
            <a:r>
              <a:rPr lang="ru-RU" b="1" i="1" dirty="0">
                <a:ea typeface="Times New Roman" pitchFamily="18" charset="0"/>
                <a:cs typeface="Times New Roman" pitchFamily="18" charset="0"/>
              </a:rPr>
              <a:t>–</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княжеский, старый, имеющий свой родовой герб.</a:t>
            </a:r>
            <a:endParaRPr kumimoji="0" lang="ru-RU" sz="2400"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засекин.JPG"/>
          <p:cNvPicPr/>
          <p:nvPr/>
        </p:nvPicPr>
        <p:blipFill>
          <a:blip r:embed="rId2"/>
          <a:stretch>
            <a:fillRect/>
          </a:stretch>
        </p:blipFill>
        <p:spPr>
          <a:xfrm>
            <a:off x="4643438" y="357166"/>
            <a:ext cx="4100519" cy="4857784"/>
          </a:xfrm>
          <a:prstGeom prst="rect">
            <a:avLst/>
          </a:prstGeom>
        </p:spPr>
      </p:pic>
      <p:sp>
        <p:nvSpPr>
          <p:cNvPr id="1025" name="Rectangle 1"/>
          <p:cNvSpPr>
            <a:spLocks noChangeArrowheads="1"/>
          </p:cNvSpPr>
          <p:nvPr/>
        </p:nvSpPr>
        <p:spPr bwMode="auto">
          <a:xfrm>
            <a:off x="5572132" y="3786190"/>
            <a:ext cx="328614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Единственный сохранившийся портрет Г.О. Засекина (неизвестный автор).</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428596" y="500042"/>
            <a:ext cx="378621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Первые сведения о Г. О. 3асекине отыскались в разрядной книге. Вели такие книги в Русском государстве в </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XVI </a:t>
            </a:r>
            <a:r>
              <a:rPr kumimoji="0" lang="ru-RU" sz="3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XVII</a:t>
            </a:r>
            <a:r>
              <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веках.</a:t>
            </a:r>
            <a:endParaRPr kumimoji="0" lang="ru-RU" sz="36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p:cNvSpPr>
            <a:spLocks noChangeArrowheads="1"/>
          </p:cNvSpPr>
          <p:nvPr/>
        </p:nvSpPr>
        <p:spPr bwMode="auto">
          <a:xfrm>
            <a:off x="642910" y="428604"/>
            <a:ext cx="757242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защиты восточных границ Русского государства от набегов кочевников и охраны волжского торгового пути московское правительство решило поставить в Поволжье и </a:t>
            </a:r>
            <a:r>
              <a:rPr kumimoji="0" lang="ru-RU" sz="4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Приуралье</a:t>
            </a:r>
            <a:r>
              <a:rPr kumimoji="0" lang="ru-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новые города-крепости.</a:t>
            </a:r>
            <a:endParaRPr kumimoji="0" lang="ru-RU" sz="40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28596" y="857232"/>
            <a:ext cx="442915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1586 году Г. О. Засекин, как опытный воевода и знающий фортификатор, вместе с ранее посланными на Волгу стрелецким головой Ф. Е. Ельчаниновым и думным дьяком И. Ф.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Страшневым</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строит город-крепость Самару. </a:t>
            </a:r>
            <a:b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постройкой Самары воеводой в нем был оставлен Григорий Засекин. </a:t>
            </a:r>
            <a:endParaRPr kumimoji="0" lang="ru-RU" sz="2400" b="1" i="0" u="none" strike="noStrike" cap="none" normalizeH="0" baseline="0" dirty="0" smtClean="0">
              <a:ln>
                <a:noFill/>
              </a:ln>
              <a:solidFill>
                <a:schemeClr val="tx1"/>
              </a:solidFill>
              <a:effectLst/>
              <a:latin typeface="Arial" pitchFamily="34" charset="0"/>
            </a:endParaRPr>
          </a:p>
        </p:txBody>
      </p:sp>
      <p:pic>
        <p:nvPicPr>
          <p:cNvPr id="3" name="Рисунок 2" descr="zasekin.jpg"/>
          <p:cNvPicPr/>
          <p:nvPr/>
        </p:nvPicPr>
        <p:blipFill>
          <a:blip r:embed="rId2"/>
          <a:stretch>
            <a:fillRect/>
          </a:stretch>
        </p:blipFill>
        <p:spPr>
          <a:xfrm>
            <a:off x="5000628" y="500042"/>
            <a:ext cx="3467104" cy="3214690"/>
          </a:xfrm>
          <a:prstGeom prst="rect">
            <a:avLst/>
          </a:prstGeom>
        </p:spPr>
      </p:pic>
      <p:sp>
        <p:nvSpPr>
          <p:cNvPr id="19458" name="Rectangle 2"/>
          <p:cNvSpPr>
            <a:spLocks noChangeArrowheads="1"/>
          </p:cNvSpPr>
          <p:nvPr/>
        </p:nvSpPr>
        <p:spPr bwMode="auto">
          <a:xfrm>
            <a:off x="5286380" y="285728"/>
            <a:ext cx="364333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Барельефное изображение Г.О.Засекина на лицевой стороне проездного жетона на городской транспорт города Самары, май 1586 год.</a:t>
            </a:r>
            <a:endParaRPr kumimoji="0" lang="ru-RU" sz="20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85720" y="357167"/>
            <a:ext cx="850112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(12) июля 1590 года состоялась закладка нового города Саратова. </a:t>
            </a:r>
            <a:endParaRPr kumimoji="0" lang="ru-RU" sz="2400" b="1"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Место было выбрано на высоком мысе при впадении речки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Гуселки</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Волгу. По чертежу, по указаниям дьяков </a:t>
            </a:r>
            <a:r>
              <a:rPr kumimoji="0" lang="ru-RU"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тогдашних инженеров и прорабов </a:t>
            </a:r>
            <a:r>
              <a:rPr kumimoji="0" lang="ru-RU"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стрельцы ставили колышки, прокапывали канавки, намечая будущие постройки. Там, где предстояло вырасти крепостным сооружениям, ходил священник и кропил </a:t>
            </a:r>
            <a:r>
              <a:rPr kumimoji="0" lang="ru-RU"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святой водой</a:t>
            </a:r>
            <a:r>
              <a:rPr kumimoji="0" lang="ru-RU"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Следом за ним шли стрельцы, неся на рушнике икону Спаса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Нерукотворенного</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привезенную на заклад города. Тут же были воевода, дьяки, сотники да пятидесятники стрелецкие, свободные от работы стрельцы. Затем были освящены места постройки церкви, будущих государственных помещений, воеводского двора и усадеб служилого люда. И в тот же день, пока все </a:t>
            </a:r>
            <a:r>
              <a:rPr kumimoji="0" lang="ru-RU"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свято</a:t>
            </a:r>
            <a:r>
              <a:rPr kumimoji="0" lang="ru-RU"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заложили первые венцы строений.</a:t>
            </a:r>
            <a:endParaRPr kumimoji="0" lang="ru-RU" sz="2400" b="1"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4643438" y="1643050"/>
            <a:ext cx="4000496" cy="3429024"/>
          </a:xfrm>
          <a:prstGeom prst="rect">
            <a:avLst/>
          </a:prstGeom>
          <a:noFill/>
          <a:ln w="9525">
            <a:noFill/>
            <a:miter lim="800000"/>
            <a:headEnd/>
            <a:tailEnd/>
          </a:ln>
        </p:spPr>
      </p:pic>
      <p:sp>
        <p:nvSpPr>
          <p:cNvPr id="22529" name="Rectangle 1"/>
          <p:cNvSpPr>
            <a:spLocks noChangeArrowheads="1"/>
          </p:cNvSpPr>
          <p:nvPr/>
        </p:nvSpPr>
        <p:spPr bwMode="auto">
          <a:xfrm>
            <a:off x="285720" y="428605"/>
            <a:ext cx="4214842"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Плоты и струги с работными людьми и стрельцами прибывают к месту заложения города.  Очевидно, еще во время прошлогоднего движения по Волге к Переволоке Засекин останавливался здесь, осматривал местность, прикидывал, удобно ли место для новой крепости. Составили, возможно, и карту или схему участка, на коей пролегли линии крепостных стен, обозначили башни, строения внутри острога. Так что </a:t>
            </a:r>
            <a:r>
              <a:rPr kumimoji="0" lang="ru-RU" b="1" i="0" u="none" strike="noStrike" cap="none" normalizeH="0" baseline="0" dirty="0" err="1" smtClean="0">
                <a:ln>
                  <a:noFill/>
                </a:ln>
                <a:solidFill>
                  <a:schemeClr val="tx1"/>
                </a:solidFill>
                <a:effectLst/>
                <a:latin typeface="Arial" pitchFamily="34" charset="0"/>
                <a:ea typeface="Times New Roman" pitchFamily="18" charset="0"/>
              </a:rPr>
              <a:t>работно</a:t>
            </a:r>
            <a:r>
              <a:rPr kumimoji="0" lang="ru-RU" b="1" i="0" u="none" strike="noStrike" cap="none" normalizeH="0" baseline="0" dirty="0" smtClean="0">
                <a:ln>
                  <a:noFill/>
                </a:ln>
                <a:solidFill>
                  <a:schemeClr val="tx1"/>
                </a:solidFill>
                <a:effectLst/>
                <a:latin typeface="Arial" pitchFamily="34" charset="0"/>
                <a:ea typeface="Times New Roman" pitchFamily="18" charset="0"/>
              </a:rPr>
              <a:t> - строительный отряд Засекина с материалом, инструментом, припасами и стрелецкой охраной, часть из которой использовалась при земляных и погрузочных работах, готов был тут же приступить к закладке </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крепости. </a:t>
            </a:r>
            <a:endParaRPr kumimoji="0" lang="ru-RU" sz="20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91</TotalTime>
  <Words>697</Words>
  <Application>Microsoft Office PowerPoint</Application>
  <PresentationFormat>Экран (4:3)</PresentationFormat>
  <Paragraphs>49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Изящная</vt:lpstr>
      <vt:lpstr>Григорий Осипович Засекин – основатель Саратова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Григорий Осипович Засекин – основатель Саратова</dc:title>
  <dc:creator>1</dc:creator>
  <cp:lastModifiedBy>1</cp:lastModifiedBy>
  <cp:revision>11</cp:revision>
  <dcterms:created xsi:type="dcterms:W3CDTF">2013-11-22T04:34:02Z</dcterms:created>
  <dcterms:modified xsi:type="dcterms:W3CDTF">2013-11-25T03:24:07Z</dcterms:modified>
</cp:coreProperties>
</file>