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7" r:id="rId2"/>
    <p:sldId id="278" r:id="rId3"/>
    <p:sldId id="284" r:id="rId4"/>
    <p:sldId id="285" r:id="rId5"/>
    <p:sldId id="272" r:id="rId6"/>
    <p:sldId id="273" r:id="rId7"/>
    <p:sldId id="270" r:id="rId8"/>
    <p:sldId id="266" r:id="rId9"/>
    <p:sldId id="274" r:id="rId10"/>
    <p:sldId id="281" r:id="rId11"/>
    <p:sldId id="265" r:id="rId12"/>
    <p:sldId id="261" r:id="rId13"/>
    <p:sldId id="257" r:id="rId14"/>
    <p:sldId id="256" r:id="rId15"/>
    <p:sldId id="269" r:id="rId16"/>
    <p:sldId id="267" r:id="rId17"/>
    <p:sldId id="275" r:id="rId18"/>
    <p:sldId id="271" r:id="rId19"/>
    <p:sldId id="262" r:id="rId20"/>
    <p:sldId id="282" r:id="rId21"/>
    <p:sldId id="286" r:id="rId22"/>
    <p:sldId id="287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18" autoAdjust="0"/>
  </p:normalViewPr>
  <p:slideViewPr>
    <p:cSldViewPr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0213C-302E-4D0A-9E87-EF653BE55DDA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55584-8F99-44D6-A474-43C4FA186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0213C-302E-4D0A-9E87-EF653BE55DDA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55584-8F99-44D6-A474-43C4FA186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0213C-302E-4D0A-9E87-EF653BE55DDA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55584-8F99-44D6-A474-43C4FA186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0213C-302E-4D0A-9E87-EF653BE55DDA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55584-8F99-44D6-A474-43C4FA186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0213C-302E-4D0A-9E87-EF653BE55DDA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55584-8F99-44D6-A474-43C4FA186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0213C-302E-4D0A-9E87-EF653BE55DDA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55584-8F99-44D6-A474-43C4FA186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0213C-302E-4D0A-9E87-EF653BE55DDA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55584-8F99-44D6-A474-43C4FA186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0213C-302E-4D0A-9E87-EF653BE55DDA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55584-8F99-44D6-A474-43C4FA186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0213C-302E-4D0A-9E87-EF653BE55DDA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55584-8F99-44D6-A474-43C4FA186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0213C-302E-4D0A-9E87-EF653BE55DDA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55584-8F99-44D6-A474-43C4FA186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A0213C-302E-4D0A-9E87-EF653BE55DDA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855584-8F99-44D6-A474-43C4FA1864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4A0213C-302E-4D0A-9E87-EF653BE55DDA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B855584-8F99-44D6-A474-43C4FA186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342902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 :</a:t>
            </a:r>
            <a:br>
              <a:rPr lang="ru-RU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«Современный урок современного учителя»</a:t>
            </a:r>
            <a:endParaRPr lang="ru-RU" sz="5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3306" y="5000636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Бобкова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Е.А.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3554" name="Picture 2" descr="http://im4-tub-ru.yandex.net/i?id=331444855-50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100510"/>
            <a:ext cx="2196726" cy="1757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2294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57224" y="642918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СХЕМА ТИПОВОГО УРОКА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2786082"/>
          </a:xfrm>
        </p:spPr>
        <p:txBody>
          <a:bodyPr>
            <a:noAutofit/>
          </a:bodyPr>
          <a:lstStyle/>
          <a:p>
            <a:pPr algn="just"/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    </a:t>
            </a:r>
            <a:r>
              <a:rPr lang="ru-RU" sz="2800" i="1" u="sng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Педагогика внешняя,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формальная идет к ребенку, исходя только из того, </a:t>
            </a:r>
            <a:r>
              <a:rPr lang="ru-RU" sz="2800" i="1" u="sng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каким он должен стать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. </a:t>
            </a:r>
            <a:r>
              <a:rPr lang="ru-RU" sz="2800" i="1" u="sng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Настоящая </a:t>
            </a:r>
            <a:r>
              <a:rPr lang="ru-RU" sz="2800" i="1" u="sng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педаго-гика</a:t>
            </a:r>
            <a:r>
              <a:rPr lang="ru-RU" sz="2800" i="1" u="sng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живая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, стремящаяся прежде всего понять ребенка, такого, </a:t>
            </a:r>
            <a:r>
              <a:rPr lang="ru-RU" sz="2800" i="1" u="sng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какой он есть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.</a:t>
            </a:r>
            <a:b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</a:br>
            <a:endParaRPr lang="ru-RU" sz="2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357950" y="3000372"/>
            <a:ext cx="2136826" cy="52978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М.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Панич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5" name="Рисунок 4" descr="CIMG26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786190"/>
            <a:ext cx="3357553" cy="2518165"/>
          </a:xfrm>
          <a:prstGeom prst="rect">
            <a:avLst/>
          </a:prstGeom>
        </p:spPr>
      </p:pic>
      <p:pic>
        <p:nvPicPr>
          <p:cNvPr id="6" name="Рисунок 5" descr="CIMG28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786190"/>
            <a:ext cx="3333741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2376" y="714356"/>
            <a:ext cx="7772400" cy="2714644"/>
          </a:xfrm>
        </p:spPr>
        <p:txBody>
          <a:bodyPr>
            <a:normAutofit/>
          </a:bodyPr>
          <a:lstStyle/>
          <a:p>
            <a:pPr algn="l"/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Сколько добрых коней и мулов по вине погонщиков превратилось в </a:t>
            </a:r>
            <a:r>
              <a:rPr lang="ru-RU" sz="3600" i="1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ослов</a:t>
            </a: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…</a:t>
            </a:r>
            <a:r>
              <a:rPr lang="ru-RU" sz="48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sz="48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</a:br>
            <a:endParaRPr lang="ru-RU" dirty="0"/>
          </a:p>
        </p:txBody>
      </p:sp>
      <p:sp>
        <p:nvSpPr>
          <p:cNvPr id="6" name="Подзаголовок 5"/>
          <p:cNvSpPr txBox="1">
            <a:spLocks noGrp="1"/>
          </p:cNvSpPr>
          <p:nvPr>
            <p:ph type="subTitle" idx="1"/>
          </p:nvPr>
        </p:nvSpPr>
        <p:spPr>
          <a:xfrm>
            <a:off x="5286380" y="2928934"/>
            <a:ext cx="22797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Я. Корчак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WinXP\Рабочий стол\ира\File00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5158034" cy="604014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5008" y="500042"/>
            <a:ext cx="30718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Структура овладения учащимися контролируемыми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общеучебными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умениями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5  класс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643569" y="2786058"/>
          <a:ext cx="3048000" cy="17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Кол-во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Высокий: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4,2%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Средний: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66,7%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Низкий: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29,2%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429256" y="2786058"/>
          <a:ext cx="326231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438"/>
                <a:gridCol w="1087438"/>
                <a:gridCol w="1087438"/>
              </a:tblGrid>
              <a:tr h="3629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Уровень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Кол-во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6290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Высокий: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15%</a:t>
                      </a:r>
                      <a:endParaRPr lang="ru-RU" dirty="0"/>
                    </a:p>
                  </a:txBody>
                  <a:tcPr/>
                </a:tc>
              </a:tr>
              <a:tr h="36290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Средний: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65%</a:t>
                      </a:r>
                      <a:endParaRPr lang="ru-RU" dirty="0"/>
                    </a:p>
                  </a:txBody>
                  <a:tcPr/>
                </a:tc>
              </a:tr>
              <a:tr h="36290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Низкий: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2" descr="C:\Documents and Settings\WinXP\Рабочий стол\ира\File00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397022"/>
            <a:ext cx="4643471" cy="60513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2066" y="642918"/>
            <a:ext cx="36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Структура овладения учащимися контролируемыми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общеучебными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умениями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10 класс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2786082"/>
          </a:xfrm>
        </p:spPr>
        <p:txBody>
          <a:bodyPr>
            <a:noAutofit/>
          </a:bodyPr>
          <a:lstStyle/>
          <a:p>
            <a:pPr algn="just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    Обучение, которое, обеспечивая полноценное усвоение знаний, формирует учебную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деятель-ность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и тем самым непосредственно влияет на умственное развитие, и есть развивающее обучение.</a:t>
            </a:r>
            <a:b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/>
            </a:r>
            <a:b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</a:br>
            <a:endParaRPr lang="ru-RU" sz="2400" i="1" dirty="0" smtClean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2928934"/>
            <a:ext cx="3422710" cy="52978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И.С.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Якиманская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3714752"/>
            <a:ext cx="55721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Формула реализации развивающего обучения:</a:t>
            </a:r>
            <a:endParaRPr lang="ru-RU" sz="2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5072074"/>
            <a:ext cx="778674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ЗУН + СУД</a:t>
            </a:r>
          </a:p>
          <a:p>
            <a:pPr algn="just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                     (Знания Умения Навыки)                     (способы учебной деятельности)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183880" cy="4857784"/>
          </a:xfrm>
        </p:spPr>
        <p:txBody>
          <a:bodyPr/>
          <a:lstStyle/>
          <a:p>
            <a:pPr algn="r"/>
            <a:r>
              <a:rPr lang="ru-RU" dirty="0" smtClean="0"/>
              <a:t>     </a:t>
            </a:r>
            <a:r>
              <a:rPr lang="ru-RU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Учиться нужно постоянно. Значит, образование не есть только школьное дело. Школа дает лишь ключи к этому образованию…</a:t>
            </a:r>
            <a:br>
              <a:rPr lang="ru-RU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А.В. Луначарский</a:t>
            </a:r>
            <a:r>
              <a:rPr lang="ru-RU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785794"/>
            <a:ext cx="75724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ПОЗНАВАТЕЛЬНЫЕ ПРОЦЕССЫ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Внимание (ощущение + восприятие)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Память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Воображение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Мышление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Уровень вербализации (умение словами описывать действия)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Рефлексия (осознание своих действий)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571480"/>
            <a:ext cx="828680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МЕТОДЫ ОБУЧЕНИЯ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I.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способу:</a:t>
            </a:r>
          </a:p>
          <a:p>
            <a:endParaRPr lang="ru-RU" sz="1000" b="1" u="sng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Словесный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Наглядный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Практический</a:t>
            </a:r>
          </a:p>
          <a:p>
            <a:pPr marL="342900" indent="-342900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II.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По характеру:</a:t>
            </a:r>
          </a:p>
          <a:p>
            <a:endParaRPr lang="ru-RU" sz="1000" b="1" u="sng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AutoNum type="arabicPeriod"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Репродуктивный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                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для формирования знаний, умений и навыков</a:t>
            </a:r>
          </a:p>
          <a:p>
            <a:pPr marL="342900" indent="-342900" algn="just">
              <a:buAutoNum type="arabicPeriod"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Проблемно-поисковый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 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для развития самостоятельности мышления, исследовательских умений, творческого подхода к обучению</a:t>
            </a:r>
          </a:p>
          <a:p>
            <a:pPr marL="342900" indent="-342900" algn="just">
              <a:buAutoNum type="arabicPeriod"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Индуктивный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      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для развития умений обобщать, осуществлять индуктивные умозаключения (от частного к общему)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AutoNum type="arabicPeriod"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Дедуктивный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    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для развития умения анализировать явления, заключать дедуктивные умозаключения (от общего к частному)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III.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Методы самостоятельной работы</a:t>
            </a:r>
            <a:endParaRPr lang="en-US" b="1" u="sng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22376" y="642918"/>
            <a:ext cx="7772400" cy="2000264"/>
          </a:xfrm>
        </p:spPr>
        <p:txBody>
          <a:bodyPr>
            <a:normAutofit/>
          </a:bodyPr>
          <a:lstStyle/>
          <a:p>
            <a:pPr algn="l"/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Скажи мне – и я забуду;</a:t>
            </a:r>
            <a:b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Покажи мне – и я запомню;</a:t>
            </a:r>
            <a:b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Дай мне действовать – и я научусь…</a:t>
            </a:r>
            <a:endParaRPr lang="ru-RU" sz="3200" i="1" dirty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5" name="Рисунок 4" descr="CIMG28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786190"/>
            <a:ext cx="3381367" cy="2536025"/>
          </a:xfrm>
          <a:prstGeom prst="rect">
            <a:avLst/>
          </a:prstGeom>
        </p:spPr>
      </p:pic>
      <p:pic>
        <p:nvPicPr>
          <p:cNvPr id="6" name="Рисунок 5" descr="CIMG28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786190"/>
            <a:ext cx="3429024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2920" y="714356"/>
            <a:ext cx="8183880" cy="4643470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Современный урок (?)</a:t>
            </a:r>
            <a:b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Современного учителя (?)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Documents and Settings\WinXP\Рабочий стол\ира\File0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00042"/>
            <a:ext cx="5287973" cy="5287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WinXP\Рабочий стол\ира\File0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71480"/>
            <a:ext cx="6444923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Documents and Settings\WinXP\Рабочий стол\ира\File00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7936113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00042"/>
            <a:ext cx="7772400" cy="2286016"/>
          </a:xfrm>
        </p:spPr>
        <p:txBody>
          <a:bodyPr>
            <a:normAutofit/>
          </a:bodyPr>
          <a:lstStyle/>
          <a:p>
            <a:pPr algn="l"/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Где нет нутра,</a:t>
            </a:r>
            <a:b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Там не поможешь потом…</a:t>
            </a:r>
            <a:b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Цена таким усильям – </a:t>
            </a:r>
            <a:b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</a:b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Медный грош…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29454" y="2857496"/>
            <a:ext cx="1565322" cy="60122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Гёте</a:t>
            </a:r>
          </a:p>
        </p:txBody>
      </p:sp>
      <p:pic>
        <p:nvPicPr>
          <p:cNvPr id="1026" name="Picture 2" descr="I:\лена\Школа № 735\школа-фото\2007 - 2008 учебный год\ученики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714752"/>
            <a:ext cx="3560808" cy="2670606"/>
          </a:xfrm>
          <a:prstGeom prst="rect">
            <a:avLst/>
          </a:prstGeom>
          <a:noFill/>
        </p:spPr>
      </p:pic>
      <p:pic>
        <p:nvPicPr>
          <p:cNvPr id="4" name="Picture 2" descr="I:\лена\Школа № 735\школа-фото\2007 - 2008 учебный год\ученики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14752"/>
            <a:ext cx="3548088" cy="2661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357166"/>
            <a:ext cx="8286808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ПЕДСОВЕТ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Дата проведения:   07.11.2008 г.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Тема: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«Современный урок современного учителя»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Время проведения:   10.00 – 12.40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ПРОГРАММА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00050" marR="0" lvl="0" indent="-400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romanUcPeriod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Вводная часть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Алмазова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В.С.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00050" marR="0" lvl="0" indent="-400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romanUcPeriod" startAt="2"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Теор</a:t>
            </a:r>
            <a:r>
              <a:rPr lang="en-US" sz="16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тическая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часть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Урок как система. Системный подход к подготовке и анализу урока –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Марциш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Л.И.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Системный анализ посещенных уроков –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Шарохина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Т.А.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III. </a:t>
            </a: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Практическая часть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Анализ результатов стартового тестирования в 5, 10 классах на определение уровня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сформированности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ОУУН –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Алмазова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В.С.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Современные методы обучения в начальной школе (из опыта работы) –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Архипенко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Е.И.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Выявление уровня усвоения учебного материала. Роль обратной связи  (из опыта работы МО гуманитарного цикла)–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Ковалевская З.Б.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Оценочная деятельность с выходом на коррекцию - плановую, оперативную, коррекцию речи (из опыта работы МО информационно-математического цикла) –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Коростелева О.И.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b="1" dirty="0" smtClean="0">
                <a:latin typeface="Calibri" pitchFamily="34" charset="0"/>
                <a:cs typeface="Arial" pitchFamily="34" charset="0"/>
              </a:rPr>
              <a:t>IV.   </a:t>
            </a:r>
            <a:r>
              <a:rPr lang="ru-RU" sz="1600" b="1" dirty="0" smtClean="0">
                <a:latin typeface="Calibri" pitchFamily="34" charset="0"/>
                <a:cs typeface="Arial" pitchFamily="34" charset="0"/>
              </a:rPr>
              <a:t>   Выступления в прениях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V. </a:t>
            </a: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Подведение итогов педсовета. Выводы и решение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Бурыкина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О.Н.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VI.   </a:t>
            </a:r>
            <a:r>
              <a:rPr lang="ru-RU" sz="16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Организационные вопросы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714356"/>
            <a:ext cx="792961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РАЗДАТОЧНЫЙ МАТЕРИАЛ</a:t>
            </a:r>
          </a:p>
          <a:p>
            <a:pPr algn="ctr"/>
            <a:endParaRPr lang="ru-RU" b="1" dirty="0" smtClean="0"/>
          </a:p>
          <a:p>
            <a:endParaRPr lang="ru-RU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 Успешность </a:t>
            </a:r>
            <a:r>
              <a:rPr lang="ru-RU" dirty="0" err="1" smtClean="0"/>
              <a:t>обученности</a:t>
            </a:r>
            <a:endParaRPr lang="ru-RU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 Причины </a:t>
            </a:r>
            <a:r>
              <a:rPr lang="ru-RU" dirty="0" err="1" smtClean="0"/>
              <a:t>неуспешности</a:t>
            </a:r>
            <a:endParaRPr lang="ru-RU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 Форма отчета учителя о работе с неуспевающими учениками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 принципы урока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 Какие умения необходимо формировать на уроке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 Требования к уроку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 Недостатки урока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 Критерии анализа урока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 Какими нас хотят видеть ученики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58204" cy="59293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Учитель в среднем дает более 25 тыс. уроков…</a:t>
            </a:r>
            <a:b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Урок занимает приблизительно 98% учебного времени…</a:t>
            </a:r>
            <a:b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Школьник посещает почти 10 тыс. уроков…</a:t>
            </a:r>
            <a: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* * *</a:t>
            </a:r>
            <a:b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Урок служит своего рода полигоном для проверки разных типов обучения: от догматического и объяснительно-иллюстративного до проблемно-развивающего. </a:t>
            </a:r>
            <a: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2910" y="642918"/>
            <a:ext cx="785818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ТАКОЕ УРОК?</a:t>
            </a:r>
          </a:p>
          <a:p>
            <a:endParaRPr lang="ru-RU" dirty="0" smtClean="0"/>
          </a:p>
          <a:p>
            <a:pPr algn="ctr"/>
            <a:r>
              <a:rPr lang="ru-RU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Ответы:</a:t>
            </a:r>
          </a:p>
          <a:p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buFont typeface="Arial" charset="0"/>
              <a:buChar char="•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Итог моей подготовки по данной теме, переданный детям через мои мысли и эмоции…</a:t>
            </a:r>
          </a:p>
          <a:p>
            <a:pPr algn="just">
              <a:buFont typeface="Arial" charset="0"/>
              <a:buChar char="•"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buFont typeface="Arial" charset="0"/>
              <a:buChar char="•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Совместное добывание знаний учителя и ученика…</a:t>
            </a:r>
          </a:p>
          <a:p>
            <a:pPr algn="just">
              <a:buFont typeface="Arial" charset="0"/>
              <a:buChar char="•"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buFont typeface="Arial" charset="0"/>
              <a:buChar char="•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Сотрудничество учителя и ученика, обмен опытом…</a:t>
            </a:r>
          </a:p>
          <a:p>
            <a:pPr algn="just">
              <a:buFont typeface="Arial" charset="0"/>
              <a:buChar char="•"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buFont typeface="Arial" charset="0"/>
              <a:buChar char="•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Духовное общение с ребенком, в котором раскрывается его видение мира…</a:t>
            </a:r>
          </a:p>
          <a:p>
            <a:pPr algn="just">
              <a:buFont typeface="Arial" charset="0"/>
              <a:buChar char="•"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>
              <a:buFont typeface="Arial" charset="0"/>
              <a:buChar char="•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Время, в течение которого учитель должен довести до учеников какие-либо образовательные и воспитательные задачи…</a:t>
            </a:r>
          </a:p>
          <a:p>
            <a:pPr algn="just"/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928826"/>
          </a:xfrm>
        </p:spPr>
        <p:txBody>
          <a:bodyPr>
            <a:normAutofit/>
          </a:bodyPr>
          <a:lstStyle/>
          <a:p>
            <a:pPr algn="just"/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Если Дон - </a:t>
            </a:r>
            <a:r>
              <a:rPr lang="ru-RU" sz="3600" i="1" dirty="0" err="1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Кихотов</a:t>
            </a: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не будет, то книгу истории можно закрыть, в ней нечего будет читать…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140" y="2928934"/>
            <a:ext cx="1708198" cy="52978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Гейне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3714752"/>
            <a:ext cx="478634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   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Перефразируем:</a:t>
            </a:r>
          </a:p>
          <a:p>
            <a:pPr algn="just"/>
            <a:endParaRPr lang="ru-RU" sz="1600" b="1" i="1" dirty="0" smtClean="0">
              <a:solidFill>
                <a:schemeClr val="accent1">
                  <a:lumMod val="50000"/>
                </a:schemeClr>
              </a:solidFill>
              <a:latin typeface="Constantia" pitchFamily="18" charset="0"/>
            </a:endParaRPr>
          </a:p>
          <a:p>
            <a:pPr algn="just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     Если учителя не будет, </a:t>
            </a:r>
          </a:p>
          <a:p>
            <a:pPr algn="just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то книгу жизни можно </a:t>
            </a:r>
          </a:p>
          <a:p>
            <a:pPr algn="just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закрыть…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3786190"/>
            <a:ext cx="3038475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18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9288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Причины наибольшей утомляемости учащихся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14348" y="3786190"/>
            <a:ext cx="7772400" cy="2000264"/>
          </a:xfrm>
        </p:spPr>
        <p:txBody>
          <a:bodyPr>
            <a:normAutofit fontScale="92500"/>
          </a:bodyPr>
          <a:lstStyle/>
          <a:p>
            <a:pPr marL="493776" indent="-457200" algn="just">
              <a:buAutoNum type="arabicPeriod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Перегрузка учебной работой –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10,1%</a:t>
            </a:r>
          </a:p>
          <a:p>
            <a:pPr marL="493776" indent="-457200" algn="just">
              <a:buAutoNum type="arabicPeriod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Работа в неполную силу –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22,1%</a:t>
            </a:r>
          </a:p>
          <a:p>
            <a:pPr marL="493776" indent="-457200" algn="just">
              <a:buAutoNum type="arabicPeriod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Учение без увлечения (без мотивации) –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58,7%</a:t>
            </a:r>
          </a:p>
          <a:p>
            <a:pPr marL="493776" indent="-457200" algn="just">
              <a:buAutoNum type="arabicPeriod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Непонимание учебного материала –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5,3%</a:t>
            </a:r>
          </a:p>
          <a:p>
            <a:pPr marL="493776" indent="-457200" algn="just">
              <a:buAutoNum type="arabicPeriod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Влияние микросреды –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3,8%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642918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ПРИЧИНЫ НЕУСПЕШНОСТИ УЧАЩИХСЯ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6" y="1357296"/>
          <a:ext cx="7572429" cy="4337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3693"/>
                <a:gridCol w="1202912"/>
                <a:gridCol w="1202912"/>
                <a:gridCol w="1202912"/>
              </a:tblGrid>
              <a:tr h="770013">
                <a:tc>
                  <a:txBody>
                    <a:bodyPr/>
                    <a:lstStyle/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III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9667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Неблагоприятные</a:t>
                      </a:r>
                      <a:r>
                        <a:rPr lang="ru-RU" sz="1800" baseline="0" dirty="0" smtClean="0">
                          <a:latin typeface="Arial" pitchFamily="34" charset="0"/>
                          <a:cs typeface="Arial" pitchFamily="34" charset="0"/>
                        </a:rPr>
                        <a:t> бытовые условия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13%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  <a:endParaRPr lang="ru-RU" sz="16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611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Состояние здоровья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9%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611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Общее развитие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57%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27%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12%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611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Отсутствие навыков учебного труда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3%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19%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611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Отрицательное отношение к учебе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12%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26%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611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Низкий уровень воспитания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9%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4611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Пробелы в знаниях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3%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9%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25%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655</TotalTime>
  <Words>707</Words>
  <Application>Microsoft Office PowerPoint</Application>
  <PresentationFormat>Экран (4:3)</PresentationFormat>
  <Paragraphs>167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Тема : «Современный урок современного учителя»</vt:lpstr>
      <vt:lpstr>Современный урок (?) Современного учителя (?) </vt:lpstr>
      <vt:lpstr>Слайд 3</vt:lpstr>
      <vt:lpstr>Слайд 4</vt:lpstr>
      <vt:lpstr>Учитель в среднем дает более 25 тыс. уроков…   Урок занимает приблизительно 98% учебного времени…   Школьник посещает почти 10 тыс. уроков…   * * *   Урок служит своего рода полигоном для проверки разных типов обучения: от догматического и объяснительно-иллюстративного до проблемно-развивающего.   </vt:lpstr>
      <vt:lpstr>Слайд 6</vt:lpstr>
      <vt:lpstr>Если Дон - Кихотов не будет, то книгу истории можно закрыть, в ней нечего будет читать…</vt:lpstr>
      <vt:lpstr>  Причины наибольшей утомляемости учащихся</vt:lpstr>
      <vt:lpstr>Слайд 9</vt:lpstr>
      <vt:lpstr>Слайд 10</vt:lpstr>
      <vt:lpstr>     Педагогика внешняя, формальная идет к ребенку, исходя только из того, каким он должен стать. Настоящая педаго-гика, живая, стремящаяся прежде всего понять ребенка, такого, какой он есть. </vt:lpstr>
      <vt:lpstr>Сколько добрых коней и мулов по вине погонщиков превратилось в ослов… </vt:lpstr>
      <vt:lpstr>Слайд 13</vt:lpstr>
      <vt:lpstr>Слайд 14</vt:lpstr>
      <vt:lpstr>       Обучение, которое, обеспечивая полноценное усвоение знаний, формирует учебную деятель-ность и тем самым непосредственно влияет на умственное развитие, и есть развивающее обучение.  </vt:lpstr>
      <vt:lpstr>     Учиться нужно постоянно. Значит, образование не есть только школьное дело. Школа дает лишь ключи к этому образованию…  А.В. Луначарский </vt:lpstr>
      <vt:lpstr>Слайд 17</vt:lpstr>
      <vt:lpstr>Слайд 18</vt:lpstr>
      <vt:lpstr>Скажи мне – и я забуду; Покажи мне – и я запомню; Дай мне действовать – и я научусь…</vt:lpstr>
      <vt:lpstr>Слайд 20</vt:lpstr>
      <vt:lpstr>Слайд 21</vt:lpstr>
      <vt:lpstr>Слайд 22</vt:lpstr>
      <vt:lpstr>Где нет нутра, Там не поможешь потом… Цена таким усильям –  Медный грош…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WinXP</dc:creator>
  <cp:lastModifiedBy>                    Елена</cp:lastModifiedBy>
  <cp:revision>108</cp:revision>
  <dcterms:created xsi:type="dcterms:W3CDTF">2008-10-29T20:03:15Z</dcterms:created>
  <dcterms:modified xsi:type="dcterms:W3CDTF">2011-10-11T19:11:08Z</dcterms:modified>
</cp:coreProperties>
</file>