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0C4C-6B43-4EA4-B65A-099976A3E776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BA41C-8DD7-4C41-924E-C3FA08F64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BA41C-8DD7-4C41-924E-C3FA08F6410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C2CE-BC87-4090-8EC7-6CD799BF4A5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5644-EDE3-49D7-AF6E-94AF50CB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C2CE-BC87-4090-8EC7-6CD799BF4A5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5644-EDE3-49D7-AF6E-94AF50CB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C2CE-BC87-4090-8EC7-6CD799BF4A5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5644-EDE3-49D7-AF6E-94AF50CB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C2CE-BC87-4090-8EC7-6CD799BF4A5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5644-EDE3-49D7-AF6E-94AF50CB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C2CE-BC87-4090-8EC7-6CD799BF4A5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5644-EDE3-49D7-AF6E-94AF50CB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C2CE-BC87-4090-8EC7-6CD799BF4A5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5644-EDE3-49D7-AF6E-94AF50CB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C2CE-BC87-4090-8EC7-6CD799BF4A5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5644-EDE3-49D7-AF6E-94AF50CB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C2CE-BC87-4090-8EC7-6CD799BF4A5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5644-EDE3-49D7-AF6E-94AF50CB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C2CE-BC87-4090-8EC7-6CD799BF4A5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5644-EDE3-49D7-AF6E-94AF50CB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C2CE-BC87-4090-8EC7-6CD799BF4A5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5644-EDE3-49D7-AF6E-94AF50CB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C2CE-BC87-4090-8EC7-6CD799BF4A5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5644-EDE3-49D7-AF6E-94AF50CB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6C2CE-BC87-4090-8EC7-6CD799BF4A5E}" type="datetimeFigureOut">
              <a:rPr lang="ru-RU" smtClean="0"/>
              <a:pPr/>
              <a:t>14.11.2012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5644-EDE3-49D7-AF6E-94AF50CB6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500570"/>
            <a:ext cx="7358082" cy="928680"/>
          </a:xfrm>
        </p:spPr>
        <p:txBody>
          <a:bodyPr>
            <a:noAutofit/>
          </a:bodyPr>
          <a:lstStyle/>
          <a:p>
            <a:r>
              <a:rPr lang="ru-RU" sz="5400" dirty="0" err="1" smtClean="0">
                <a:latin typeface="Arial Black" pitchFamily="34" charset="0"/>
              </a:rPr>
              <a:t>Лермонтовские</a:t>
            </a:r>
            <a:r>
              <a:rPr lang="ru-RU" sz="5400" dirty="0" smtClean="0">
                <a:latin typeface="Arial Black" pitchFamily="34" charset="0"/>
              </a:rPr>
              <a:t> Тарханы</a:t>
            </a:r>
            <a:endParaRPr lang="ru-RU" sz="5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«Когда я был 3-ех лет, то была песня, от которой я плакал: её не могу теперь вспомнить, но уверен, что если б услыхал её, она бы произвела прежнее действие. Её певала мне покойная мать.»</a:t>
            </a:r>
          </a:p>
          <a:p>
            <a:pPr>
              <a:buNone/>
            </a:pPr>
            <a:endParaRPr lang="ru-RU" dirty="0"/>
          </a:p>
          <a:p>
            <a:pPr algn="r">
              <a:buNone/>
            </a:pPr>
            <a:r>
              <a:rPr lang="ru-RU" sz="2600" dirty="0" smtClean="0">
                <a:latin typeface="Arial Black" pitchFamily="34" charset="0"/>
              </a:rPr>
              <a:t>                            (  из воспоминаний </a:t>
            </a:r>
          </a:p>
          <a:p>
            <a:pPr algn="r">
              <a:buNone/>
            </a:pPr>
            <a:r>
              <a:rPr lang="ru-RU" sz="2600" dirty="0" smtClean="0">
                <a:latin typeface="Arial Black" pitchFamily="34" charset="0"/>
              </a:rPr>
              <a:t>М. Ю. Лермонтова )</a:t>
            </a:r>
            <a:endParaRPr lang="ru-RU" sz="2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часовня нор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6186" y="692100"/>
            <a:ext cx="3981500" cy="530866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643182"/>
            <a:ext cx="4038600" cy="348298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Arial Black" pitchFamily="34" charset="0"/>
              </a:rPr>
              <a:t>«Под </a:t>
            </a:r>
            <a:r>
              <a:rPr lang="ru-RU" sz="2400" dirty="0">
                <a:latin typeface="Arial Black" pitchFamily="34" charset="0"/>
              </a:rPr>
              <a:t>камнем сим лежит тело </a:t>
            </a:r>
            <a:endParaRPr lang="ru-RU" sz="24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400" dirty="0" smtClean="0">
                <a:latin typeface="Arial Black" pitchFamily="34" charset="0"/>
              </a:rPr>
              <a:t>М.М</a:t>
            </a:r>
            <a:r>
              <a:rPr lang="ru-RU" sz="2400" dirty="0">
                <a:latin typeface="Arial Black" pitchFamily="34" charset="0"/>
              </a:rPr>
              <a:t>. Лермонтовой, урожденной Арсеньевой. Скончавшейся 1817 года февраля 24 дня в субботу. Житие ей было 21 год 11 месяцев и 7 </a:t>
            </a:r>
            <a:r>
              <a:rPr lang="ru-RU" sz="2400" dirty="0" smtClean="0">
                <a:latin typeface="Arial Black" pitchFamily="34" charset="0"/>
              </a:rPr>
              <a:t>дней»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Arial Black" pitchFamily="34" charset="0"/>
              </a:rPr>
              <a:t>«</a:t>
            </a:r>
            <a:r>
              <a:rPr lang="ru-RU" sz="2000" dirty="0">
                <a:latin typeface="Arial Black" pitchFamily="34" charset="0"/>
              </a:rPr>
              <a:t> </a:t>
            </a:r>
            <a:r>
              <a:rPr lang="ru-RU" sz="2000" dirty="0" smtClean="0">
                <a:latin typeface="Arial Black" pitchFamily="34" charset="0"/>
              </a:rPr>
              <a:t>После </a:t>
            </a:r>
            <a:r>
              <a:rPr lang="ru-RU" sz="2000" dirty="0">
                <a:latin typeface="Arial Black" pitchFamily="34" charset="0"/>
              </a:rPr>
              <a:t>дочери </a:t>
            </a:r>
            <a:r>
              <a:rPr lang="ru-RU" sz="2000" dirty="0" smtClean="0">
                <a:latin typeface="Arial Black" pitchFamily="34" charset="0"/>
              </a:rPr>
              <a:t>моей … остался </a:t>
            </a:r>
            <a:r>
              <a:rPr lang="ru-RU" sz="2000" dirty="0">
                <a:latin typeface="Arial Black" pitchFamily="34" charset="0"/>
              </a:rPr>
              <a:t>в малолетстве законный ее сын, а мой родной внук Михайло Юрьевич </a:t>
            </a:r>
            <a:r>
              <a:rPr lang="ru-RU" sz="2000" dirty="0" err="1">
                <a:latin typeface="Arial Black" pitchFamily="34" charset="0"/>
              </a:rPr>
              <a:t>Лермантов</a:t>
            </a:r>
            <a:r>
              <a:rPr lang="ru-RU" sz="2000" dirty="0">
                <a:latin typeface="Arial Black" pitchFamily="34" charset="0"/>
              </a:rPr>
              <a:t>, к которому по свойственным чувствам имею неограниченную любовь и </a:t>
            </a:r>
            <a:r>
              <a:rPr lang="ru-RU" sz="2000" dirty="0" smtClean="0">
                <a:latin typeface="Arial Black" pitchFamily="34" charset="0"/>
              </a:rPr>
              <a:t>привязанность … а </a:t>
            </a:r>
            <a:r>
              <a:rPr lang="ru-RU" sz="2000" dirty="0">
                <a:latin typeface="Arial Black" pitchFamily="34" charset="0"/>
              </a:rPr>
              <a:t>потому </a:t>
            </a:r>
            <a:r>
              <a:rPr lang="ru-RU" sz="2000" dirty="0" smtClean="0">
                <a:latin typeface="Arial Black" pitchFamily="34" charset="0"/>
              </a:rPr>
              <a:t>… </a:t>
            </a:r>
            <a:r>
              <a:rPr lang="ru-RU" sz="2000" dirty="0" err="1" smtClean="0">
                <a:latin typeface="Arial Black" pitchFamily="34" charset="0"/>
              </a:rPr>
              <a:t>завещеваю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>
                <a:latin typeface="Arial Black" pitchFamily="34" charset="0"/>
              </a:rPr>
              <a:t>и представляю по смерти моей ему родному внуку моему </a:t>
            </a:r>
            <a:r>
              <a:rPr lang="ru-RU" sz="2000" dirty="0" err="1">
                <a:latin typeface="Arial Black" pitchFamily="34" charset="0"/>
              </a:rPr>
              <a:t>Михайле</a:t>
            </a:r>
            <a:r>
              <a:rPr lang="ru-RU" sz="2000" dirty="0">
                <a:latin typeface="Arial Black" pitchFamily="34" charset="0"/>
              </a:rPr>
              <a:t> Юрьевичу </a:t>
            </a:r>
            <a:r>
              <a:rPr lang="ru-RU" sz="2000" dirty="0" err="1">
                <a:latin typeface="Arial Black" pitchFamily="34" charset="0"/>
              </a:rPr>
              <a:t>Лермантову</a:t>
            </a:r>
            <a:r>
              <a:rPr lang="ru-RU" sz="2000" dirty="0">
                <a:latin typeface="Arial Black" pitchFamily="34" charset="0"/>
              </a:rPr>
              <a:t> принадлежащее мне вышеописанное движимое и недвижимое </a:t>
            </a:r>
            <a:r>
              <a:rPr lang="ru-RU" sz="2000" dirty="0" smtClean="0">
                <a:latin typeface="Arial Black" pitchFamily="34" charset="0"/>
              </a:rPr>
              <a:t>имение … </a:t>
            </a:r>
            <a:r>
              <a:rPr lang="ru-RU" sz="2000" dirty="0">
                <a:latin typeface="Arial Black" pitchFamily="34" charset="0"/>
              </a:rPr>
              <a:t>с тем, однако, ежели оный внук мой будет по жизни мою до времени совершеннолетнего его возраста находиться при мне на моем воспитании и попечении без всякого на то препятствия отца </a:t>
            </a:r>
            <a:r>
              <a:rPr lang="ru-RU" sz="2000" dirty="0" smtClean="0">
                <a:latin typeface="Arial Black" pitchFamily="34" charset="0"/>
              </a:rPr>
              <a:t>его; … если </a:t>
            </a:r>
            <a:r>
              <a:rPr lang="ru-RU" sz="2000" dirty="0">
                <a:latin typeface="Arial Black" pitchFamily="34" charset="0"/>
              </a:rPr>
              <a:t>же отец внука моего </a:t>
            </a:r>
            <a:r>
              <a:rPr lang="ru-RU" sz="2000" dirty="0" smtClean="0">
                <a:latin typeface="Arial Black" pitchFamily="34" charset="0"/>
              </a:rPr>
              <a:t>... </a:t>
            </a:r>
            <a:r>
              <a:rPr lang="ru-RU" sz="2000" dirty="0" err="1" smtClean="0">
                <a:latin typeface="Arial Black" pitchFamily="34" charset="0"/>
              </a:rPr>
              <a:t>истребовает</a:t>
            </a:r>
            <a:r>
              <a:rPr lang="ru-RU" sz="2000" dirty="0">
                <a:latin typeface="Arial Black" pitchFamily="34" charset="0"/>
              </a:rPr>
              <a:t>, чем не скрываю чувств моих нанесут мне величайшее оскорбление, то я, Арсеньева, все ныне завещаемое мной </a:t>
            </a:r>
            <a:r>
              <a:rPr lang="ru-RU" sz="2000" dirty="0" smtClean="0">
                <a:latin typeface="Arial Black" pitchFamily="34" charset="0"/>
              </a:rPr>
              <a:t>… имение </a:t>
            </a:r>
            <a:r>
              <a:rPr lang="ru-RU" sz="2000" dirty="0">
                <a:latin typeface="Arial Black" pitchFamily="34" charset="0"/>
              </a:rPr>
              <a:t>предоставляю по смерти моей уже не ему, внуку </a:t>
            </a:r>
            <a:r>
              <a:rPr lang="ru-RU" sz="2000" dirty="0" smtClean="0">
                <a:latin typeface="Arial Black" pitchFamily="34" charset="0"/>
              </a:rPr>
              <a:t>моему … </a:t>
            </a:r>
            <a:r>
              <a:rPr lang="ru-RU" sz="2000" dirty="0">
                <a:latin typeface="Arial Black" pitchFamily="34" charset="0"/>
              </a:rPr>
              <a:t>но в род мой </a:t>
            </a:r>
            <a:r>
              <a:rPr lang="ru-RU" sz="2000" dirty="0" smtClean="0">
                <a:latin typeface="Arial Black" pitchFamily="34" charset="0"/>
              </a:rPr>
              <a:t>Столыпиных...»</a:t>
            </a:r>
          </a:p>
          <a:p>
            <a:pPr algn="r">
              <a:buNone/>
            </a:pPr>
            <a:r>
              <a:rPr lang="ru-RU" sz="2000" dirty="0" smtClean="0">
                <a:latin typeface="Arial Black" pitchFamily="34" charset="0"/>
              </a:rPr>
              <a:t>(из завещания Е.А. Арсеньевой)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43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Я сын страданья. Мой отец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Не знал покоя по конец,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В слезах угасла мать моя…</a:t>
            </a: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 algn="r">
              <a:buNone/>
            </a:pPr>
            <a:r>
              <a:rPr lang="ru-RU" sz="2400" dirty="0" smtClean="0">
                <a:latin typeface="Arial Black" pitchFamily="34" charset="0"/>
              </a:rPr>
              <a:t>(черновик стихотворения </a:t>
            </a:r>
          </a:p>
          <a:p>
            <a:pPr algn="r">
              <a:buNone/>
            </a:pPr>
            <a:r>
              <a:rPr lang="ru-RU" sz="2400" dirty="0" smtClean="0">
                <a:latin typeface="Arial Black" pitchFamily="34" charset="0"/>
              </a:rPr>
              <a:t>«Пусть я кого-нибудь люблю…»,1831 г.)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6-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1" y="459010"/>
            <a:ext cx="4193855" cy="525600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857232"/>
            <a:ext cx="4357718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«Повели раз из ткацкой девушку наказывать , а он остановил людей и кричит бабушке: «не позволю бить», а сам плачет. Бабушка вышла на крыльцо, отменила наказанье и ласково сказала: «Ишь, заступник! Самого тебя побьют за это.»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угач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537" y="571480"/>
            <a:ext cx="1924976" cy="2143140"/>
          </a:xfrm>
          <a:prstGeom prst="rect">
            <a:avLst/>
          </a:prstGeom>
        </p:spPr>
      </p:pic>
      <p:pic>
        <p:nvPicPr>
          <p:cNvPr id="6" name="Рисунок 5" descr="суво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8880" y="553212"/>
            <a:ext cx="2174558" cy="2973472"/>
          </a:xfrm>
          <a:prstGeom prst="rect">
            <a:avLst/>
          </a:prstGeom>
        </p:spPr>
      </p:pic>
      <p:pic>
        <p:nvPicPr>
          <p:cNvPr id="7" name="Рисунок 6" descr="взятие измаи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571480"/>
            <a:ext cx="4002182" cy="2825748"/>
          </a:xfrm>
          <a:prstGeom prst="rect">
            <a:avLst/>
          </a:prstGeom>
        </p:spPr>
      </p:pic>
      <p:pic>
        <p:nvPicPr>
          <p:cNvPr id="8" name="Рисунок 7" descr="гроз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643314"/>
            <a:ext cx="2286016" cy="2766079"/>
          </a:xfrm>
          <a:prstGeom prst="rect">
            <a:avLst/>
          </a:prstGeom>
        </p:spPr>
      </p:pic>
      <p:pic>
        <p:nvPicPr>
          <p:cNvPr id="9" name="Рисунок 8" descr="18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3857628"/>
            <a:ext cx="3873212" cy="238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214290"/>
            <a:ext cx="4000529" cy="3000396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4676" y="214290"/>
            <a:ext cx="4400312" cy="3000396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643314"/>
            <a:ext cx="4071966" cy="2986080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643314"/>
            <a:ext cx="4381487" cy="297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2000240"/>
            <a:ext cx="78581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И вижу я себя ребенком; и кругом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Родные всё места: высокий барский дом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И сад с разрушенной теплицей;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Зелёной сетью трав подернут старый пруд,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А за прудом село дымится- и встают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Вдали туманы над полями.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В аллею темную вхожу я; сквозь кусты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Глядит вечерний луч, и желтые листы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Шумят под робкими шагами.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шан-гир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14290"/>
            <a:ext cx="4037658" cy="5456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5918" y="5929330"/>
            <a:ext cx="5012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Аким Павлович  </a:t>
            </a:r>
            <a:r>
              <a:rPr lang="ru-RU" sz="2400" dirty="0" err="1" smtClean="0">
                <a:latin typeface="Arial Black" pitchFamily="34" charset="0"/>
              </a:rPr>
              <a:t>Шан-Гирей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85728"/>
            <a:ext cx="550072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Милый любезный друг </a:t>
            </a:r>
            <a:r>
              <a:rPr lang="ru-RU" dirty="0" err="1" smtClean="0">
                <a:latin typeface="Arial Black" pitchFamily="34" charset="0"/>
              </a:rPr>
              <a:t>Мишенька</a:t>
            </a:r>
            <a:r>
              <a:rPr lang="ru-RU" dirty="0" smtClean="0">
                <a:latin typeface="Arial Black" pitchFamily="34" charset="0"/>
              </a:rPr>
              <a:t>. Конечно мне грустно, что долго тебя не увижу, но, видя из письма твоего привязанность твою ко мне, я плакала от  благодарности к Богу, после 25 лет страданий </a:t>
            </a:r>
            <a:r>
              <a:rPr lang="ru-RU" dirty="0" err="1" smtClean="0">
                <a:latin typeface="Arial Black" pitchFamily="34" charset="0"/>
              </a:rPr>
              <a:t>любовию</a:t>
            </a:r>
            <a:r>
              <a:rPr lang="ru-RU" dirty="0" smtClean="0">
                <a:latin typeface="Arial Black" pitchFamily="34" charset="0"/>
              </a:rPr>
              <a:t> своей и хорошим поведением ты заживляешь раны моего сердца… Я долго к тебе не писала, мой друг, всякой час ждала тебя, но не беспокойся обо мне, я здорова, береги своё здоровье, мой милой,  ты здоров, весел, хорошо себя ведешь, и счастлива и истинно, мой друг, забываю все горести и со слезами благодарю Бога, что он на старости послал в тебе мне утешения…</a:t>
            </a:r>
          </a:p>
          <a:p>
            <a:r>
              <a:rPr lang="ru-RU" dirty="0" smtClean="0">
                <a:latin typeface="Arial Black" pitchFamily="34" charset="0"/>
              </a:rPr>
              <a:t>…стихи твои, мой друг, я читала- бесподобные… </a:t>
            </a:r>
            <a:r>
              <a:rPr lang="ru-RU" dirty="0" err="1" smtClean="0">
                <a:latin typeface="Arial Black" pitchFamily="34" charset="0"/>
              </a:rPr>
              <a:t>Афанасью</a:t>
            </a:r>
            <a:r>
              <a:rPr lang="ru-RU" dirty="0" smtClean="0">
                <a:latin typeface="Arial Black" pitchFamily="34" charset="0"/>
              </a:rPr>
              <a:t> очень понравились твои стихи и очень их хвалил… всё , что до тебя касается, я неравнодушна…..</a:t>
            </a:r>
          </a:p>
          <a:p>
            <a:pPr algn="r"/>
            <a:r>
              <a:rPr lang="ru-RU" dirty="0" smtClean="0">
                <a:latin typeface="Arial Black" pitchFamily="34" charset="0"/>
              </a:rPr>
              <a:t>Елизавета Арсеньева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1835 года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18 октября</a:t>
            </a:r>
          </a:p>
          <a:p>
            <a:pPr algn="r"/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барский дом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29" r="5729"/>
          <a:stretch>
            <a:fillRect/>
          </a:stretch>
        </p:blipFill>
        <p:spPr>
          <a:xfrm>
            <a:off x="1000100" y="231758"/>
            <a:ext cx="6786610" cy="508995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Тарханы</a:t>
            </a:r>
          </a:p>
          <a:p>
            <a:r>
              <a:rPr lang="ru-RU" sz="2000" dirty="0" err="1" smtClean="0">
                <a:latin typeface="Arial Black" pitchFamily="34" charset="0"/>
              </a:rPr>
              <a:t>Чембарский</a:t>
            </a:r>
            <a:r>
              <a:rPr lang="ru-RU" sz="2000" dirty="0" smtClean="0">
                <a:latin typeface="Arial Black" pitchFamily="34" charset="0"/>
              </a:rPr>
              <a:t> уезд</a:t>
            </a:r>
          </a:p>
          <a:p>
            <a:r>
              <a:rPr lang="ru-RU" sz="2000" dirty="0" smtClean="0">
                <a:latin typeface="Arial Black" pitchFamily="34" charset="0"/>
              </a:rPr>
              <a:t>Пензенская губерния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428604"/>
            <a:ext cx="57150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«Поздравляю тебя … с новым годом. Дай Боже нам всего лучшего, а я через 26 лет в первой раз встретила новый год в радости: Миша приехал ко мне накануне нового году. Что я чувствовала </a:t>
            </a:r>
            <a:r>
              <a:rPr lang="ru-RU" sz="2400" dirty="0" err="1" smtClean="0">
                <a:latin typeface="Arial Black" pitchFamily="34" charset="0"/>
              </a:rPr>
              <a:t>увидя</a:t>
            </a:r>
            <a:r>
              <a:rPr lang="ru-RU" sz="2400" dirty="0" smtClean="0">
                <a:latin typeface="Arial Black" pitchFamily="34" charset="0"/>
              </a:rPr>
              <a:t> его, я не помню и была как деревянная, но послала за священником служить благодарный молебен. Тут начала плакать и легче стало… Его отпустили ненадолго… на 6 недель»</a:t>
            </a:r>
          </a:p>
          <a:p>
            <a:endParaRPr lang="ru-RU" dirty="0">
              <a:latin typeface="Arial Black" pitchFamily="34" charset="0"/>
            </a:endParaRPr>
          </a:p>
          <a:p>
            <a:pPr algn="r"/>
            <a:r>
              <a:rPr lang="ru-RU" dirty="0" smtClean="0">
                <a:latin typeface="Arial Black" pitchFamily="34" charset="0"/>
              </a:rPr>
              <a:t>(из письма Е.А. Арсеньевой-</a:t>
            </a:r>
          </a:p>
          <a:p>
            <a:pPr algn="r"/>
            <a:r>
              <a:rPr lang="ru-RU" dirty="0" smtClean="0">
                <a:latin typeface="Arial Black" pitchFamily="34" charset="0"/>
              </a:rPr>
              <a:t> П.Я. Крюковой)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маш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990953"/>
            <a:ext cx="6568700" cy="44383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2571744"/>
            <a:ext cx="2714645" cy="355441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Кавказ.</a:t>
            </a:r>
          </a:p>
          <a:p>
            <a:r>
              <a:rPr lang="ru-RU" sz="2000" dirty="0" smtClean="0">
                <a:latin typeface="Arial Black" pitchFamily="34" charset="0"/>
              </a:rPr>
              <a:t>Пятигорск.</a:t>
            </a:r>
          </a:p>
          <a:p>
            <a:r>
              <a:rPr lang="ru-RU" sz="2000" dirty="0" smtClean="0">
                <a:latin typeface="Arial Black" pitchFamily="34" charset="0"/>
              </a:rPr>
              <a:t>1841 год</a:t>
            </a:r>
          </a:p>
          <a:p>
            <a:r>
              <a:rPr lang="ru-RU" sz="2000" dirty="0" smtClean="0">
                <a:latin typeface="Arial Black" pitchFamily="34" charset="0"/>
              </a:rPr>
              <a:t>15 июля</a:t>
            </a:r>
          </a:p>
          <a:p>
            <a:r>
              <a:rPr lang="ru-RU" sz="2000" dirty="0" smtClean="0">
                <a:latin typeface="Arial Black" pitchFamily="34" charset="0"/>
              </a:rPr>
              <a:t>6 часов вечера.</a:t>
            </a:r>
          </a:p>
          <a:p>
            <a:endParaRPr lang="ru-RU" sz="2000" dirty="0">
              <a:latin typeface="Arial Black" pitchFamily="34" charset="0"/>
            </a:endParaRP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Дуэль…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часовня нор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3394472" cy="4525963"/>
          </a:xfrm>
        </p:spPr>
      </p:pic>
      <p:pic>
        <p:nvPicPr>
          <p:cNvPr id="11" name="Содержимое 10" descr="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214422"/>
            <a:ext cx="31741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герб Пензы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136" b="19136"/>
          <a:stretch>
            <a:fillRect/>
          </a:stretch>
        </p:blipFill>
        <p:spPr>
          <a:xfrm>
            <a:off x="1071538" y="124601"/>
            <a:ext cx="6858048" cy="5143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367338"/>
            <a:ext cx="8358246" cy="11334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Герб Пензенской губернии:</a:t>
            </a:r>
          </a:p>
          <a:p>
            <a:pPr algn="ctr"/>
            <a:r>
              <a:rPr lang="ru-RU" sz="2400" dirty="0">
                <a:latin typeface="Arial Black" pitchFamily="34" charset="0"/>
              </a:rPr>
              <a:t>п</a:t>
            </a:r>
            <a:r>
              <a:rPr lang="ru-RU" sz="2400" dirty="0" smtClean="0">
                <a:latin typeface="Arial Black" pitchFamily="34" charset="0"/>
              </a:rPr>
              <a:t>шеничный,  ячменный, просяной  снопы</a:t>
            </a:r>
            <a:r>
              <a:rPr lang="ru-RU" sz="1800" dirty="0" smtClean="0">
                <a:latin typeface="Arial Black" pitchFamily="34" charset="0"/>
              </a:rPr>
              <a:t>.</a:t>
            </a:r>
            <a:endParaRPr lang="ru-RU" sz="1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Елизавета Алексеевна Столыпина</a:t>
            </a:r>
          </a:p>
          <a:p>
            <a:endParaRPr lang="ru-RU" dirty="0">
              <a:latin typeface="Arial Black" pitchFamily="34" charset="0"/>
            </a:endParaRPr>
          </a:p>
          <a:p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Михаил Васильевич Арсеньев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" name="Содержимое 7" descr="Арсеньева Е.А.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928670"/>
            <a:ext cx="354533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Мария Михайловна Арсеньева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6" name="Содержимое 5" descr="машень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1500174"/>
            <a:ext cx="4187560" cy="497159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71744"/>
            <a:ext cx="4038600" cy="3554419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«Добродетельное сердце,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 просвещенный разум, 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благородные навыки»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Юрий Петрович Лермонтов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4038600" cy="362585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«за </a:t>
            </a:r>
            <a:r>
              <a:rPr lang="ru-RU" dirty="0" err="1" smtClean="0">
                <a:latin typeface="Arial Black" pitchFamily="34" charset="0"/>
              </a:rPr>
              <a:t>болезнию</a:t>
            </a:r>
            <a:r>
              <a:rPr lang="ru-RU" dirty="0" smtClean="0">
                <a:latin typeface="Arial Black" pitchFamily="34" charset="0"/>
              </a:rPr>
              <a:t> уволенный 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от службы капитаном и </a:t>
            </a:r>
          </a:p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с мундиром»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Содержимое 5" descr="отец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7833" y="1600200"/>
            <a:ext cx="34793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Дом Ф.Н Толя в Москв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785794"/>
            <a:ext cx="2328358" cy="1327164"/>
          </a:xfrm>
        </p:spPr>
      </p:pic>
      <p:pic>
        <p:nvPicPr>
          <p:cNvPr id="6" name="Содержимое 5" descr="дом рождения М.Ю.Л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9215" y="3428999"/>
            <a:ext cx="4139909" cy="2765459"/>
          </a:xfrm>
        </p:spPr>
      </p:pic>
      <p:pic>
        <p:nvPicPr>
          <p:cNvPr id="7" name="Рисунок 6" descr="дом в Тарх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6139" y="2022663"/>
            <a:ext cx="3902688" cy="2620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242886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2-3 октября 1814</a:t>
            </a:r>
          </a:p>
          <a:p>
            <a:r>
              <a:rPr lang="ru-RU" dirty="0" smtClean="0">
                <a:latin typeface="Arial Black" pitchFamily="34" charset="0"/>
              </a:rPr>
              <a:t>Москва, близ Красных Ворот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4786322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Весна 1815</a:t>
            </a:r>
          </a:p>
          <a:p>
            <a:r>
              <a:rPr lang="ru-RU" dirty="0" smtClean="0">
                <a:latin typeface="Arial Black" pitchFamily="34" charset="0"/>
              </a:rPr>
              <a:t>Тарханы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3-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4107" y="1600200"/>
            <a:ext cx="3884785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414338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Маленький Миша Лермонтов, 3-4 года. 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Портрет неизвестного художника.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Кто сердцу может быть милее,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Бесценный друг, тебя</a:t>
            </a:r>
            <a:r>
              <a:rPr lang="en-US" dirty="0" smtClean="0">
                <a:latin typeface="Arial Black" pitchFamily="34" charset="0"/>
              </a:rPr>
              <a:t>?</a:t>
            </a: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Без воздуха могу скорее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Прожить, чем без тебя.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Всю радость в жизни, утешенье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Имею от тебя.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С тобой- повсюду наслажденье,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И мрачность- без тебя.</a:t>
            </a:r>
          </a:p>
          <a:p>
            <a:pPr algn="r">
              <a:buNone/>
            </a:pPr>
            <a:endParaRPr lang="ru-RU" dirty="0"/>
          </a:p>
          <a:p>
            <a:pPr algn="r">
              <a:buNone/>
            </a:pPr>
            <a:r>
              <a:rPr lang="ru-RU" sz="2600" dirty="0" smtClean="0">
                <a:latin typeface="Arial Black" pitchFamily="34" charset="0"/>
              </a:rPr>
              <a:t>(из письма Марии Михайловны -  </a:t>
            </a:r>
          </a:p>
          <a:p>
            <a:pPr algn="r">
              <a:buNone/>
            </a:pPr>
            <a:r>
              <a:rPr lang="ru-RU" sz="2600" dirty="0" smtClean="0">
                <a:latin typeface="Arial Black" pitchFamily="34" charset="0"/>
              </a:rPr>
              <a:t>мужу, 1816 год)</a:t>
            </a:r>
            <a:endParaRPr lang="ru-RU" sz="2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604</Words>
  <Application>Microsoft Office PowerPoint</Application>
  <PresentationFormat>Экран (4:3)</PresentationFormat>
  <Paragraphs>78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Лермонтовские Тарханы</vt:lpstr>
      <vt:lpstr>Слайд 2</vt:lpstr>
      <vt:lpstr>Слайд 3</vt:lpstr>
      <vt:lpstr>Слайд 4</vt:lpstr>
      <vt:lpstr>Мария Михайловна Арсеньева</vt:lpstr>
      <vt:lpstr>Юрий Петрович Лермонтов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 Тараев</dc:creator>
  <cp:lastModifiedBy>Сергей Тараев</cp:lastModifiedBy>
  <cp:revision>46</cp:revision>
  <dcterms:created xsi:type="dcterms:W3CDTF">2012-11-13T14:39:37Z</dcterms:created>
  <dcterms:modified xsi:type="dcterms:W3CDTF">2012-11-13T22:16:20Z</dcterms:modified>
</cp:coreProperties>
</file>