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5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7E4E-F044-4E6A-8632-ADE6DD189F1F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F127DE-0C19-4273-8E59-A00B4904F73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7E4E-F044-4E6A-8632-ADE6DD189F1F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27DE-0C19-4273-8E59-A00B4904F7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7E4E-F044-4E6A-8632-ADE6DD189F1F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27DE-0C19-4273-8E59-A00B4904F7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7E4E-F044-4E6A-8632-ADE6DD189F1F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27DE-0C19-4273-8E59-A00B4904F7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7E4E-F044-4E6A-8632-ADE6DD189F1F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27DE-0C19-4273-8E59-A00B4904F73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7E4E-F044-4E6A-8632-ADE6DD189F1F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27DE-0C19-4273-8E59-A00B4904F73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7E4E-F044-4E6A-8632-ADE6DD189F1F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27DE-0C19-4273-8E59-A00B4904F73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7E4E-F044-4E6A-8632-ADE6DD189F1F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27DE-0C19-4273-8E59-A00B4904F7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7E4E-F044-4E6A-8632-ADE6DD189F1F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27DE-0C19-4273-8E59-A00B4904F7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7E4E-F044-4E6A-8632-ADE6DD189F1F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27DE-0C19-4273-8E59-A00B4904F7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47E4E-F044-4E6A-8632-ADE6DD189F1F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127DE-0C19-4273-8E59-A00B4904F7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7A47E4E-F044-4E6A-8632-ADE6DD189F1F}" type="datetimeFigureOut">
              <a:rPr lang="ru-RU" smtClean="0"/>
              <a:t>24.07.2014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FF127DE-0C19-4273-8E59-A00B4904F73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3.xml"/><Relationship Id="rId18" Type="http://schemas.openxmlformats.org/officeDocument/2006/relationships/slide" Target="slide10.xml"/><Relationship Id="rId3" Type="http://schemas.openxmlformats.org/officeDocument/2006/relationships/audio" Target="../media/audio1.wav"/><Relationship Id="rId21" Type="http://schemas.openxmlformats.org/officeDocument/2006/relationships/image" Target="../media/image7.png"/><Relationship Id="rId7" Type="http://schemas.openxmlformats.org/officeDocument/2006/relationships/image" Target="../media/image5.jpeg"/><Relationship Id="rId12" Type="http://schemas.openxmlformats.org/officeDocument/2006/relationships/slide" Target="slide15.xml"/><Relationship Id="rId17" Type="http://schemas.openxmlformats.org/officeDocument/2006/relationships/slide" Target="slide7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8.xml"/><Relationship Id="rId20" Type="http://schemas.openxmlformats.org/officeDocument/2006/relationships/slide" Target="slide4.xml"/><Relationship Id="rId1" Type="http://schemas.openxmlformats.org/officeDocument/2006/relationships/audio" Target="file:///C:\Documents%20and%20Settings\Admin\&#1052;&#1086;&#1080;%20&#1076;&#1086;&#1082;&#1091;&#1084;&#1077;&#1085;&#1090;&#1099;\&#1082;&#1086;&#1085;&#1082;&#1091;&#1088;&#1089;%20&#1076;&#1086;%2026\&#1063;&#1090;&#1086;%20&#1075;&#1076;&#1077;%20&#1082;&#1086;&#1075;&#1076;&#1072;\Ra-ta-ta.mp3" TargetMode="External"/><Relationship Id="rId6" Type="http://schemas.openxmlformats.org/officeDocument/2006/relationships/slide" Target="slide11.xml"/><Relationship Id="rId11" Type="http://schemas.openxmlformats.org/officeDocument/2006/relationships/slide" Target="slide12.xml"/><Relationship Id="rId5" Type="http://schemas.openxmlformats.org/officeDocument/2006/relationships/image" Target="../media/image4.png"/><Relationship Id="rId15" Type="http://schemas.openxmlformats.org/officeDocument/2006/relationships/slide" Target="slide5.xml"/><Relationship Id="rId10" Type="http://schemas.openxmlformats.org/officeDocument/2006/relationships/slide" Target="slide9.xml"/><Relationship Id="rId19" Type="http://schemas.openxmlformats.org/officeDocument/2006/relationships/image" Target="../media/image6.png"/><Relationship Id="rId4" Type="http://schemas.openxmlformats.org/officeDocument/2006/relationships/slide" Target="slide3.xml"/><Relationship Id="rId9" Type="http://schemas.openxmlformats.org/officeDocument/2006/relationships/slide" Target="slide6.xml"/><Relationship Id="rId14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51" b="10497"/>
          <a:stretch>
            <a:fillRect/>
          </a:stretch>
        </p:blipFill>
        <p:spPr bwMode="auto">
          <a:xfrm>
            <a:off x="950913" y="25400"/>
            <a:ext cx="7292975" cy="683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2522" y="2564904"/>
            <a:ext cx="3229756" cy="1872208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Герои      произведений Лермонтова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21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58423" y="5626446"/>
            <a:ext cx="2688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«Бородино»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Блок-схема: процесс 11"/>
          <p:cNvSpPr/>
          <p:nvPr/>
        </p:nvSpPr>
        <p:spPr>
          <a:xfrm>
            <a:off x="1756512" y="5626445"/>
            <a:ext cx="3103520" cy="923799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1292" y="1790700"/>
            <a:ext cx="18036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Вопрос:</a:t>
            </a:r>
            <a:endParaRPr lang="ru-RU" sz="32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956" y="5626445"/>
            <a:ext cx="15135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Ответ:</a:t>
            </a:r>
            <a:endParaRPr lang="ru-RU" sz="32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53012" y="1790700"/>
            <a:ext cx="68531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 какому стихотворению поэта 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представлена иллюстрация?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429652" y="6215082"/>
            <a:ext cx="714348" cy="642918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48215"/>
            <a:ext cx="3782778" cy="4440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29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14088" y="1842322"/>
            <a:ext cx="18036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Вопрос:</a:t>
            </a:r>
            <a:endParaRPr lang="ru-RU" sz="32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9159" y="5368860"/>
            <a:ext cx="15135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Ответ:</a:t>
            </a:r>
            <a:endParaRPr lang="ru-RU" sz="32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8794" y="1832984"/>
            <a:ext cx="754306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 ком говорится в стихотворении?</a:t>
            </a:r>
          </a:p>
          <a:p>
            <a:r>
              <a:rPr lang="ru-RU" sz="3200" b="1" i="1" dirty="0" smtClean="0">
                <a:solidFill>
                  <a:schemeClr val="tx2"/>
                </a:solidFill>
              </a:rPr>
              <a:t>По </a:t>
            </a:r>
            <a:r>
              <a:rPr lang="ru-RU" sz="3200" b="1" i="1" dirty="0">
                <a:solidFill>
                  <a:schemeClr val="tx2"/>
                </a:solidFill>
              </a:rPr>
              <a:t>небу полуночи </a:t>
            </a:r>
            <a:r>
              <a:rPr lang="ru-RU" sz="3200" b="1" i="1" dirty="0" smtClean="0">
                <a:solidFill>
                  <a:schemeClr val="tx2"/>
                </a:solidFill>
              </a:rPr>
              <a:t>… </a:t>
            </a:r>
            <a:r>
              <a:rPr lang="ru-RU" sz="3200" b="1" i="1" dirty="0">
                <a:solidFill>
                  <a:schemeClr val="tx2"/>
                </a:solidFill>
              </a:rPr>
              <a:t>летел    </a:t>
            </a:r>
          </a:p>
          <a:p>
            <a:r>
              <a:rPr lang="ru-RU" sz="3200" b="1" i="1" dirty="0">
                <a:solidFill>
                  <a:schemeClr val="tx2"/>
                </a:solidFill>
              </a:rPr>
              <a:t>   И тихую песню он пел;    </a:t>
            </a:r>
          </a:p>
          <a:p>
            <a:r>
              <a:rPr lang="ru-RU" sz="3200" b="1" i="1" dirty="0">
                <a:solidFill>
                  <a:schemeClr val="tx2"/>
                </a:solidFill>
              </a:rPr>
              <a:t>И месяц, и звезды, и тучи толпой    </a:t>
            </a:r>
          </a:p>
          <a:p>
            <a:r>
              <a:rPr lang="ru-RU" sz="3200" b="1" i="1" dirty="0">
                <a:solidFill>
                  <a:schemeClr val="tx2"/>
                </a:solidFill>
              </a:rPr>
              <a:t>   Внимали той песне святой.    </a:t>
            </a:r>
          </a:p>
          <a:p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051720" y="5109255"/>
            <a:ext cx="18229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«Ангел»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8429652" y="6215082"/>
            <a:ext cx="714348" cy="642918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1900861" y="5229200"/>
            <a:ext cx="2671140" cy="864096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5014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285580" y="1790700"/>
            <a:ext cx="18036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Вопрос:</a:t>
            </a:r>
            <a:endParaRPr lang="ru-RU" sz="32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3810" y="5136876"/>
            <a:ext cx="15135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Ответ:</a:t>
            </a:r>
            <a:endParaRPr lang="ru-RU" sz="32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20438" y="1790700"/>
            <a:ext cx="678743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 ком или о чём идет речь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в стихотворении?</a:t>
            </a:r>
          </a:p>
          <a:p>
            <a:r>
              <a:rPr lang="ru-RU" sz="2800" b="1" i="1" dirty="0">
                <a:solidFill>
                  <a:schemeClr val="tx2"/>
                </a:solidFill>
              </a:rPr>
              <a:t> </a:t>
            </a:r>
            <a:r>
              <a:rPr lang="ru-RU" sz="2800" b="1" i="1" dirty="0" smtClean="0">
                <a:solidFill>
                  <a:schemeClr val="tx2"/>
                </a:solidFill>
              </a:rPr>
              <a:t>… плыла </a:t>
            </a:r>
            <a:r>
              <a:rPr lang="ru-RU" sz="2800" b="1" i="1" dirty="0">
                <a:solidFill>
                  <a:schemeClr val="tx2"/>
                </a:solidFill>
              </a:rPr>
              <a:t>по реке голубой,  </a:t>
            </a:r>
          </a:p>
          <a:p>
            <a:r>
              <a:rPr lang="ru-RU" sz="2800" b="1" i="1" dirty="0">
                <a:solidFill>
                  <a:schemeClr val="tx2"/>
                </a:solidFill>
              </a:rPr>
              <a:t>   Озаряема полной луной;  </a:t>
            </a:r>
          </a:p>
          <a:p>
            <a:r>
              <a:rPr lang="ru-RU" sz="2800" b="1" i="1" dirty="0">
                <a:solidFill>
                  <a:schemeClr val="tx2"/>
                </a:solidFill>
              </a:rPr>
              <a:t>И старалась она доплеснуть до луны  </a:t>
            </a:r>
          </a:p>
          <a:p>
            <a:r>
              <a:rPr lang="ru-RU" sz="2800" b="1" i="1" dirty="0">
                <a:solidFill>
                  <a:schemeClr val="tx2"/>
                </a:solidFill>
              </a:rPr>
              <a:t>   Серебристую пену волны.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96132" y="5275378"/>
            <a:ext cx="21916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«Русалка»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429652" y="6215082"/>
            <a:ext cx="714348" cy="642918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1896132" y="5136876"/>
            <a:ext cx="2675868" cy="884412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956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55450" y="1790700"/>
            <a:ext cx="18036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Вопрос:</a:t>
            </a:r>
            <a:endParaRPr lang="ru-RU" sz="32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5264011"/>
            <a:ext cx="15135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Ответ:</a:t>
            </a:r>
            <a:endParaRPr lang="ru-RU" sz="32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79768" y="1854570"/>
            <a:ext cx="56028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Кому принадлежат слова?</a:t>
            </a:r>
          </a:p>
          <a:p>
            <a:r>
              <a:rPr lang="ru-RU" sz="3200" b="1" i="1" dirty="0" smtClean="0">
                <a:solidFill>
                  <a:schemeClr val="tx2"/>
                </a:solidFill>
              </a:rPr>
              <a:t>Отворите </a:t>
            </a:r>
            <a:r>
              <a:rPr lang="ru-RU" sz="3200" b="1" i="1" dirty="0">
                <a:solidFill>
                  <a:schemeClr val="tx2"/>
                </a:solidFill>
              </a:rPr>
              <a:t>мне темницу,</a:t>
            </a:r>
          </a:p>
          <a:p>
            <a:r>
              <a:rPr lang="ru-RU" sz="3200" b="1" i="1" dirty="0">
                <a:solidFill>
                  <a:schemeClr val="tx2"/>
                </a:solidFill>
              </a:rPr>
              <a:t>Дайте мне сиянье дня,</a:t>
            </a:r>
          </a:p>
          <a:p>
            <a:r>
              <a:rPr lang="ru-RU" sz="3200" b="1" i="1" dirty="0">
                <a:solidFill>
                  <a:schemeClr val="tx2"/>
                </a:solidFill>
              </a:rPr>
              <a:t>Черноглазую девицу,</a:t>
            </a:r>
          </a:p>
          <a:p>
            <a:r>
              <a:rPr lang="ru-RU" sz="3200" b="1" i="1" dirty="0">
                <a:solidFill>
                  <a:schemeClr val="tx2"/>
                </a:solidFill>
              </a:rPr>
              <a:t>Черногривого коня.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7704" y="5373216"/>
            <a:ext cx="1765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«Узник»</a:t>
            </a:r>
            <a:endParaRPr lang="ru-RU" sz="3200" dirty="0"/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429652" y="6215082"/>
            <a:ext cx="714348" cy="642918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1693068" y="5178800"/>
            <a:ext cx="2600404" cy="973606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7495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88738" y="1481316"/>
            <a:ext cx="18036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Вопрос:</a:t>
            </a:r>
            <a:endParaRPr lang="ru-RU" sz="32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3809" y="5521587"/>
            <a:ext cx="15135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Ответ:</a:t>
            </a:r>
            <a:endParaRPr lang="ru-RU" sz="32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085" y="2132856"/>
            <a:ext cx="821410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 ком или о чём говорится в отрывке?</a:t>
            </a:r>
          </a:p>
          <a:p>
            <a:r>
              <a:rPr lang="ru-RU" sz="3200" b="1" i="1" dirty="0" smtClean="0">
                <a:solidFill>
                  <a:schemeClr val="tx2"/>
                </a:solidFill>
              </a:rPr>
              <a:t>Люблю </a:t>
            </a:r>
            <a:r>
              <a:rPr lang="ru-RU" sz="3200" b="1" i="1" dirty="0">
                <a:solidFill>
                  <a:schemeClr val="tx2"/>
                </a:solidFill>
              </a:rPr>
              <a:t>тебя, булатный мой </a:t>
            </a:r>
            <a:r>
              <a:rPr lang="ru-RU" sz="3200" b="1" i="1" dirty="0" smtClean="0">
                <a:solidFill>
                  <a:schemeClr val="tx2"/>
                </a:solidFill>
              </a:rPr>
              <a:t>…,</a:t>
            </a:r>
            <a:endParaRPr lang="ru-RU" sz="3200" b="1" i="1" dirty="0">
              <a:solidFill>
                <a:schemeClr val="tx2"/>
              </a:solidFill>
            </a:endParaRPr>
          </a:p>
          <a:p>
            <a:r>
              <a:rPr lang="ru-RU" sz="3200" b="1" i="1" dirty="0">
                <a:solidFill>
                  <a:schemeClr val="tx2"/>
                </a:solidFill>
              </a:rPr>
              <a:t>Товарищ светлый и холодный.</a:t>
            </a:r>
          </a:p>
          <a:p>
            <a:r>
              <a:rPr lang="ru-RU" sz="3200" b="1" i="1" dirty="0">
                <a:solidFill>
                  <a:schemeClr val="tx2"/>
                </a:solidFill>
              </a:rPr>
              <a:t>Задумчивый грузин на месть тебя ковал,</a:t>
            </a:r>
          </a:p>
          <a:p>
            <a:r>
              <a:rPr lang="ru-RU" sz="3200" b="1" i="1" dirty="0">
                <a:solidFill>
                  <a:schemeClr val="tx2"/>
                </a:solidFill>
              </a:rPr>
              <a:t>На грозный бой точил черкес свободный.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28794" y="5445224"/>
            <a:ext cx="22605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«Кинжал»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429652" y="6215082"/>
            <a:ext cx="714348" cy="642918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1857662" y="5431202"/>
            <a:ext cx="2945478" cy="920969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629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98240" y="1916832"/>
            <a:ext cx="18036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Вопрос:</a:t>
            </a:r>
            <a:endParaRPr lang="ru-RU" sz="32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5336" y="5538559"/>
            <a:ext cx="15135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Ответ:</a:t>
            </a:r>
            <a:endParaRPr lang="ru-RU" sz="32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0232" y="1950919"/>
            <a:ext cx="69642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С кем или чем прощается поэт в стихотворении?</a:t>
            </a:r>
          </a:p>
          <a:p>
            <a:r>
              <a:rPr lang="ru-RU" sz="3200" b="1" i="1" dirty="0" smtClean="0">
                <a:solidFill>
                  <a:schemeClr val="tx2"/>
                </a:solidFill>
              </a:rPr>
              <a:t>Прощай</a:t>
            </a:r>
            <a:r>
              <a:rPr lang="ru-RU" sz="3200" b="1" i="1" dirty="0">
                <a:solidFill>
                  <a:schemeClr val="tx2"/>
                </a:solidFill>
              </a:rPr>
              <a:t>, </a:t>
            </a:r>
            <a:r>
              <a:rPr lang="ru-RU" sz="3200" b="1" i="1" dirty="0" smtClean="0">
                <a:solidFill>
                  <a:schemeClr val="tx2"/>
                </a:solidFill>
              </a:rPr>
              <a:t>немытая …,   </a:t>
            </a:r>
            <a:endParaRPr lang="ru-RU" sz="3200" b="1" i="1" dirty="0">
              <a:solidFill>
                <a:schemeClr val="tx2"/>
              </a:solidFill>
            </a:endParaRPr>
          </a:p>
          <a:p>
            <a:r>
              <a:rPr lang="ru-RU" sz="3200" b="1" i="1" dirty="0">
                <a:solidFill>
                  <a:schemeClr val="tx2"/>
                </a:solidFill>
              </a:rPr>
              <a:t>Страна рабов, страна господ,  </a:t>
            </a:r>
          </a:p>
          <a:p>
            <a:r>
              <a:rPr lang="ru-RU" sz="3200" b="1" i="1" dirty="0">
                <a:solidFill>
                  <a:schemeClr val="tx2"/>
                </a:solidFill>
              </a:rPr>
              <a:t>И вы, мундиры голубые,   </a:t>
            </a:r>
          </a:p>
          <a:p>
            <a:r>
              <a:rPr lang="ru-RU" sz="3200" b="1" i="1" dirty="0">
                <a:solidFill>
                  <a:schemeClr val="tx2"/>
                </a:solidFill>
              </a:rPr>
              <a:t>И ты, им преданный народ.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38892" y="5459323"/>
            <a:ext cx="588334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С Россией, стихотворение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«Прощай, немытая Россия…»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429652" y="6215082"/>
            <a:ext cx="714348" cy="642918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1835696" y="5459323"/>
            <a:ext cx="5786538" cy="1077218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631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35815" y="1340768"/>
            <a:ext cx="18036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Вопрос:</a:t>
            </a:r>
            <a:endParaRPr lang="ru-RU" sz="32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815" y="5630307"/>
            <a:ext cx="151355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Ответ:</a:t>
            </a:r>
            <a:endParaRPr lang="ru-RU" sz="3200" b="1" cap="none" spc="0" dirty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1398" y="1982308"/>
            <a:ext cx="824727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За что ещё любит поэт отчизну? (закончите строчку)</a:t>
            </a:r>
          </a:p>
          <a:p>
            <a:r>
              <a:rPr lang="ru-RU" sz="2800" b="1" i="1" dirty="0" smtClean="0">
                <a:solidFill>
                  <a:schemeClr val="tx2"/>
                </a:solidFill>
              </a:rPr>
              <a:t>Люблю </a:t>
            </a:r>
            <a:r>
              <a:rPr lang="ru-RU" sz="2800" b="1" i="1" dirty="0">
                <a:solidFill>
                  <a:schemeClr val="tx2"/>
                </a:solidFill>
              </a:rPr>
              <a:t>отчизну я, но странною любовью</a:t>
            </a:r>
            <a:r>
              <a:rPr lang="ru-RU" sz="2800" b="1" i="1" dirty="0" smtClean="0">
                <a:solidFill>
                  <a:schemeClr val="tx2"/>
                </a:solidFill>
              </a:rPr>
              <a:t>! …</a:t>
            </a:r>
          </a:p>
          <a:p>
            <a:r>
              <a:rPr lang="ru-RU" sz="2800" b="1" i="1" dirty="0" smtClean="0">
                <a:solidFill>
                  <a:schemeClr val="tx2"/>
                </a:solidFill>
              </a:rPr>
              <a:t> Люблю </a:t>
            </a:r>
            <a:r>
              <a:rPr lang="ru-RU" sz="2800" b="1" i="1" dirty="0">
                <a:solidFill>
                  <a:schemeClr val="tx2"/>
                </a:solidFill>
              </a:rPr>
              <a:t>дымок спаленной жнивы,</a:t>
            </a:r>
          </a:p>
          <a:p>
            <a:r>
              <a:rPr lang="ru-RU" sz="2800" b="1" i="1" dirty="0">
                <a:solidFill>
                  <a:schemeClr val="tx2"/>
                </a:solidFill>
              </a:rPr>
              <a:t>  </a:t>
            </a:r>
            <a:r>
              <a:rPr lang="ru-RU" sz="2800" b="1" i="1" dirty="0" smtClean="0">
                <a:solidFill>
                  <a:schemeClr val="tx2"/>
                </a:solidFill>
              </a:rPr>
              <a:t>В </a:t>
            </a:r>
            <a:r>
              <a:rPr lang="ru-RU" sz="2800" b="1" i="1" dirty="0">
                <a:solidFill>
                  <a:schemeClr val="tx2"/>
                </a:solidFill>
              </a:rPr>
              <a:t>степи ночующий обоз, </a:t>
            </a:r>
          </a:p>
          <a:p>
            <a:r>
              <a:rPr lang="ru-RU" sz="2800" b="1" i="1" dirty="0">
                <a:solidFill>
                  <a:schemeClr val="tx2"/>
                </a:solidFill>
              </a:rPr>
              <a:t>  </a:t>
            </a:r>
            <a:r>
              <a:rPr lang="ru-RU" sz="2800" b="1" i="1" dirty="0" smtClean="0">
                <a:solidFill>
                  <a:schemeClr val="tx2"/>
                </a:solidFill>
              </a:rPr>
              <a:t>И </a:t>
            </a:r>
            <a:r>
              <a:rPr lang="ru-RU" sz="2800" b="1" i="1" dirty="0">
                <a:solidFill>
                  <a:schemeClr val="tx2"/>
                </a:solidFill>
              </a:rPr>
              <a:t>на холме средь желтой нивы </a:t>
            </a:r>
            <a:r>
              <a:rPr lang="ru-RU" sz="2800" b="1" i="1" dirty="0" smtClean="0">
                <a:solidFill>
                  <a:schemeClr val="tx2"/>
                </a:solidFill>
              </a:rPr>
              <a:t>…</a:t>
            </a:r>
            <a:endParaRPr lang="ru-RU" sz="2800" b="1" i="1" dirty="0">
              <a:solidFill>
                <a:schemeClr val="tx2"/>
              </a:solidFill>
            </a:endParaRPr>
          </a:p>
          <a:p>
            <a:endParaRPr lang="ru-RU" sz="2800" b="1" i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475657" y="5664044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  </a:t>
            </a:r>
            <a:r>
              <a:rPr lang="ru-RU" sz="3200" b="1" dirty="0" smtClean="0">
                <a:solidFill>
                  <a:srgbClr val="002060"/>
                </a:solidFill>
              </a:rPr>
              <a:t>Чету </a:t>
            </a:r>
            <a:r>
              <a:rPr lang="ru-RU" sz="3200" b="1" dirty="0">
                <a:solidFill>
                  <a:srgbClr val="002060"/>
                </a:solidFill>
              </a:rPr>
              <a:t>белеющих берез. </a:t>
            </a:r>
          </a:p>
        </p:txBody>
      </p:sp>
      <p:sp>
        <p:nvSpPr>
          <p:cNvPr id="13" name="Управляющая кнопка: домой 12">
            <a:hlinkClick r:id="rId3" action="ppaction://hlinksldjump" highlightClick="1"/>
          </p:cNvPr>
          <p:cNvSpPr/>
          <p:nvPr/>
        </p:nvSpPr>
        <p:spPr>
          <a:xfrm>
            <a:off x="8429652" y="6215082"/>
            <a:ext cx="714348" cy="642918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1649371" y="5554633"/>
            <a:ext cx="4722829" cy="803595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293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1556792"/>
            <a:ext cx="8244408" cy="4968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rgbClr val="002060"/>
                </a:solidFill>
              </a:rPr>
              <a:t>Внеклассное занятие 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для учащихся 5- 6 классов «Герои произведений Лермонтова» подготовил учитель русского языка и литературы 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МОУ ИРМО «</a:t>
            </a:r>
            <a:r>
              <a:rPr lang="ru-RU" sz="3200" b="1" i="1" dirty="0" err="1" smtClean="0">
                <a:solidFill>
                  <a:srgbClr val="002060"/>
                </a:solidFill>
              </a:rPr>
              <a:t>Хомутовская</a:t>
            </a:r>
            <a:r>
              <a:rPr lang="ru-RU" sz="3200" b="1" i="1" dirty="0" smtClean="0">
                <a:solidFill>
                  <a:srgbClr val="002060"/>
                </a:solidFill>
              </a:rPr>
              <a:t> СОШ №2»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Лазарева Ольга Валерьевна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b="12500"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7815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 b="12500"/>
          <a:stretch>
            <a:fillRect/>
          </a:stretch>
        </p:blipFill>
        <p:spPr bwMode="auto">
          <a:xfrm>
            <a:off x="0" y="0"/>
            <a:ext cx="9144000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8143900" y="6000768"/>
            <a:ext cx="468312" cy="476250"/>
            <a:chOff x="1882" y="3657"/>
            <a:chExt cx="227" cy="227"/>
          </a:xfrm>
        </p:grpSpPr>
        <p:sp>
          <p:nvSpPr>
            <p:cNvPr id="52234" name="Rectangle 10">
              <a:hlinkClick r:id="" action="ppaction://hlinkshowjump?jump=endshow"/>
            </p:cNvPr>
            <p:cNvSpPr>
              <a:spLocks noChangeArrowheads="1"/>
            </p:cNvSpPr>
            <p:nvPr/>
          </p:nvSpPr>
          <p:spPr bwMode="auto">
            <a:xfrm>
              <a:off x="1882" y="3657"/>
              <a:ext cx="227" cy="22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2235" name="WordArt 11">
              <a:hlinkClick r:id="" action="ppaction://hlinkshowjump?jump=endshow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927" y="3702"/>
              <a:ext cx="137" cy="1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  <a:endPara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32020" y="1772816"/>
            <a:ext cx="887996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cs typeface="Arial" pitchFamily="34" charset="0"/>
              </a:rPr>
              <a:t>          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Инструкция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1) Чтобы вращать волчок, щелкните по нему.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2) Чтобы прочитать вопрос, щелкните по конверту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обдумывание вопроса дается 2 минуты (1 минута – для ознакомления с вопросом + 1 минута – на обсуждение). 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Чтобы узнать ответ, щелкните по полю «Ответ».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Чтобы вернуться к игровому столу, щелкните по 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кнопке 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правой нижней части  слайда.</a:t>
            </a: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ru-RU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ru-RU" sz="2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Чтобы покинуть игру, щелкните по красной кнопке с крестиком в правой нижней части окна с игровым столом или окна с инструкцией.</a:t>
            </a:r>
            <a:endParaRPr lang="ru-RU" sz="2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187624" y="1556792"/>
            <a:ext cx="6192688" cy="496855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3200" b="1" i="1" dirty="0" smtClean="0">
                <a:solidFill>
                  <a:srgbClr val="002060"/>
                </a:solidFill>
              </a:rPr>
              <a:t>Внеклассное занятие для учащихся 5- 6 классов «Герои произведений Лермонтова» проводится по типу телепередачи «Что? Где? Когда?»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229724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Блок-схема: узел суммирования 45"/>
          <p:cNvSpPr/>
          <p:nvPr/>
        </p:nvSpPr>
        <p:spPr>
          <a:xfrm>
            <a:off x="1259632" y="739005"/>
            <a:ext cx="6286544" cy="5857916"/>
          </a:xfrm>
          <a:prstGeom prst="flowChartSummingJunction">
            <a:avLst/>
          </a:prstGeom>
          <a:gradFill>
            <a:gsLst>
              <a:gs pos="0">
                <a:schemeClr val="tx2">
                  <a:lumMod val="40000"/>
                  <a:lumOff val="60000"/>
                </a:schemeClr>
              </a:gs>
              <a:gs pos="100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3" name="Rectangle 75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1371166">
            <a:off x="3203575" y="5516563"/>
            <a:ext cx="792163" cy="58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2643174" y="3429000"/>
            <a:ext cx="3816350" cy="719138"/>
            <a:chOff x="1678" y="2228"/>
            <a:chExt cx="2404" cy="453"/>
          </a:xfrm>
        </p:grpSpPr>
        <p:pic>
          <p:nvPicPr>
            <p:cNvPr id="2066" name="Picture 18" descr="стрелка"/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bg2">
                  <a:lumMod val="10000"/>
                  <a:tint val="45000"/>
                  <a:satMod val="400000"/>
                </a:schemeClr>
              </a:duotone>
            </a:blip>
            <a:srcRect/>
            <a:stretch>
              <a:fillRect/>
            </a:stretch>
          </p:blipFill>
          <p:spPr bwMode="auto">
            <a:xfrm>
              <a:off x="1678" y="2341"/>
              <a:ext cx="2404" cy="224"/>
            </a:xfrm>
            <a:prstGeom prst="rect">
              <a:avLst/>
            </a:prstGeom>
            <a:noFill/>
          </p:spPr>
        </p:pic>
        <p:sp>
          <p:nvSpPr>
            <p:cNvPr id="2069" name="Oval 21"/>
            <p:cNvSpPr>
              <a:spLocks noChangeArrowheads="1"/>
            </p:cNvSpPr>
            <p:nvPr/>
          </p:nvSpPr>
          <p:spPr bwMode="auto">
            <a:xfrm>
              <a:off x="2653" y="2228"/>
              <a:ext cx="453" cy="453"/>
            </a:xfrm>
            <a:prstGeom prst="ellipse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endParaRPr lang="ru-RU"/>
            </a:p>
          </p:txBody>
        </p:sp>
      </p:grpSp>
      <p:pic>
        <p:nvPicPr>
          <p:cNvPr id="2126" name="Picture 78" descr="Рисунок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830045">
            <a:off x="4678363" y="1268413"/>
            <a:ext cx="890587" cy="609600"/>
          </a:xfrm>
          <a:prstGeom prst="rect">
            <a:avLst/>
          </a:prstGeom>
          <a:noFill/>
        </p:spPr>
      </p:pic>
      <p:pic>
        <p:nvPicPr>
          <p:cNvPr id="2127" name="Picture 79" descr="Рисунок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208569">
            <a:off x="5651500" y="1773238"/>
            <a:ext cx="890588" cy="609600"/>
          </a:xfrm>
          <a:prstGeom prst="rect">
            <a:avLst/>
          </a:prstGeom>
          <a:noFill/>
        </p:spPr>
      </p:pic>
      <p:pic>
        <p:nvPicPr>
          <p:cNvPr id="2128" name="Picture 80" descr="Рисунок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4223037">
            <a:off x="6303169" y="2678907"/>
            <a:ext cx="890587" cy="609600"/>
          </a:xfrm>
          <a:prstGeom prst="rect">
            <a:avLst/>
          </a:prstGeom>
          <a:noFill/>
        </p:spPr>
      </p:pic>
      <p:pic>
        <p:nvPicPr>
          <p:cNvPr id="2129" name="Picture 81" descr="Рисунок2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043006">
            <a:off x="6376194" y="3785394"/>
            <a:ext cx="890588" cy="609600"/>
          </a:xfrm>
          <a:prstGeom prst="rect">
            <a:avLst/>
          </a:prstGeom>
          <a:noFill/>
        </p:spPr>
      </p:pic>
      <p:pic>
        <p:nvPicPr>
          <p:cNvPr id="2130" name="Picture 82" descr="Рисунок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3009707">
            <a:off x="6015831" y="4793457"/>
            <a:ext cx="890587" cy="609600"/>
          </a:xfrm>
          <a:prstGeom prst="rect">
            <a:avLst/>
          </a:prstGeom>
          <a:noFill/>
        </p:spPr>
      </p:pic>
      <p:pic>
        <p:nvPicPr>
          <p:cNvPr id="2131" name="Picture 83" descr="Рисунок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1536026">
            <a:off x="5231491" y="5591750"/>
            <a:ext cx="890588" cy="609600"/>
          </a:xfrm>
          <a:prstGeom prst="rect">
            <a:avLst/>
          </a:prstGeom>
          <a:noFill/>
        </p:spPr>
      </p:pic>
      <p:pic>
        <p:nvPicPr>
          <p:cNvPr id="2132" name="Picture 84" descr="Рисунок2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5697214">
            <a:off x="1767681" y="3785394"/>
            <a:ext cx="890588" cy="609600"/>
          </a:xfrm>
          <a:prstGeom prst="rect">
            <a:avLst/>
          </a:prstGeom>
          <a:noFill/>
        </p:spPr>
      </p:pic>
      <p:pic>
        <p:nvPicPr>
          <p:cNvPr id="2133" name="Picture 85" descr="Рисунок2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4292932">
            <a:off x="1910556" y="2678907"/>
            <a:ext cx="890587" cy="609600"/>
          </a:xfrm>
          <a:prstGeom prst="rect">
            <a:avLst/>
          </a:prstGeom>
          <a:noFill/>
        </p:spPr>
      </p:pic>
      <p:pic>
        <p:nvPicPr>
          <p:cNvPr id="2134" name="Picture 86" descr="Рисунок2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2555764">
            <a:off x="2555875" y="1773238"/>
            <a:ext cx="890588" cy="609600"/>
          </a:xfrm>
          <a:prstGeom prst="rect">
            <a:avLst/>
          </a:prstGeom>
          <a:noFill/>
        </p:spPr>
      </p:pic>
      <p:pic>
        <p:nvPicPr>
          <p:cNvPr id="2135" name="Picture 87" descr="Рисунок2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717719">
            <a:off x="3573463" y="1268413"/>
            <a:ext cx="890587" cy="609600"/>
          </a:xfrm>
          <a:prstGeom prst="rect">
            <a:avLst/>
          </a:prstGeom>
          <a:noFill/>
        </p:spPr>
      </p:pic>
      <p:pic>
        <p:nvPicPr>
          <p:cNvPr id="2136" name="Picture 88" descr="Рисунок2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820387">
            <a:off x="2987675" y="5589588"/>
            <a:ext cx="890588" cy="609600"/>
          </a:xfrm>
          <a:prstGeom prst="rect">
            <a:avLst/>
          </a:prstGeom>
          <a:noFill/>
        </p:spPr>
      </p:pic>
      <p:pic>
        <p:nvPicPr>
          <p:cNvPr id="2137" name="Picture 89" descr="Рисунок2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3301083">
            <a:off x="2199481" y="4864894"/>
            <a:ext cx="890588" cy="609600"/>
          </a:xfrm>
          <a:prstGeom prst="rect">
            <a:avLst/>
          </a:prstGeom>
          <a:noFill/>
        </p:spPr>
      </p:pic>
      <p:grpSp>
        <p:nvGrpSpPr>
          <p:cNvPr id="4" name="Group 90"/>
          <p:cNvGrpSpPr>
            <a:grpSpLocks/>
          </p:cNvGrpSpPr>
          <p:nvPr/>
        </p:nvGrpSpPr>
        <p:grpSpPr bwMode="auto">
          <a:xfrm>
            <a:off x="8501090" y="6215082"/>
            <a:ext cx="468312" cy="476250"/>
            <a:chOff x="1882" y="3657"/>
            <a:chExt cx="227" cy="227"/>
          </a:xfrm>
        </p:grpSpPr>
        <p:sp>
          <p:nvSpPr>
            <p:cNvPr id="2139" name="Rectangle 91">
              <a:hlinkClick r:id="" action="ppaction://hlinkshowjump?jump=endshow"/>
            </p:cNvPr>
            <p:cNvSpPr>
              <a:spLocks noChangeArrowheads="1"/>
            </p:cNvSpPr>
            <p:nvPr/>
          </p:nvSpPr>
          <p:spPr bwMode="auto">
            <a:xfrm>
              <a:off x="1882" y="3657"/>
              <a:ext cx="227" cy="22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40" name="WordArt 92">
              <a:hlinkClick r:id="" action="ppaction://hlinkshowjump?jump=endshow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1927" y="3702"/>
              <a:ext cx="137" cy="13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FFFF"/>
                  </a:solidFill>
                  <a:latin typeface="Arial"/>
                  <a:cs typeface="Arial"/>
                </a:rPr>
                <a:t>х</a:t>
              </a:r>
            </a:p>
          </p:txBody>
        </p:sp>
      </p:grpSp>
      <p:pic>
        <p:nvPicPr>
          <p:cNvPr id="2147" name="Ra-ta-t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9"/>
          <a:srcRect/>
          <a:stretch>
            <a:fillRect/>
          </a:stretch>
        </p:blipFill>
        <p:spPr bwMode="auto">
          <a:xfrm>
            <a:off x="9324975" y="6705600"/>
            <a:ext cx="304800" cy="304800"/>
          </a:xfrm>
          <a:prstGeom prst="rect">
            <a:avLst/>
          </a:prstGeom>
          <a:noFill/>
        </p:spPr>
      </p:pic>
      <p:pic>
        <p:nvPicPr>
          <p:cNvPr id="47" name="Picture 83" descr="Рисунок2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55129">
            <a:off x="4085229" y="5877669"/>
            <a:ext cx="890588" cy="609600"/>
          </a:xfrm>
          <a:prstGeom prst="rect">
            <a:avLst/>
          </a:prstGeom>
          <a:noFill/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21"/>
          <a:srcRect l="51137"/>
          <a:stretch>
            <a:fillRect/>
          </a:stretch>
        </p:blipFill>
        <p:spPr bwMode="auto">
          <a:xfrm>
            <a:off x="7461500" y="175914"/>
            <a:ext cx="1507901" cy="22860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7604070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24" fill="hold"/>
                                        <p:tgtEl>
                                          <p:spTgt spid="2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03100000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z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7400000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z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41000000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z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39580000">
                                      <p:cBhvr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z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41780000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z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00820000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z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42080000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z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03640000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uz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6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1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2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2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2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3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2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2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5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2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7"/>
                  </p:tgtEl>
                </p:cond>
              </p:nextCondLst>
            </p:seq>
            <p:audio>
              <p:cMediaNode vol="17000" showWhenStopped="0">
                <p:cTn id="13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47"/>
                </p:tgtEl>
              </p:cMediaNode>
            </p:audio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552" y="1964944"/>
            <a:ext cx="226536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: </a:t>
            </a:r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552" y="5013175"/>
            <a:ext cx="1616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Ответ:</a:t>
            </a:r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1092" y="1781290"/>
            <a:ext cx="672972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 какому стихотворению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М.Ю.Лермонтова представлена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иллюстрация?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429652" y="6215082"/>
            <a:ext cx="714348" cy="642918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21119" y="5013176"/>
            <a:ext cx="18453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«Парус»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1763688" y="5013175"/>
            <a:ext cx="3672408" cy="922423"/>
          </a:xfrm>
          <a:prstGeom prst="flowChartProcess">
            <a:avLst/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5416" y="1689383"/>
            <a:ext cx="4633315" cy="3049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47458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639" y="2529824"/>
            <a:ext cx="21371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: </a:t>
            </a:r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5781" y="4712766"/>
            <a:ext cx="1616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Ответ: 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979712" y="2276872"/>
            <a:ext cx="72474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 ком или о чём говорится?</a:t>
            </a:r>
          </a:p>
          <a:p>
            <a:r>
              <a:rPr lang="ru-RU" sz="3200" b="1" i="1" dirty="0" smtClean="0">
                <a:solidFill>
                  <a:schemeClr val="tx2"/>
                </a:solidFill>
              </a:rPr>
              <a:t>Вечно холодные, вечно свободные,</a:t>
            </a:r>
          </a:p>
          <a:p>
            <a:r>
              <a:rPr lang="ru-RU" sz="3200" b="1" i="1" dirty="0" smtClean="0">
                <a:solidFill>
                  <a:schemeClr val="tx2"/>
                </a:solidFill>
              </a:rPr>
              <a:t>Нет у вас родины, нет вам изгнания</a:t>
            </a:r>
            <a:endParaRPr lang="ru-RU" sz="3200" b="1" i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712" y="4574266"/>
            <a:ext cx="714971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 тучах из стихотворения «Тучи»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8429652" y="6215082"/>
            <a:ext cx="714348" cy="642918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1996088" y="4574265"/>
            <a:ext cx="7040408" cy="1158991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90060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2857496"/>
            <a:ext cx="22813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: </a:t>
            </a:r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536" y="5297153"/>
            <a:ext cx="17139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Ответ: </a:t>
            </a:r>
            <a:endParaRPr lang="ru-RU" sz="3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571736" y="3000372"/>
            <a:ext cx="596669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Вспомните название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баллады М.Ю.Лермонтова, 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г</a:t>
            </a:r>
            <a:r>
              <a:rPr lang="ru-RU" sz="3200" b="1" dirty="0" smtClean="0">
                <a:solidFill>
                  <a:srgbClr val="002060"/>
                </a:solidFill>
              </a:rPr>
              <a:t>де герои «стали на Бога </a:t>
            </a:r>
          </a:p>
          <a:p>
            <a:r>
              <a:rPr lang="ru-RU" sz="3200" b="1" dirty="0">
                <a:solidFill>
                  <a:srgbClr val="002060"/>
                </a:solidFill>
              </a:rPr>
              <a:t>р</a:t>
            </a:r>
            <a:r>
              <a:rPr lang="ru-RU" sz="3200" b="1" dirty="0" smtClean="0">
                <a:solidFill>
                  <a:srgbClr val="002060"/>
                </a:solidFill>
              </a:rPr>
              <a:t>оптать».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4216" y="5301208"/>
            <a:ext cx="43016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«Три пальмы»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429652" y="6215082"/>
            <a:ext cx="714348" cy="642918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1907704" y="5280975"/>
            <a:ext cx="4680520" cy="1201906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414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91039" y="1916832"/>
            <a:ext cx="21371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Вопрос : </a:t>
            </a:r>
            <a:r>
              <a:rPr lang="ru-RU" sz="4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3904" y="5419778"/>
            <a:ext cx="16161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Ответ:</a:t>
            </a:r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ru-RU" sz="32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5403" y="1628800"/>
            <a:ext cx="56380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К какому стихотворению 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Лермонтова представлена</a:t>
            </a:r>
          </a:p>
          <a:p>
            <a:r>
              <a:rPr lang="ru-RU" sz="3200" b="1" dirty="0" smtClean="0">
                <a:solidFill>
                  <a:srgbClr val="002060"/>
                </a:solidFill>
              </a:rPr>
              <a:t> иллюстрация?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91680" y="5173556"/>
            <a:ext cx="697819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«На севере диком стоит одиноко</a:t>
            </a:r>
          </a:p>
          <a:p>
            <a:r>
              <a:rPr lang="ru-RU" sz="3200" b="1" dirty="0">
                <a:solidFill>
                  <a:schemeClr val="tx2"/>
                </a:solidFill>
              </a:rPr>
              <a:t>с</a:t>
            </a:r>
            <a:r>
              <a:rPr lang="ru-RU" sz="3200" b="1" dirty="0" smtClean="0">
                <a:solidFill>
                  <a:schemeClr val="tx2"/>
                </a:solidFill>
              </a:rPr>
              <a:t>осна…»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2" name="Управляющая кнопка: домой 11">
            <a:hlinkClick r:id="rId3" action="ppaction://hlinksldjump" highlightClick="1"/>
          </p:cNvPr>
          <p:cNvSpPr/>
          <p:nvPr/>
        </p:nvSpPr>
        <p:spPr>
          <a:xfrm>
            <a:off x="8429652" y="6215082"/>
            <a:ext cx="714348" cy="642918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1711083" y="5301208"/>
            <a:ext cx="6718569" cy="913874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403" y="1497624"/>
            <a:ext cx="2540000" cy="3644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19035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28510" y="2183181"/>
            <a:ext cx="19431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Вопрос: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7820" y="5050717"/>
            <a:ext cx="16097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Ответ: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2663" y="1983126"/>
            <a:ext cx="7220246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 ком или о чём идёт речь?</a:t>
            </a:r>
          </a:p>
          <a:p>
            <a:r>
              <a:rPr lang="ru-RU" sz="2800" b="1" i="1" dirty="0" smtClean="0">
                <a:solidFill>
                  <a:schemeClr val="tx2"/>
                </a:solidFill>
              </a:rPr>
              <a:t>Один и без цели по свету </a:t>
            </a:r>
            <a:r>
              <a:rPr lang="ru-RU" sz="2800" b="1" i="1" dirty="0" err="1" smtClean="0">
                <a:solidFill>
                  <a:schemeClr val="tx2"/>
                </a:solidFill>
              </a:rPr>
              <a:t>ношуся</a:t>
            </a:r>
            <a:r>
              <a:rPr lang="ru-RU" sz="2800" b="1" i="1" dirty="0" smtClean="0">
                <a:solidFill>
                  <a:schemeClr val="tx2"/>
                </a:solidFill>
              </a:rPr>
              <a:t> давно я</a:t>
            </a:r>
            <a:r>
              <a:rPr lang="ru-RU" sz="3200" dirty="0" smtClean="0"/>
              <a:t>,</a:t>
            </a:r>
          </a:p>
          <a:p>
            <a:r>
              <a:rPr lang="ru-RU" sz="2800" b="1" i="1" dirty="0" smtClean="0">
                <a:solidFill>
                  <a:schemeClr val="tx2"/>
                </a:solidFill>
              </a:rPr>
              <a:t>Засох я без тени, увял я без сна и покоя.</a:t>
            </a:r>
          </a:p>
          <a:p>
            <a:r>
              <a:rPr lang="ru-RU" sz="2800" b="1" i="1" dirty="0" smtClean="0">
                <a:solidFill>
                  <a:schemeClr val="tx2"/>
                </a:solidFill>
              </a:rPr>
              <a:t>Прими же пришельца меж листьев твоих</a:t>
            </a:r>
          </a:p>
          <a:p>
            <a:r>
              <a:rPr lang="ru-RU" sz="2800" b="1" i="1" dirty="0">
                <a:solidFill>
                  <a:schemeClr val="tx2"/>
                </a:solidFill>
              </a:rPr>
              <a:t> </a:t>
            </a:r>
            <a:r>
              <a:rPr lang="ru-RU" sz="2800" b="1" i="1" dirty="0" smtClean="0">
                <a:solidFill>
                  <a:schemeClr val="tx2"/>
                </a:solidFill>
              </a:rPr>
              <a:t>                                 изумрудных…</a:t>
            </a:r>
            <a:endParaRPr lang="ru-RU" sz="2800" b="1" i="1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4957" y="5096883"/>
            <a:ext cx="56193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Дубовый листок из </a:t>
            </a:r>
          </a:p>
          <a:p>
            <a:r>
              <a:rPr lang="ru-RU" sz="3200" b="1" dirty="0" smtClean="0">
                <a:solidFill>
                  <a:schemeClr val="tx2"/>
                </a:solidFill>
              </a:rPr>
              <a:t>стихотворения «Листок»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4" name="Управляющая кнопка: домой 13">
            <a:hlinkClick r:id="rId3" action="ppaction://hlinksldjump" highlightClick="1"/>
          </p:cNvPr>
          <p:cNvSpPr/>
          <p:nvPr/>
        </p:nvSpPr>
        <p:spPr>
          <a:xfrm>
            <a:off x="8429652" y="6215082"/>
            <a:ext cx="714348" cy="642918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1877556" y="5050717"/>
            <a:ext cx="5718780" cy="1164365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6976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161326" y="2201283"/>
            <a:ext cx="19431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Вопрос: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0672" y="4871031"/>
            <a:ext cx="160973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Ответ: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4294" y="1995318"/>
            <a:ext cx="707918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 ком или о чём говорится?</a:t>
            </a:r>
          </a:p>
          <a:p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</a:rPr>
              <a:t>Утром в путь она умчалась рано,</a:t>
            </a:r>
          </a:p>
          <a:p>
            <a:r>
              <a:rPr lang="ru-RU" sz="3200" b="1" dirty="0" smtClean="0">
                <a:solidFill>
                  <a:schemeClr val="tx2"/>
                </a:solidFill>
              </a:rPr>
              <a:t>По лазури весело играя…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4546" y="4778697"/>
            <a:ext cx="5609228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О тучке из стихотворения</a:t>
            </a:r>
          </a:p>
          <a:p>
            <a:r>
              <a:rPr lang="ru-RU" sz="3200" b="1" dirty="0">
                <a:solidFill>
                  <a:schemeClr val="tx2"/>
                </a:solidFill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</a:rPr>
              <a:t>  «Утёс»</a:t>
            </a:r>
          </a:p>
          <a:p>
            <a:endParaRPr lang="ru-RU" dirty="0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429652" y="6215082"/>
            <a:ext cx="714348" cy="642918"/>
          </a:xfrm>
          <a:prstGeom prst="actionButtonHom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1923808" y="4802427"/>
            <a:ext cx="6032568" cy="1169551"/>
          </a:xfrm>
          <a:prstGeom prst="flowChartProcess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9201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135</TotalTime>
  <Words>533</Words>
  <Application>Microsoft Office PowerPoint</Application>
  <PresentationFormat>Экран (4:3)</PresentationFormat>
  <Paragraphs>112</Paragraphs>
  <Slides>17</Slides>
  <Notes>0</Notes>
  <HiddenSlides>13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Исполнительная</vt:lpstr>
      <vt:lpstr>Герои      произведений Лермонтова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Герои      произведений Лермонтова</dc:title>
  <dc:creator>DNA7 X86</dc:creator>
  <cp:lastModifiedBy>DNA7 X86</cp:lastModifiedBy>
  <cp:revision>14</cp:revision>
  <dcterms:created xsi:type="dcterms:W3CDTF">2014-07-24T05:24:51Z</dcterms:created>
  <dcterms:modified xsi:type="dcterms:W3CDTF">2014-07-24T07:42:56Z</dcterms:modified>
</cp:coreProperties>
</file>