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6" r:id="rId1"/>
  </p:sldMasterIdLst>
  <p:sldIdLst>
    <p:sldId id="281" r:id="rId2"/>
    <p:sldId id="272" r:id="rId3"/>
    <p:sldId id="285" r:id="rId4"/>
    <p:sldId id="287" r:id="rId5"/>
    <p:sldId id="278" r:id="rId6"/>
    <p:sldId id="305" r:id="rId7"/>
    <p:sldId id="268" r:id="rId8"/>
    <p:sldId id="306" r:id="rId9"/>
    <p:sldId id="30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949"/>
    <a:srgbClr val="000000"/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7133" autoAdjust="0"/>
  </p:normalViewPr>
  <p:slideViewPr>
    <p:cSldViewPr>
      <p:cViewPr>
        <p:scale>
          <a:sx n="66" d="100"/>
          <a:sy n="66" d="100"/>
        </p:scale>
        <p:origin x="-144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E8377C-E28E-45F8-B9EB-07045E1FC9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90BB5-B700-424C-938B-B7A680DDE4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D5130-B305-4379-A7BC-48FE7A823C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B82F-7F6F-4664-B9FB-D54E80801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5504321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1586-6BDD-4A6B-AC4B-C33C562C0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6450482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B5398-5B41-465C-ABBC-1506F0ED1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27609-49B5-43CF-B258-B7609F7A2C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A3277-7D0E-4CF7-A2A6-75A044C8AE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6A7F-C747-46C8-B22A-EC8A510D43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CB678-8747-4BC5-8973-7E11845025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19025-E133-4F4C-B083-61273B5DB1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967A9-30FC-422A-8C57-FB9E56D451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F0A75-984B-46F9-9EE3-A1647F2DAC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6406499-E17A-46F1-947D-55F23621E2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  <p:sldLayoutId id="2147484578" r:id="rId12"/>
    <p:sldLayoutId id="2147484579" r:id="rId13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:\ДОН\дон\азо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2759" y="1484784"/>
            <a:ext cx="6274184" cy="46977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00138" y="404664"/>
            <a:ext cx="5160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3600" kern="0" dirty="0">
                <a:solidFill>
                  <a:srgbClr val="2B3949"/>
                </a:solidFill>
                <a:effectLst/>
                <a:latin typeface="+mn-lt"/>
              </a:rPr>
              <a:t>ОАО «</a:t>
            </a:r>
            <a:r>
              <a:rPr lang="ru-RU" sz="3600" kern="0" dirty="0" err="1">
                <a:solidFill>
                  <a:srgbClr val="2B3949"/>
                </a:solidFill>
                <a:effectLst/>
                <a:latin typeface="+mn-lt"/>
              </a:rPr>
              <a:t>Кнауф</a:t>
            </a:r>
            <a:r>
              <a:rPr lang="ru-RU" sz="3600" kern="0" dirty="0">
                <a:solidFill>
                  <a:srgbClr val="2B3949"/>
                </a:solidFill>
                <a:effectLst/>
                <a:latin typeface="+mn-lt"/>
              </a:rPr>
              <a:t> - Гипс</a:t>
            </a:r>
            <a:r>
              <a:rPr lang="ru-RU" sz="3600" kern="0" dirty="0" smtClean="0">
                <a:solidFill>
                  <a:srgbClr val="2B3949"/>
                </a:solidFill>
                <a:effectLst/>
                <a:latin typeface="+mn-lt"/>
              </a:rPr>
              <a:t>»</a:t>
            </a:r>
            <a:endParaRPr lang="ru-RU" sz="3600" dirty="0">
              <a:solidFill>
                <a:srgbClr val="2B3949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23528" y="817240"/>
            <a:ext cx="8363272" cy="5235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2B3949"/>
                </a:solidFill>
                <a:effectLst/>
                <a:latin typeface="+mj-lt"/>
              </a:rPr>
              <a:t>Антропогенный ландшафт Новомосковска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179512" y="1484784"/>
            <a:ext cx="8491264" cy="4419600"/>
          </a:xfrm>
        </p:spPr>
        <p:txBody>
          <a:bodyPr>
            <a:noAutofit/>
          </a:bodyPr>
          <a:lstStyle/>
          <a:p>
            <a:pPr marL="274320" indent="-274320" algn="l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900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	Рельеф </a:t>
            </a:r>
            <a:r>
              <a:rPr lang="ru-RU" sz="1900" dirty="0" err="1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Новомосковского</a:t>
            </a:r>
            <a:r>
              <a:rPr lang="ru-RU" sz="1900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 района также претерпел значительные изменения в результате хозяйственной деятельности человека. </a:t>
            </a:r>
            <a:br>
              <a:rPr lang="ru-RU" sz="1900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</a:br>
            <a:r>
              <a:rPr lang="ru-RU" sz="1900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Наиболее заметное влияние оказала горнопромышленная деятельность, которая привела к значительным изменениям рельефа земной поверхности, а часть земель сделала полностью непригодными к использованию их человеком.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 bwMode="auto">
          <a:xfrm>
            <a:off x="1259632" y="1340768"/>
            <a:ext cx="6696744" cy="502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8"/>
          <p:cNvSpPr txBox="1">
            <a:spLocks noChangeArrowheads="1"/>
          </p:cNvSpPr>
          <p:nvPr/>
        </p:nvSpPr>
        <p:spPr bwMode="auto">
          <a:xfrm>
            <a:off x="228600" y="260350"/>
            <a:ext cx="835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sz="2000">
                <a:solidFill>
                  <a:schemeClr val="bg1"/>
                </a:solidFill>
                <a:effectLst/>
              </a:rPr>
              <a:t> </a:t>
            </a:r>
            <a:endParaRPr lang="ru-RU">
              <a:effectLst/>
            </a:endParaRPr>
          </a:p>
        </p:txBody>
      </p:sp>
      <p:pic>
        <p:nvPicPr>
          <p:cNvPr id="28675" name="Picture 3" descr="D:\наташа\класс 6а\дон\istDon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01901"/>
            <a:ext cx="639603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-27384"/>
            <a:ext cx="8305800" cy="1080120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2B3949"/>
                </a:solidFill>
                <a:effectLst/>
                <a:latin typeface="+mj-lt"/>
              </a:rPr>
              <a:t> Опасное соседство</a:t>
            </a:r>
            <a:endParaRPr lang="ru-RU" sz="4000" dirty="0">
              <a:solidFill>
                <a:srgbClr val="2B3949"/>
              </a:solidFill>
              <a:effectLst/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484313"/>
            <a:ext cx="8305800" cy="1152599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1900" dirty="0">
                <a:solidFill>
                  <a:srgbClr val="2B3949"/>
                </a:solidFill>
                <a:latin typeface="+mn-lt"/>
              </a:rPr>
              <a:t>Промышленность Новомосковска загрязняет  воды </a:t>
            </a:r>
            <a:r>
              <a:rPr lang="ru-RU" sz="1900" dirty="0" err="1">
                <a:solidFill>
                  <a:srgbClr val="2B3949"/>
                </a:solidFill>
                <a:latin typeface="+mn-lt"/>
              </a:rPr>
              <a:t>Шатского</a:t>
            </a:r>
            <a:r>
              <a:rPr lang="ru-RU" sz="1900" dirty="0">
                <a:solidFill>
                  <a:srgbClr val="2B3949"/>
                </a:solidFill>
                <a:latin typeface="+mn-lt"/>
              </a:rPr>
              <a:t> водохранилища. Стоки, попадающие в подземные воды, содержащие соли, кислоты и тяжелые </a:t>
            </a:r>
            <a:r>
              <a:rPr lang="ru-RU" sz="1900" dirty="0" smtClean="0">
                <a:solidFill>
                  <a:srgbClr val="2B3949"/>
                </a:solidFill>
                <a:latin typeface="+mn-lt"/>
              </a:rPr>
              <a:t>металлы.</a:t>
            </a:r>
            <a:endParaRPr lang="ru-RU" sz="1900" dirty="0">
              <a:solidFill>
                <a:srgbClr val="2B3949"/>
              </a:solidFill>
              <a:latin typeface="+mn-lt"/>
            </a:endParaRPr>
          </a:p>
          <a:p>
            <a:pPr algn="l" eaLnBrk="1" hangingPunct="1"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2B3949"/>
                </a:solidFill>
                <a:effectLst/>
                <a:latin typeface="+mj-lt"/>
              </a:rPr>
              <a:t>Загрязнение прибрежной полосы</a:t>
            </a:r>
            <a:endParaRPr lang="ru-RU" sz="4400" dirty="0">
              <a:solidFill>
                <a:srgbClr val="2B3949"/>
              </a:solidFill>
              <a:effectLst/>
              <a:latin typeface="+mj-lt"/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971600" y="5733256"/>
            <a:ext cx="6586909" cy="682402"/>
          </a:xfrm>
        </p:spPr>
        <p:txBody>
          <a:bodyPr>
            <a:no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900" dirty="0" smtClean="0">
                <a:solidFill>
                  <a:srgbClr val="2B3949"/>
                </a:solidFill>
              </a:rPr>
              <a:t>Сегодня на всем  своем протяжении река Дон на испытывает мощную антропогенную нагрузку.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593883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2B3949"/>
                </a:solidFill>
                <a:effectLst/>
              </a:rPr>
              <a:t>Основные экологические и социальные проблемы</a:t>
            </a:r>
            <a:endParaRPr lang="ru-RU" sz="4000" dirty="0">
              <a:solidFill>
                <a:srgbClr val="2B3949"/>
              </a:solidFill>
              <a:effectLst/>
            </a:endParaRPr>
          </a:p>
        </p:txBody>
      </p:sp>
      <p:sp>
        <p:nvSpPr>
          <p:cNvPr id="24580" name="Объект 2"/>
          <p:cNvSpPr>
            <a:spLocks noGrp="1"/>
          </p:cNvSpPr>
          <p:nvPr>
            <p:ph idx="1"/>
          </p:nvPr>
        </p:nvSpPr>
        <p:spPr>
          <a:xfrm>
            <a:off x="467544" y="1881336"/>
            <a:ext cx="8784976" cy="5148064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900" dirty="0" smtClean="0">
                <a:solidFill>
                  <a:srgbClr val="2B3949"/>
                </a:solidFill>
              </a:rPr>
              <a:t>Образование </a:t>
            </a:r>
            <a:r>
              <a:rPr lang="ru-RU" sz="1900" dirty="0">
                <a:solidFill>
                  <a:srgbClr val="2B3949"/>
                </a:solidFill>
              </a:rPr>
              <a:t>пыли – не покрытые и не озелененные отвалы;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900" dirty="0">
                <a:solidFill>
                  <a:srgbClr val="2B3949"/>
                </a:solidFill>
              </a:rPr>
              <a:t>Выбросы токсических веществ – горящие отвалы;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900" dirty="0">
                <a:solidFill>
                  <a:srgbClr val="2B3949"/>
                </a:solidFill>
              </a:rPr>
              <a:t>Стоки, попадающие в поверхностные воды и почву, содержащие взвешенные частицы, соли, кислоты и тяжелые металлы;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900" dirty="0">
                <a:solidFill>
                  <a:srgbClr val="2B3949"/>
                </a:solidFill>
              </a:rPr>
              <a:t>Физическая угроза, связанная с морфологией и устойчивостью отвалов;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900" dirty="0">
                <a:solidFill>
                  <a:srgbClr val="2B3949"/>
                </a:solidFill>
              </a:rPr>
              <a:t>Негативный визуальный эффект и изъятие земель. </a:t>
            </a:r>
            <a:endParaRPr lang="ru-RU" sz="1900" dirty="0" smtClean="0">
              <a:solidFill>
                <a:srgbClr val="2B3949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>
              <a:solidFill>
                <a:schemeClr val="bg2"/>
              </a:solidFill>
            </a:endParaRP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8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2B3949"/>
                </a:solidFill>
                <a:effectLst/>
              </a:rPr>
              <a:t>Выводы и практические рекомендации</a:t>
            </a:r>
            <a:endParaRPr lang="ru-RU" sz="4000" dirty="0">
              <a:solidFill>
                <a:srgbClr val="2B3949"/>
              </a:solidFill>
              <a:effectLst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524000"/>
            <a:ext cx="8219256" cy="50733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900" dirty="0">
                <a:solidFill>
                  <a:srgbClr val="2B3949"/>
                </a:solidFill>
              </a:rPr>
              <a:t>Основными источниками загрязнения в черте города Новомосковска </a:t>
            </a:r>
            <a:r>
              <a:rPr lang="ru-RU" sz="1900" dirty="0" smtClean="0">
                <a:solidFill>
                  <a:srgbClr val="2B3949"/>
                </a:solidFill>
              </a:rPr>
              <a:t>являются химические предприятия, </a:t>
            </a:r>
            <a:r>
              <a:rPr lang="ru-RU" sz="1900" dirty="0">
                <a:solidFill>
                  <a:srgbClr val="2B3949"/>
                </a:solidFill>
              </a:rPr>
              <a:t>угольные отвалы бывших шахт, строительные и бытовые отходы, сбросы сточных вод со станции обезжелезивания питьевой воды, ливневые стоки.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>
                <a:solidFill>
                  <a:srgbClr val="2B3949"/>
                </a:solidFill>
              </a:rPr>
              <a:t>Для улучшения экологического состояния реки в черте города </a:t>
            </a:r>
            <a:r>
              <a:rPr lang="ru-RU" sz="1900" dirty="0" smtClean="0">
                <a:solidFill>
                  <a:srgbClr val="2B3949"/>
                </a:solidFill>
              </a:rPr>
              <a:t>Новомосковска </a:t>
            </a:r>
            <a:r>
              <a:rPr lang="ru-RU" sz="1900" dirty="0">
                <a:solidFill>
                  <a:srgbClr val="2B3949"/>
                </a:solidFill>
              </a:rPr>
              <a:t>необходимо установить </a:t>
            </a:r>
            <a:r>
              <a:rPr lang="ru-RU" sz="1900" dirty="0" err="1">
                <a:solidFill>
                  <a:srgbClr val="2B3949"/>
                </a:solidFill>
              </a:rPr>
              <a:t>водоохранную</a:t>
            </a:r>
            <a:r>
              <a:rPr lang="ru-RU" sz="1900" dirty="0">
                <a:solidFill>
                  <a:srgbClr val="2B3949"/>
                </a:solidFill>
              </a:rPr>
              <a:t> </a:t>
            </a:r>
            <a:r>
              <a:rPr lang="ru-RU" sz="1900" dirty="0" smtClean="0">
                <a:solidFill>
                  <a:srgbClr val="2B3949"/>
                </a:solidFill>
              </a:rPr>
              <a:t>зону, проводить мониторинг промышленных </a:t>
            </a:r>
            <a:r>
              <a:rPr lang="ru-RU" sz="1900" dirty="0" err="1" smtClean="0">
                <a:solidFill>
                  <a:srgbClr val="2B3949"/>
                </a:solidFill>
              </a:rPr>
              <a:t>отходв</a:t>
            </a:r>
            <a:r>
              <a:rPr lang="ru-RU" sz="1900" dirty="0" smtClean="0">
                <a:solidFill>
                  <a:srgbClr val="2B3949"/>
                </a:solidFill>
              </a:rPr>
              <a:t> </a:t>
            </a:r>
            <a:r>
              <a:rPr lang="ru-RU" sz="1900" dirty="0">
                <a:solidFill>
                  <a:srgbClr val="2B3949"/>
                </a:solidFill>
              </a:rPr>
              <a:t>и ликвидировать несанкционированные постройки и огородные участки в ее черте.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798801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-171400"/>
            <a:ext cx="7270576" cy="1163215"/>
          </a:xfrm>
        </p:spPr>
        <p:txBody>
          <a:bodyPr/>
          <a:lstStyle/>
          <a:p>
            <a:r>
              <a:rPr lang="ru-RU" sz="4000" dirty="0" smtClean="0">
                <a:solidFill>
                  <a:srgbClr val="2B3949"/>
                </a:solidFill>
                <a:effectLst/>
                <a:latin typeface="+mj-lt"/>
              </a:rPr>
              <a:t>Заключение</a:t>
            </a:r>
            <a:endParaRPr lang="ru-RU" sz="4000" dirty="0">
              <a:solidFill>
                <a:srgbClr val="2B3949"/>
              </a:solidFill>
              <a:effectLst/>
              <a:latin typeface="+mj-lt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189856"/>
            <a:ext cx="8352928" cy="4039344"/>
          </a:xfrm>
        </p:spPr>
        <p:txBody>
          <a:bodyPr>
            <a:norm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ru-RU" sz="1900" dirty="0" smtClean="0">
                <a:solidFill>
                  <a:srgbClr val="2B3949"/>
                </a:solidFill>
              </a:rPr>
              <a:t>       За время моего исследования я </a:t>
            </a:r>
            <a:r>
              <a:rPr lang="ru-RU" sz="1900" dirty="0" smtClean="0">
                <a:solidFill>
                  <a:srgbClr val="2B3949"/>
                </a:solidFill>
              </a:rPr>
              <a:t>поняла </a:t>
            </a:r>
            <a:r>
              <a:rPr lang="ru-RU" sz="1900" dirty="0" smtClean="0">
                <a:solidFill>
                  <a:srgbClr val="2B3949"/>
                </a:solidFill>
              </a:rPr>
              <a:t>, что если мы не предпримем определённые меры, то всё достояние нашей природы исчезнет и наши дети, внуки, правнуки не смогут стать свидетелями этой красоты. </a:t>
            </a:r>
          </a:p>
          <a:p>
            <a:pPr indent="534988" algn="l" eaLnBrk="1" hangingPunct="1">
              <a:buFont typeface="Wingdings" pitchFamily="2" charset="2"/>
              <a:buNone/>
            </a:pPr>
            <a:r>
              <a:rPr lang="ru-RU" sz="1900" dirty="0" smtClean="0">
                <a:solidFill>
                  <a:srgbClr val="2B3949"/>
                </a:solidFill>
              </a:rPr>
              <a:t>Так давайте сделаем хотя бы чуть-чуть для сохранения природы нашего края!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7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92696"/>
            <a:ext cx="5274568" cy="573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2B3949"/>
                </a:solidFill>
                <a:effectLst/>
              </a:rPr>
              <a:t>Экологическая тропа </a:t>
            </a:r>
            <a:endParaRPr lang="ru-RU" sz="4000" dirty="0">
              <a:solidFill>
                <a:srgbClr val="2B3949"/>
              </a:solidFill>
              <a:effectLst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1"/>
          </p:nvPr>
        </p:nvSpPr>
        <p:spPr>
          <a:xfrm>
            <a:off x="0" y="1268760"/>
            <a:ext cx="3995936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 smtClean="0">
                <a:solidFill>
                  <a:srgbClr val="2B3949"/>
                </a:solidFill>
              </a:rPr>
              <a:t>Условные знаки: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rgbClr val="2B3949"/>
                </a:solidFill>
              </a:rPr>
              <a:t>1. Архитектурный комплекс «Исток Дона»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rgbClr val="2B3949"/>
                </a:solidFill>
              </a:rPr>
              <a:t>2. Детская железная дорога(станция Исток Дона)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rgbClr val="2B3949"/>
                </a:solidFill>
              </a:rPr>
              <a:t>3. Детский парк (станция Парковая)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rgbClr val="2B3949"/>
                </a:solidFill>
              </a:rPr>
              <a:t>4. </a:t>
            </a:r>
            <a:r>
              <a:rPr lang="ru-RU" sz="1900" dirty="0" err="1" smtClean="0">
                <a:solidFill>
                  <a:srgbClr val="2B3949"/>
                </a:solidFill>
              </a:rPr>
              <a:t>Шатское</a:t>
            </a:r>
            <a:r>
              <a:rPr lang="ru-RU" sz="1900" dirty="0" smtClean="0">
                <a:solidFill>
                  <a:srgbClr val="2B3949"/>
                </a:solidFill>
              </a:rPr>
              <a:t> водохранилище Иван-озеро)</a:t>
            </a:r>
          </a:p>
          <a:p>
            <a:pPr marL="0" indent="0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46" y="1093281"/>
            <a:ext cx="5277572" cy="481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9513968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539552" y="2564904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i="1" smtClean="0">
                <a:solidFill>
                  <a:schemeClr val="accent6">
                    <a:lumMod val="50000"/>
                  </a:schemeClr>
                </a:solidFill>
                <a:effectLst/>
              </a:rPr>
              <a:t>Спасибо за внимание!!!</a:t>
            </a:r>
            <a:br>
              <a:rPr lang="ru-RU" b="1" i="1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59087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200" b="1" smtClean="0">
                <a:solidFill>
                  <a:srgbClr val="2B3949"/>
                </a:solidFill>
              </a:rPr>
              <a:t>Пусть на Земле не умирают реки,</a:t>
            </a:r>
            <a:br>
              <a:rPr lang="ru-RU" sz="3200" b="1" smtClean="0">
                <a:solidFill>
                  <a:srgbClr val="2B3949"/>
                </a:solidFill>
              </a:rPr>
            </a:br>
            <a:r>
              <a:rPr lang="ru-RU" sz="3200" b="1" smtClean="0">
                <a:solidFill>
                  <a:srgbClr val="2B3949"/>
                </a:solidFill>
              </a:rPr>
              <a:t>Пусть стороной обходит их беда,</a:t>
            </a:r>
            <a:br>
              <a:rPr lang="ru-RU" sz="3200" b="1" smtClean="0">
                <a:solidFill>
                  <a:srgbClr val="2B3949"/>
                </a:solidFill>
              </a:rPr>
            </a:br>
            <a:r>
              <a:rPr lang="ru-RU" sz="3200" b="1" smtClean="0">
                <a:solidFill>
                  <a:srgbClr val="2B3949"/>
                </a:solidFill>
              </a:rPr>
              <a:t>Пусть чистой остается в них навеки</a:t>
            </a:r>
            <a:br>
              <a:rPr lang="ru-RU" sz="3200" b="1" smtClean="0">
                <a:solidFill>
                  <a:srgbClr val="2B3949"/>
                </a:solidFill>
              </a:rPr>
            </a:br>
            <a:r>
              <a:rPr lang="ru-RU" sz="3200" b="1" smtClean="0">
                <a:solidFill>
                  <a:srgbClr val="2B3949"/>
                </a:solidFill>
              </a:rPr>
              <a:t>Студеная и вкусная вода…</a:t>
            </a:r>
            <a:br>
              <a:rPr lang="ru-RU" sz="3200" b="1" smtClean="0">
                <a:solidFill>
                  <a:srgbClr val="2B3949"/>
                </a:solidFill>
              </a:rPr>
            </a:br>
            <a:r>
              <a:rPr lang="ru-RU" sz="3200" b="1" smtClean="0">
                <a:solidFill>
                  <a:srgbClr val="2B3949"/>
                </a:solidFill>
              </a:rPr>
              <a:t/>
            </a:r>
            <a:br>
              <a:rPr lang="ru-RU" sz="3200" b="1" smtClean="0">
                <a:solidFill>
                  <a:srgbClr val="2B3949"/>
                </a:solidFill>
              </a:rPr>
            </a:br>
            <a:r>
              <a:rPr lang="ru-RU" sz="3200" b="1" smtClean="0">
                <a:solidFill>
                  <a:srgbClr val="2B3949"/>
                </a:solidFill>
              </a:rPr>
              <a:t>Э. Огнецвет</a:t>
            </a:r>
            <a:endParaRPr lang="ru-RU" sz="3200" smtClean="0">
              <a:solidFill>
                <a:srgbClr val="2B3949"/>
              </a:solidFill>
            </a:endParaRPr>
          </a:p>
          <a:p>
            <a:endParaRPr lang="ru-RU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395861835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1">
      <a:dk1>
        <a:srgbClr val="3B1D14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1938</TotalTime>
  <Words>253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Слайд 1</vt:lpstr>
      <vt:lpstr>Антропогенный ландшафт Новомосковска</vt:lpstr>
      <vt:lpstr> Опасное соседство</vt:lpstr>
      <vt:lpstr>Загрязнение прибрежной полосы</vt:lpstr>
      <vt:lpstr>Основные экологические и социальные проблемы</vt:lpstr>
      <vt:lpstr>Выводы и практические рекомендации</vt:lpstr>
      <vt:lpstr>Заключение</vt:lpstr>
      <vt:lpstr>Экологическая тропа </vt:lpstr>
      <vt:lpstr>Слайд 9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тропа в верховье Дона</dc:title>
  <dc:creator>Я</dc:creator>
  <cp:lastModifiedBy>Сахно</cp:lastModifiedBy>
  <cp:revision>167</cp:revision>
  <dcterms:created xsi:type="dcterms:W3CDTF">2013-01-22T16:03:41Z</dcterms:created>
  <dcterms:modified xsi:type="dcterms:W3CDTF">2013-10-20T10:50:48Z</dcterms:modified>
</cp:coreProperties>
</file>