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66" r:id="rId1"/>
  </p:sldMasterIdLst>
  <p:sldIdLst>
    <p:sldId id="260" r:id="rId2"/>
    <p:sldId id="263" r:id="rId3"/>
    <p:sldId id="302" r:id="rId4"/>
    <p:sldId id="259" r:id="rId5"/>
    <p:sldId id="291" r:id="rId6"/>
    <p:sldId id="304" r:id="rId7"/>
    <p:sldId id="265" r:id="rId8"/>
    <p:sldId id="280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20000"/>
      </a:spcBef>
      <a:spcAft>
        <a:spcPct val="0"/>
      </a:spcAft>
      <a:buClr>
        <a:schemeClr val="hlink"/>
      </a:buClr>
      <a:buSzPct val="70000"/>
      <a:buFont typeface="Wingdings" pitchFamily="2" charset="2"/>
      <a:buChar char="n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20000"/>
      </a:spcBef>
      <a:spcAft>
        <a:spcPct val="0"/>
      </a:spcAft>
      <a:buClr>
        <a:schemeClr val="hlink"/>
      </a:buClr>
      <a:buSzPct val="70000"/>
      <a:buFont typeface="Wingdings" pitchFamily="2" charset="2"/>
      <a:buChar char="n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20000"/>
      </a:spcBef>
      <a:spcAft>
        <a:spcPct val="0"/>
      </a:spcAft>
      <a:buClr>
        <a:schemeClr val="hlink"/>
      </a:buClr>
      <a:buSzPct val="70000"/>
      <a:buFont typeface="Wingdings" pitchFamily="2" charset="2"/>
      <a:buChar char="n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20000"/>
      </a:spcBef>
      <a:spcAft>
        <a:spcPct val="0"/>
      </a:spcAft>
      <a:buClr>
        <a:schemeClr val="hlink"/>
      </a:buClr>
      <a:buSzPct val="70000"/>
      <a:buFont typeface="Wingdings" pitchFamily="2" charset="2"/>
      <a:buChar char="n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20000"/>
      </a:spcBef>
      <a:spcAft>
        <a:spcPct val="0"/>
      </a:spcAft>
      <a:buClr>
        <a:schemeClr val="hlink"/>
      </a:buClr>
      <a:buSzPct val="70000"/>
      <a:buFont typeface="Wingdings" pitchFamily="2" charset="2"/>
      <a:buChar char="n"/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Garamond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3949"/>
    <a:srgbClr val="000000"/>
    <a:srgbClr val="33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7133" autoAdjust="0"/>
  </p:normalViewPr>
  <p:slideViewPr>
    <p:cSldViewPr>
      <p:cViewPr>
        <p:scale>
          <a:sx n="66" d="100"/>
          <a:sy n="66" d="100"/>
        </p:scale>
        <p:origin x="-1440" y="-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2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5E8377C-E28E-45F8-B9EB-07045E1FC9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C90BB5-B700-424C-938B-B7A680DDE4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2D5130-B305-4379-A7BC-48FE7A823C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FB82F-7F6F-4664-B9FB-D54E808019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5504321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B5398-5B41-465C-ABBC-1506F0ED13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327609-49B5-43CF-B258-B7609F7A2C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6A3277-7D0E-4CF7-A2A6-75A044C8AE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EE6A7F-C747-46C8-B22A-EC8A510D43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0CB678-8747-4BC5-8973-7E11845025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19025-E133-4F4C-B083-61273B5DB1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B967A9-30FC-422A-8C57-FB9E56D451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4F0A75-984B-46F9-9EE3-A1647F2DAC0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D6406499-E17A-46F1-947D-55F23621E2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7" r:id="rId1"/>
    <p:sldLayoutId id="2147484568" r:id="rId2"/>
    <p:sldLayoutId id="2147484569" r:id="rId3"/>
    <p:sldLayoutId id="2147484570" r:id="rId4"/>
    <p:sldLayoutId id="2147484571" r:id="rId5"/>
    <p:sldLayoutId id="2147484572" r:id="rId6"/>
    <p:sldLayoutId id="2147484573" r:id="rId7"/>
    <p:sldLayoutId id="2147484574" r:id="rId8"/>
    <p:sldLayoutId id="2147484575" r:id="rId9"/>
    <p:sldLayoutId id="2147484576" r:id="rId10"/>
    <p:sldLayoutId id="2147484577" r:id="rId11"/>
    <p:sldLayoutId id="2147484578" r:id="rId12"/>
  </p:sldLayoutIdLst>
  <p:transition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536" y="-243408"/>
            <a:ext cx="8334098" cy="105273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>
                <a:solidFill>
                  <a:srgbClr val="2B3949"/>
                </a:solidFill>
                <a:effectLst/>
                <a:latin typeface="+mj-lt"/>
              </a:rPr>
              <a:t>Начало великой русской реки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759450" y="1844824"/>
            <a:ext cx="3384550" cy="43418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 </a:t>
            </a:r>
          </a:p>
          <a:p>
            <a:pPr marL="0" indent="0">
              <a:buNone/>
            </a:pPr>
            <a:r>
              <a:rPr lang="ru-RU" sz="1900" dirty="0" smtClean="0">
                <a:solidFill>
                  <a:srgbClr val="2B3949"/>
                </a:solidFill>
                <a:latin typeface="+mn-lt"/>
              </a:rPr>
              <a:t>«Течет </a:t>
            </a:r>
            <a:r>
              <a:rPr lang="ru-RU" sz="1900" dirty="0">
                <a:solidFill>
                  <a:srgbClr val="2B3949"/>
                </a:solidFill>
                <a:latin typeface="+mn-lt"/>
              </a:rPr>
              <a:t>раздольно вольный и широкий</a:t>
            </a:r>
          </a:p>
          <a:p>
            <a:pPr marL="0" indent="0">
              <a:buNone/>
            </a:pPr>
            <a:r>
              <a:rPr lang="ru-RU" sz="1900" dirty="0">
                <a:solidFill>
                  <a:srgbClr val="2B3949"/>
                </a:solidFill>
                <a:latin typeface="+mn-lt"/>
              </a:rPr>
              <a:t>Краса Руси Великий тихий Дон,</a:t>
            </a:r>
          </a:p>
          <a:p>
            <a:pPr marL="0" indent="0">
              <a:buNone/>
            </a:pPr>
            <a:r>
              <a:rPr lang="ru-RU" sz="1900" dirty="0">
                <a:solidFill>
                  <a:srgbClr val="2B3949"/>
                </a:solidFill>
                <a:latin typeface="+mn-lt"/>
              </a:rPr>
              <a:t>Но только здесь у нас его истоки</a:t>
            </a:r>
          </a:p>
          <a:p>
            <a:pPr marL="0" indent="0">
              <a:buNone/>
            </a:pPr>
            <a:r>
              <a:rPr lang="ru-RU" sz="1900" dirty="0">
                <a:solidFill>
                  <a:srgbClr val="2B3949"/>
                </a:solidFill>
                <a:latin typeface="+mn-lt"/>
              </a:rPr>
              <a:t>В неповторимом </a:t>
            </a:r>
            <a:r>
              <a:rPr lang="ru-RU" sz="1900" dirty="0" smtClean="0">
                <a:solidFill>
                  <a:srgbClr val="2B3949"/>
                </a:solidFill>
                <a:latin typeface="+mn-lt"/>
              </a:rPr>
              <a:t>городе </a:t>
            </a:r>
            <a:r>
              <a:rPr lang="ru-RU" sz="1900" dirty="0">
                <a:solidFill>
                  <a:srgbClr val="2B3949"/>
                </a:solidFill>
                <a:latin typeface="+mn-lt"/>
              </a:rPr>
              <a:t>моем</a:t>
            </a:r>
            <a:r>
              <a:rPr lang="ru-RU" sz="1900" dirty="0" smtClean="0">
                <a:solidFill>
                  <a:srgbClr val="2B3949"/>
                </a:solidFill>
                <a:latin typeface="+mn-lt"/>
              </a:rPr>
              <a:t>.»</a:t>
            </a:r>
            <a:endParaRPr lang="ru-RU" sz="1900" dirty="0">
              <a:solidFill>
                <a:srgbClr val="2B3949"/>
              </a:solidFill>
              <a:latin typeface="+mn-lt"/>
            </a:endParaRPr>
          </a:p>
          <a:p>
            <a:pPr marL="0" indent="0">
              <a:buNone/>
            </a:pPr>
            <a:r>
              <a:rPr lang="ru-RU" sz="1900" b="1" dirty="0">
                <a:solidFill>
                  <a:srgbClr val="2B3949"/>
                </a:solidFill>
                <a:latin typeface="+mn-lt"/>
              </a:rPr>
              <a:t>Гордеев  </a:t>
            </a:r>
            <a:r>
              <a:rPr lang="ru-RU" sz="1900" b="1" dirty="0" smtClean="0">
                <a:solidFill>
                  <a:srgbClr val="2B3949"/>
                </a:solidFill>
                <a:latin typeface="+mn-lt"/>
              </a:rPr>
              <a:t>Э. В.</a:t>
            </a:r>
            <a:endParaRPr lang="ru-RU" sz="1900" b="1" dirty="0">
              <a:solidFill>
                <a:srgbClr val="2B3949"/>
              </a:solidFill>
              <a:latin typeface="+mn-lt"/>
            </a:endParaRPr>
          </a:p>
          <a:p>
            <a:pPr marL="0" indent="0">
              <a:buNone/>
            </a:pPr>
            <a:r>
              <a:rPr lang="ru-RU" sz="2400" b="1" dirty="0"/>
              <a:t> </a:t>
            </a:r>
            <a:endParaRPr lang="ru-RU" sz="2400" dirty="0"/>
          </a:p>
          <a:p>
            <a:pPr marL="0" indent="0">
              <a:buNone/>
            </a:pPr>
            <a:endParaRPr lang="ru-RU" sz="2400" b="1" dirty="0" smtClean="0">
              <a:solidFill>
                <a:schemeClr val="bg2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50" y="908720"/>
            <a:ext cx="8218488" cy="9694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None/>
              <a:defRPr/>
            </a:pPr>
            <a:r>
              <a:rPr lang="ru-RU" sz="1900" b="1" dirty="0" smtClean="0">
                <a:solidFill>
                  <a:srgbClr val="2B3949"/>
                </a:solidFill>
                <a:effectLst/>
                <a:latin typeface="+mn-lt"/>
              </a:rPr>
              <a:t>Долгие </a:t>
            </a:r>
            <a:r>
              <a:rPr lang="ru-RU" sz="1900" b="1" dirty="0">
                <a:solidFill>
                  <a:srgbClr val="2B3949"/>
                </a:solidFill>
                <a:effectLst/>
                <a:latin typeface="+mn-lt"/>
              </a:rPr>
              <a:t>годы исток Дона не был обустроен, и только в октябре 1989 г. В Детском парке начались работы по возведению архитектурного комплекса «Исток Дона». </a:t>
            </a:r>
            <a:endParaRPr lang="ru-RU" sz="1900" b="1" dirty="0">
              <a:solidFill>
                <a:srgbClr val="2B3949"/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93671"/>
            <a:ext cx="5544616" cy="416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5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17412" grpId="0" build="p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i="1" smtClean="0">
                <a:solidFill>
                  <a:schemeClr val="bg2"/>
                </a:solidFill>
                <a:effectLst/>
              </a:rPr>
              <a:t/>
            </a:r>
            <a:br>
              <a:rPr lang="ru-RU" sz="4000" i="1" smtClean="0">
                <a:solidFill>
                  <a:schemeClr val="bg2"/>
                </a:solidFill>
                <a:effectLst/>
              </a:rPr>
            </a:br>
            <a:r>
              <a:rPr lang="ru-RU" sz="4000" i="1" smtClean="0">
                <a:solidFill>
                  <a:schemeClr val="bg2"/>
                </a:solidFill>
                <a:effectLst/>
              </a:rPr>
              <a:t/>
            </a:r>
            <a:br>
              <a:rPr lang="ru-RU" sz="4000" i="1" smtClean="0">
                <a:solidFill>
                  <a:schemeClr val="bg2"/>
                </a:solidFill>
                <a:effectLst/>
              </a:rPr>
            </a:br>
            <a:r>
              <a:rPr lang="ru-RU" sz="4000" i="1" smtClean="0">
                <a:solidFill>
                  <a:schemeClr val="bg2"/>
                </a:solidFill>
                <a:effectLst/>
              </a:rPr>
              <a:t> </a:t>
            </a:r>
          </a:p>
        </p:txBody>
      </p:sp>
      <p:sp>
        <p:nvSpPr>
          <p:cNvPr id="13317" name="Объект 1"/>
          <p:cNvSpPr>
            <a:spLocks noGrp="1"/>
          </p:cNvSpPr>
          <p:nvPr>
            <p:ph idx="1"/>
          </p:nvPr>
        </p:nvSpPr>
        <p:spPr>
          <a:xfrm>
            <a:off x="1763713" y="2205038"/>
            <a:ext cx="1223962" cy="3027362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188911"/>
            <a:ext cx="9144000" cy="4609307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buNone/>
            </a:pPr>
            <a:r>
              <a:rPr lang="ru-RU" sz="4000" dirty="0">
                <a:solidFill>
                  <a:srgbClr val="2B3949"/>
                </a:solidFill>
                <a:ea typeface="+mj-ea"/>
                <a:cs typeface="+mj-cs"/>
              </a:rPr>
              <a:t>Природно-архитектурный комплекс «Исток Дона» </a:t>
            </a:r>
            <a:r>
              <a:rPr lang="ru-RU" sz="2000" dirty="0" smtClean="0">
                <a:solidFill>
                  <a:schemeClr val="bg2"/>
                </a:solidFill>
              </a:rPr>
              <a:t>	</a:t>
            </a:r>
            <a:endParaRPr lang="ru-RU" sz="3200" dirty="0" smtClean="0">
              <a:solidFill>
                <a:schemeClr val="bg2"/>
              </a:solidFill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024" y="1497265"/>
            <a:ext cx="8676456" cy="272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ru-RU" sz="1900" dirty="0" smtClean="0">
                <a:solidFill>
                  <a:srgbClr val="2B3949"/>
                </a:solidFill>
                <a:effectLst/>
                <a:latin typeface="+mn-lt"/>
              </a:rPr>
              <a:t>   На </a:t>
            </a:r>
            <a:r>
              <a:rPr lang="ru-RU" sz="1900" dirty="0">
                <a:solidFill>
                  <a:srgbClr val="2B3949"/>
                </a:solidFill>
                <a:effectLst/>
                <a:latin typeface="+mn-lt"/>
              </a:rPr>
              <a:t>площади рядом с истоком расположена скульптурная </a:t>
            </a:r>
            <a:r>
              <a:rPr lang="ru-RU" sz="1900" dirty="0" smtClean="0">
                <a:solidFill>
                  <a:srgbClr val="2B3949"/>
                </a:solidFill>
                <a:effectLst/>
                <a:latin typeface="+mn-lt"/>
              </a:rPr>
              <a:t>композиция </a:t>
            </a:r>
            <a:r>
              <a:rPr lang="ru-RU" sz="1900" dirty="0" smtClean="0">
                <a:solidFill>
                  <a:srgbClr val="2B3949"/>
                </a:solidFill>
                <a:effectLst/>
                <a:latin typeface="+mn-lt"/>
                <a:cs typeface="+mn-cs"/>
              </a:rPr>
              <a:t>скульптора </a:t>
            </a:r>
            <a:r>
              <a:rPr lang="ru-RU" sz="1900" dirty="0">
                <a:solidFill>
                  <a:srgbClr val="2B3949"/>
                </a:solidFill>
                <a:effectLst/>
                <a:latin typeface="+mn-lt"/>
                <a:cs typeface="+mn-cs"/>
              </a:rPr>
              <a:t>В.Е. Смирнова и архитектора Г.А. </a:t>
            </a:r>
            <a:r>
              <a:rPr lang="ru-RU" sz="1900" dirty="0" err="1">
                <a:solidFill>
                  <a:srgbClr val="2B3949"/>
                </a:solidFill>
                <a:effectLst/>
                <a:latin typeface="+mn-lt"/>
                <a:cs typeface="+mn-cs"/>
              </a:rPr>
              <a:t>Сыромятникова</a:t>
            </a:r>
            <a:r>
              <a:rPr lang="ru-RU" sz="1900" dirty="0" smtClean="0">
                <a:solidFill>
                  <a:srgbClr val="2B3949"/>
                </a:solidFill>
                <a:effectLst/>
                <a:latin typeface="+mn-lt"/>
              </a:rPr>
              <a:t>, </a:t>
            </a:r>
            <a:r>
              <a:rPr lang="ru-RU" sz="1900" dirty="0">
                <a:solidFill>
                  <a:srgbClr val="2B3949"/>
                </a:solidFill>
                <a:effectLst/>
                <a:latin typeface="+mn-lt"/>
              </a:rPr>
              <a:t>олицетворяющая собой две </a:t>
            </a:r>
            <a:r>
              <a:rPr lang="ru-RU" sz="1900" dirty="0" smtClean="0">
                <a:solidFill>
                  <a:srgbClr val="2B3949"/>
                </a:solidFill>
                <a:effectLst/>
                <a:latin typeface="+mn-lt"/>
              </a:rPr>
              <a:t>реки– </a:t>
            </a:r>
            <a:r>
              <a:rPr lang="ru-RU" sz="1900" dirty="0">
                <a:solidFill>
                  <a:srgbClr val="2B3949"/>
                </a:solidFill>
                <a:effectLst/>
                <a:latin typeface="+mn-lt"/>
              </a:rPr>
              <a:t>Дон и </a:t>
            </a:r>
            <a:r>
              <a:rPr lang="ru-RU" sz="1900" dirty="0" err="1" smtClean="0">
                <a:solidFill>
                  <a:srgbClr val="2B3949"/>
                </a:solidFill>
                <a:effectLst/>
                <a:latin typeface="+mn-lt"/>
              </a:rPr>
              <a:t>Шат</a:t>
            </a:r>
            <a:r>
              <a:rPr lang="ru-RU" sz="1900" dirty="0" smtClean="0">
                <a:solidFill>
                  <a:srgbClr val="2B3949"/>
                </a:solidFill>
                <a:effectLst/>
                <a:latin typeface="+mn-lt"/>
              </a:rPr>
              <a:t>. Лошади </a:t>
            </a:r>
            <a:r>
              <a:rPr lang="ru-RU" sz="1900" dirty="0">
                <a:solidFill>
                  <a:srgbClr val="2B3949"/>
                </a:solidFill>
                <a:effectLst/>
                <a:latin typeface="+mn-lt"/>
              </a:rPr>
              <a:t>готовы сорваться с мест и мчаться </a:t>
            </a:r>
            <a:r>
              <a:rPr lang="ru-RU" sz="1900" dirty="0" smtClean="0">
                <a:solidFill>
                  <a:srgbClr val="2B3949"/>
                </a:solidFill>
                <a:effectLst/>
                <a:latin typeface="+mn-lt"/>
              </a:rPr>
              <a:t>вдаль</a:t>
            </a:r>
            <a:r>
              <a:rPr lang="ru-RU" sz="1900" dirty="0">
                <a:solidFill>
                  <a:srgbClr val="2B3949"/>
                </a:solidFill>
                <a:effectLst/>
                <a:latin typeface="+mn-lt"/>
              </a:rPr>
              <a:t>,</a:t>
            </a:r>
            <a:r>
              <a:rPr lang="ru-RU" sz="1900" dirty="0" smtClean="0">
                <a:solidFill>
                  <a:srgbClr val="2B3949"/>
                </a:solidFill>
                <a:effectLst/>
                <a:latin typeface="+mn-lt"/>
              </a:rPr>
              <a:t> </a:t>
            </a:r>
            <a:r>
              <a:rPr lang="ru-RU" sz="1900" dirty="0">
                <a:solidFill>
                  <a:srgbClr val="2B3949"/>
                </a:solidFill>
                <a:effectLst/>
                <a:latin typeface="+mn-lt"/>
              </a:rPr>
              <a:t>как Дон, несущий свои воды к югу России – к Азовскому морю</a:t>
            </a:r>
            <a:r>
              <a:rPr lang="ru-RU" sz="1900" dirty="0" smtClean="0">
                <a:solidFill>
                  <a:srgbClr val="2B3949"/>
                </a:solidFill>
                <a:effectLst/>
                <a:latin typeface="+mn-lt"/>
              </a:rPr>
              <a:t>.</a:t>
            </a:r>
            <a:r>
              <a:rPr lang="ru-RU" sz="1900" dirty="0">
                <a:solidFill>
                  <a:srgbClr val="2B3949"/>
                </a:solidFill>
                <a:effectLst/>
                <a:latin typeface="+mn-lt"/>
              </a:rPr>
              <a:t> Мальчики, сидящие на конях, напоминают известную легенду о двух братьях: старшем </a:t>
            </a:r>
            <a:r>
              <a:rPr lang="ru-RU" sz="1900" dirty="0" err="1">
                <a:solidFill>
                  <a:srgbClr val="2B3949"/>
                </a:solidFill>
                <a:effectLst/>
                <a:latin typeface="+mn-lt"/>
              </a:rPr>
              <a:t>Шате</a:t>
            </a:r>
            <a:r>
              <a:rPr lang="ru-RU" sz="1900" dirty="0">
                <a:solidFill>
                  <a:srgbClr val="2B3949"/>
                </a:solidFill>
                <a:effectLst/>
                <a:latin typeface="+mn-lt"/>
              </a:rPr>
              <a:t> и младшем Доне</a:t>
            </a:r>
            <a:r>
              <a:rPr lang="ru-RU" sz="1900" dirty="0" smtClean="0">
                <a:solidFill>
                  <a:srgbClr val="2B3949"/>
                </a:solidFill>
                <a:effectLst/>
                <a:latin typeface="+mn-lt"/>
              </a:rPr>
              <a:t>.</a:t>
            </a:r>
            <a:r>
              <a:rPr lang="ru-RU" sz="1900" dirty="0">
                <a:solidFill>
                  <a:srgbClr val="2B3949"/>
                </a:solidFill>
                <a:effectLst/>
                <a:latin typeface="+mn-lt"/>
              </a:rPr>
              <a:t> Один держит в руке бронзовый диск - символ Солнца, который </a:t>
            </a:r>
            <a:r>
              <a:rPr lang="ru-RU" sz="1900" dirty="0" smtClean="0">
                <a:solidFill>
                  <a:srgbClr val="2B3949"/>
                </a:solidFill>
                <a:effectLst/>
                <a:latin typeface="+mn-lt"/>
              </a:rPr>
              <a:t>и указывает </a:t>
            </a:r>
            <a:r>
              <a:rPr lang="ru-RU" sz="1900" dirty="0">
                <a:solidFill>
                  <a:srgbClr val="2B3949"/>
                </a:solidFill>
                <a:effectLst/>
                <a:latin typeface="+mn-lt"/>
              </a:rPr>
              <a:t>направление дальней дороги  на юг. </a:t>
            </a:r>
          </a:p>
        </p:txBody>
      </p:sp>
      <p:pic>
        <p:nvPicPr>
          <p:cNvPr id="13318" name="Picture 6" descr="D:\наташа\класс 6а\дон\novomoskovsk4205z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263515" cy="4812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1560" y="155448"/>
            <a:ext cx="8075240" cy="68126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000" dirty="0">
                <a:solidFill>
                  <a:srgbClr val="2B3949"/>
                </a:solidFill>
                <a:latin typeface="+mj-lt"/>
              </a:rPr>
              <a:t>Легенда о двух братьях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3"/>
          </p:nvPr>
        </p:nvSpPr>
        <p:spPr>
          <a:xfrm>
            <a:off x="5148064" y="980728"/>
            <a:ext cx="3528392" cy="3312368"/>
          </a:xfrm>
          <a:noFill/>
          <a:extLst/>
        </p:spPr>
        <p:txBody>
          <a:bodyPr>
            <a:normAutofit fontScale="92500"/>
          </a:bodyPr>
          <a:lstStyle/>
          <a:p>
            <a:pPr algn="l">
              <a:defRPr/>
            </a:pPr>
            <a:r>
              <a:rPr lang="ru-RU" sz="2000" dirty="0">
                <a:solidFill>
                  <a:srgbClr val="2B3949"/>
                </a:solidFill>
                <a:latin typeface="+mn-lt"/>
                <a:cs typeface="Times New Roman" pitchFamily="18" charset="0"/>
              </a:rPr>
              <a:t>Было у старика два сына – старший Дон, и младший, которого звали </a:t>
            </a:r>
            <a:r>
              <a:rPr lang="ru-RU" sz="2000" dirty="0" err="1">
                <a:solidFill>
                  <a:srgbClr val="2B3949"/>
                </a:solidFill>
                <a:latin typeface="+mn-lt"/>
                <a:cs typeface="Times New Roman" pitchFamily="18" charset="0"/>
              </a:rPr>
              <a:t>Шат</a:t>
            </a:r>
            <a:r>
              <a:rPr lang="ru-RU" sz="2000" dirty="0">
                <a:solidFill>
                  <a:srgbClr val="2B3949"/>
                </a:solidFill>
                <a:latin typeface="+mn-lt"/>
                <a:cs typeface="Times New Roman" pitchFamily="18" charset="0"/>
              </a:rPr>
              <a:t> - шальной он был, легкомысленный. Однажды весенней ночью, во время полноводья сбежал </a:t>
            </a:r>
            <a:r>
              <a:rPr lang="ru-RU" sz="2000" dirty="0" err="1">
                <a:solidFill>
                  <a:srgbClr val="2B3949"/>
                </a:solidFill>
                <a:latin typeface="+mn-lt"/>
                <a:cs typeface="Times New Roman" pitchFamily="18" charset="0"/>
              </a:rPr>
              <a:t>Шат</a:t>
            </a:r>
            <a:r>
              <a:rPr lang="ru-RU" sz="2000" dirty="0">
                <a:solidFill>
                  <a:srgbClr val="2B3949"/>
                </a:solidFill>
                <a:latin typeface="+mn-lt"/>
                <a:cs typeface="Times New Roman" pitchFamily="18" charset="0"/>
              </a:rPr>
              <a:t> из дома. Чтобы замести следы побега, делал крюки и </a:t>
            </a:r>
            <a:r>
              <a:rPr lang="ru-RU" sz="2000" dirty="0" smtClean="0">
                <a:solidFill>
                  <a:srgbClr val="2B3949"/>
                </a:solidFill>
                <a:latin typeface="+mn-lt"/>
                <a:cs typeface="Times New Roman" pitchFamily="18" charset="0"/>
              </a:rPr>
              <a:t>зигзаги. Не </a:t>
            </a:r>
            <a:r>
              <a:rPr lang="ru-RU" sz="2000" dirty="0">
                <a:solidFill>
                  <a:srgbClr val="2B3949"/>
                </a:solidFill>
                <a:latin typeface="+mn-lt"/>
                <a:cs typeface="Times New Roman" pitchFamily="18" charset="0"/>
              </a:rPr>
              <a:t>долго своевольничал </a:t>
            </a:r>
            <a:r>
              <a:rPr lang="ru-RU" sz="2000" dirty="0" err="1">
                <a:solidFill>
                  <a:srgbClr val="2B3949"/>
                </a:solidFill>
                <a:latin typeface="+mn-lt"/>
                <a:cs typeface="Times New Roman" pitchFamily="18" charset="0"/>
              </a:rPr>
              <a:t>Шат</a:t>
            </a:r>
            <a:r>
              <a:rPr lang="ru-RU" sz="2000" dirty="0">
                <a:solidFill>
                  <a:srgbClr val="2B3949"/>
                </a:solidFill>
                <a:latin typeface="+mn-lt"/>
                <a:cs typeface="Times New Roman" pitchFamily="18" charset="0"/>
              </a:rPr>
              <a:t>. </a:t>
            </a:r>
            <a:endParaRPr lang="ru-RU" sz="2000" dirty="0">
              <a:solidFill>
                <a:srgbClr val="2B3949"/>
              </a:solidFill>
              <a:latin typeface="+mn-lt"/>
            </a:endParaRPr>
          </a:p>
        </p:txBody>
      </p:sp>
      <p:pic>
        <p:nvPicPr>
          <p:cNvPr id="250887" name="Picture 7" descr="250px-Don_(Voronezh_Oblast)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395536" y="980728"/>
            <a:ext cx="4508926" cy="3390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12292" name="Объект 16"/>
          <p:cNvSpPr>
            <a:spLocks noGrp="1"/>
          </p:cNvSpPr>
          <p:nvPr>
            <p:ph sz="quarter" idx="14"/>
          </p:nvPr>
        </p:nvSpPr>
        <p:spPr>
          <a:xfrm>
            <a:off x="251520" y="4509120"/>
            <a:ext cx="8436868" cy="2016224"/>
          </a:xfrm>
        </p:spPr>
        <p:txBody>
          <a:bodyPr/>
          <a:lstStyle/>
          <a:p>
            <a:pPr marL="0" indent="0">
              <a:buNone/>
            </a:pPr>
            <a:r>
              <a:rPr lang="ru-RU" sz="1900" dirty="0" smtClean="0">
                <a:solidFill>
                  <a:srgbClr val="2B3949"/>
                </a:solidFill>
                <a:latin typeface="+mn-lt"/>
                <a:cs typeface="Times New Roman" pitchFamily="18" charset="0"/>
              </a:rPr>
              <a:t>Вскоре попал в руки встречной молодушки </a:t>
            </a:r>
            <a:r>
              <a:rPr lang="ru-RU" sz="1900" dirty="0" err="1" smtClean="0">
                <a:solidFill>
                  <a:srgbClr val="2B3949"/>
                </a:solidFill>
                <a:latin typeface="+mn-lt"/>
                <a:cs typeface="Times New Roman" pitchFamily="18" charset="0"/>
              </a:rPr>
              <a:t>Упы</a:t>
            </a:r>
            <a:r>
              <a:rPr lang="ru-RU" sz="1900" dirty="0" smtClean="0">
                <a:solidFill>
                  <a:srgbClr val="2B3949"/>
                </a:solidFill>
                <a:latin typeface="+mn-lt"/>
                <a:cs typeface="Times New Roman" pitchFamily="18" charset="0"/>
              </a:rPr>
              <a:t>. Так на Тульской земле и возникла мелкая угловатая речка </a:t>
            </a:r>
            <a:r>
              <a:rPr lang="ru-RU" sz="1900" dirty="0" err="1" smtClean="0">
                <a:solidFill>
                  <a:srgbClr val="2B3949"/>
                </a:solidFill>
                <a:latin typeface="+mn-lt"/>
                <a:cs typeface="Times New Roman" pitchFamily="18" charset="0"/>
              </a:rPr>
              <a:t>Шат</a:t>
            </a:r>
            <a:r>
              <a:rPr lang="ru-RU" sz="1900" dirty="0" smtClean="0">
                <a:solidFill>
                  <a:srgbClr val="2B3949"/>
                </a:solidFill>
                <a:latin typeface="+mn-lt"/>
                <a:cs typeface="Times New Roman" pitchFamily="18" charset="0"/>
              </a:rPr>
              <a:t> – приток </a:t>
            </a:r>
            <a:r>
              <a:rPr lang="ru-RU" sz="1900" dirty="0" err="1" smtClean="0">
                <a:solidFill>
                  <a:srgbClr val="2B3949"/>
                </a:solidFill>
                <a:latin typeface="+mn-lt"/>
                <a:cs typeface="Times New Roman" pitchFamily="18" charset="0"/>
              </a:rPr>
              <a:t>Упы</a:t>
            </a:r>
            <a:r>
              <a:rPr lang="ru-RU" sz="1900" dirty="0" smtClean="0">
                <a:solidFill>
                  <a:srgbClr val="2B3949"/>
                </a:solidFill>
                <a:latin typeface="+mn-lt"/>
              </a:rPr>
              <a:t>. </a:t>
            </a:r>
            <a:r>
              <a:rPr lang="ru-RU" sz="1900" dirty="0" smtClean="0">
                <a:solidFill>
                  <a:srgbClr val="2B3949"/>
                </a:solidFill>
                <a:latin typeface="+mn-lt"/>
                <a:cs typeface="Times New Roman" pitchFamily="18" charset="0"/>
              </a:rPr>
              <a:t>А старший сын - Дон Иванович - отправился в самостоятельную жизнь с отцовским благословением. Шел по степным просторам прямо, набирал силу и дошел до самого моря. </a:t>
            </a:r>
          </a:p>
          <a:p>
            <a:pPr marL="0" indent="0">
              <a:buNone/>
            </a:pPr>
            <a:endParaRPr lang="ru-RU" b="1" dirty="0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250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 build="p"/>
      <p:bldP spid="1229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8532" y="404664"/>
            <a:ext cx="8341940" cy="504056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ru-RU" sz="4400" dirty="0">
                <a:solidFill>
                  <a:srgbClr val="2B3949"/>
                </a:solidFill>
                <a:effectLst/>
                <a:latin typeface="+mj-lt"/>
              </a:rPr>
              <a:t>Парковая зона Новомосковска</a:t>
            </a:r>
          </a:p>
        </p:txBody>
      </p:sp>
      <p:sp>
        <p:nvSpPr>
          <p:cNvPr id="20482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51520" y="1124744"/>
            <a:ext cx="8424936" cy="5040313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2B3949"/>
                </a:solidFill>
                <a:latin typeface="+mn-lt"/>
                <a:cs typeface="Times New Roman" pitchFamily="18" charset="0"/>
              </a:rPr>
              <a:t>Основное, что отличает Новомосковск от старых городов это четкая, ясно выраженная планировка улиц и кварталов, окаймленных во всех направлениях огромным множеством зеленых насаждений. Словно изумрудное ожерелье обрамляет город зелень парков, садов, скверов.</a:t>
            </a:r>
            <a:r>
              <a:rPr lang="ru-RU" sz="2000" u="sng" dirty="0">
                <a:solidFill>
                  <a:srgbClr val="2B3949"/>
                </a:solidFill>
                <a:latin typeface="+mn-lt"/>
                <a:cs typeface="Times New Roman" pitchFamily="18" charset="0"/>
              </a:rPr>
              <a:t> В центральной части города расположена парковая зона «Детский парк»,</a:t>
            </a:r>
            <a:r>
              <a:rPr lang="ru-RU" sz="2000" dirty="0">
                <a:solidFill>
                  <a:srgbClr val="2B3949"/>
                </a:solidFill>
                <a:latin typeface="+mn-lt"/>
                <a:cs typeface="Times New Roman" pitchFamily="18" charset="0"/>
              </a:rPr>
              <a:t> в состав которого входит каскад искусственных </a:t>
            </a:r>
            <a:r>
              <a:rPr lang="ru-RU" sz="2000" dirty="0" smtClean="0">
                <a:solidFill>
                  <a:srgbClr val="2B3949"/>
                </a:solidFill>
                <a:latin typeface="+mn-lt"/>
                <a:cs typeface="Times New Roman" pitchFamily="18" charset="0"/>
              </a:rPr>
              <a:t>бассейнов</a:t>
            </a:r>
          </a:p>
        </p:txBody>
      </p:sp>
      <p:pic>
        <p:nvPicPr>
          <p:cNvPr id="19461" name="Picture 5" descr="D:\наташа\класс 6а\дон\ландш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7488832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0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4006" y="3630166"/>
            <a:ext cx="3455988" cy="2552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48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5661" y="764704"/>
            <a:ext cx="9018141" cy="64807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000" dirty="0" smtClean="0">
                <a:solidFill>
                  <a:schemeClr val="bg1"/>
                </a:solidFill>
              </a:rPr>
              <a:t/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/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/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2"/>
                </a:solidFill>
              </a:rPr>
              <a:t/>
            </a:r>
            <a:br>
              <a:rPr lang="ru-RU" sz="2800" dirty="0" smtClean="0">
                <a:solidFill>
                  <a:schemeClr val="bg2"/>
                </a:solidFill>
              </a:rPr>
            </a:br>
            <a:r>
              <a:rPr lang="ru-RU" sz="4000" dirty="0">
                <a:solidFill>
                  <a:srgbClr val="2B3949"/>
                </a:solidFill>
                <a:latin typeface="+mj-lt"/>
              </a:rPr>
              <a:t>Лучшая  детская  железная  дорога России</a:t>
            </a:r>
          </a:p>
        </p:txBody>
      </p:sp>
      <p:sp>
        <p:nvSpPr>
          <p:cNvPr id="20483" name="Текст 2"/>
          <p:cNvSpPr>
            <a:spLocks noGrp="1"/>
          </p:cNvSpPr>
          <p:nvPr>
            <p:ph type="body" sz="half" idx="1"/>
          </p:nvPr>
        </p:nvSpPr>
        <p:spPr>
          <a:xfrm>
            <a:off x="35496" y="1629271"/>
            <a:ext cx="4535488" cy="2663825"/>
          </a:xfrm>
        </p:spPr>
        <p:txBody>
          <a:bodyPr>
            <a:normAutofit lnSpcReduction="10000"/>
          </a:bodyPr>
          <a:lstStyle/>
          <a:p>
            <a:pPr marL="95250" indent="190500">
              <a:buFont typeface="Wingdings 2" pitchFamily="18" charset="2"/>
              <a:buNone/>
            </a:pPr>
            <a:r>
              <a:rPr lang="ru-RU" sz="2000" dirty="0" smtClean="0">
                <a:solidFill>
                  <a:srgbClr val="2B3949"/>
                </a:solidFill>
                <a:latin typeface="+mn-lt"/>
              </a:rPr>
              <a:t>Дорога представляет из себя замкнутое кольцо вокруг парка длинною 1,9 км. Общая длина дороги составляет 2 километра 300 метров. Ширина колеи 750 миллиметров. Этот техногенный объект уменьшает  антропогенную нагрузку на окружающую среду.</a:t>
            </a:r>
          </a:p>
        </p:txBody>
      </p:sp>
      <p:pic>
        <p:nvPicPr>
          <p:cNvPr id="20484" name="Рисунок 1" descr="http://www.newmsk-rail.ru/DGD/Ber_sov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439" b="19676"/>
          <a:stretch/>
        </p:blipFill>
        <p:spPr bwMode="auto">
          <a:xfrm>
            <a:off x="1199654" y="4365104"/>
            <a:ext cx="6913563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Рисунок 5" descr="сувенирный календарь на 1999 год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28800"/>
            <a:ext cx="3887788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6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48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000" dirty="0">
                <a:solidFill>
                  <a:srgbClr val="2B3949"/>
                </a:solidFill>
                <a:latin typeface="+mj-lt"/>
              </a:rPr>
              <a:t>В 2011 году на </a:t>
            </a:r>
            <a:r>
              <a:rPr lang="ru-RU" sz="4000" dirty="0" err="1">
                <a:solidFill>
                  <a:srgbClr val="2B3949"/>
                </a:solidFill>
                <a:latin typeface="+mj-lt"/>
              </a:rPr>
              <a:t>Новомосковской</a:t>
            </a:r>
            <a:r>
              <a:rPr lang="ru-RU" sz="4000" dirty="0">
                <a:solidFill>
                  <a:srgbClr val="2B3949"/>
                </a:solidFill>
                <a:latin typeface="+mj-lt"/>
              </a:rPr>
              <a:t> ДЖД...</a:t>
            </a:r>
          </a:p>
        </p:txBody>
      </p:sp>
      <p:sp>
        <p:nvSpPr>
          <p:cNvPr id="21507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711349"/>
            <a:ext cx="425881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900" dirty="0" smtClean="0">
                <a:solidFill>
                  <a:srgbClr val="2B3949"/>
                </a:solidFill>
              </a:rPr>
              <a:t>…появилось 2 новых остановочных пункта: «Парковая» и «Исток Дона. Они соединены между собой новой аллеей. Это аллея "невест". Здесь вдоль аллеи молодожёны  в день свадьбы  приходят и подвязывают ленточки, загадав желания. В течение летнего сезона детская железная дорога принимает около 25000 пассажиров. </a:t>
            </a:r>
          </a:p>
          <a:p>
            <a:endParaRPr lang="ru-RU" sz="2000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4" descr="D:\наташа\класс 6а\дон\аллея невест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0552" y="1772816"/>
            <a:ext cx="2866548" cy="383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50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504" y="332656"/>
            <a:ext cx="8856984" cy="1219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>
                <a:solidFill>
                  <a:srgbClr val="2B3949"/>
                </a:solidFill>
                <a:latin typeface="+mj-lt"/>
              </a:rPr>
              <a:t>Новомосковск – </a:t>
            </a:r>
            <a:br>
              <a:rPr lang="ru-RU" sz="3600" dirty="0">
                <a:solidFill>
                  <a:srgbClr val="2B3949"/>
                </a:solidFill>
                <a:latin typeface="+mj-lt"/>
              </a:rPr>
            </a:br>
            <a:r>
              <a:rPr lang="ru-RU" sz="3600" dirty="0">
                <a:solidFill>
                  <a:srgbClr val="2B3949"/>
                </a:solidFill>
                <a:latin typeface="+mj-lt"/>
              </a:rPr>
              <a:t>главный химический центр области.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600200"/>
            <a:ext cx="8785225" cy="5068888"/>
          </a:xfrm>
        </p:spPr>
        <p:txBody>
          <a:bodyPr>
            <a:normAutofit fontScale="55000" lnSpcReduction="20000"/>
          </a:bodyPr>
          <a:lstStyle/>
          <a:p>
            <a:pPr marL="4763" indent="192088" eaLnBrk="1" hangingPunct="1">
              <a:lnSpc>
                <a:spcPct val="110000"/>
              </a:lnSpc>
              <a:spcBef>
                <a:spcPts val="600"/>
              </a:spcBef>
              <a:buFont typeface="Wingdings 2" pitchFamily="18" charset="2"/>
              <a:buNone/>
              <a:defRPr/>
            </a:pPr>
            <a:r>
              <a:rPr lang="ru-RU" dirty="0" smtClean="0">
                <a:solidFill>
                  <a:srgbClr val="2B3949"/>
                </a:solidFill>
                <a:latin typeface="+mn-lt"/>
              </a:rPr>
              <a:t>	</a:t>
            </a:r>
            <a:r>
              <a:rPr lang="ru-RU" sz="3300" kern="0" dirty="0" smtClean="0">
                <a:solidFill>
                  <a:srgbClr val="2B3949"/>
                </a:solidFill>
                <a:latin typeface="+mn-lt"/>
              </a:rPr>
              <a:t>Новомосковск занимает одно из ведущих мест в стране по производству минеральных удобрений и ряда других видов химической продукции (79 % отгруженных товаров). В городе и районе работают более 100 промышленных предприятий и строительных организаций. Наиболее крупными в промышленности города и района являются:</a:t>
            </a:r>
          </a:p>
          <a:p>
            <a:pPr indent="290513" eaLnBrk="1" hangingPunct="1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ru-RU" sz="3300" kern="0" dirty="0" smtClean="0">
                <a:solidFill>
                  <a:srgbClr val="2B3949"/>
                </a:solidFill>
                <a:latin typeface="+mn-lt"/>
              </a:rPr>
              <a:t>ОАО «</a:t>
            </a:r>
            <a:r>
              <a:rPr lang="ru-RU" sz="3300" kern="0" dirty="0" err="1" smtClean="0">
                <a:solidFill>
                  <a:srgbClr val="2B3949"/>
                </a:solidFill>
                <a:latin typeface="+mn-lt"/>
              </a:rPr>
              <a:t>Новомосковская</a:t>
            </a:r>
            <a:r>
              <a:rPr lang="ru-RU" sz="3300" kern="0" dirty="0" smtClean="0">
                <a:solidFill>
                  <a:srgbClr val="2B3949"/>
                </a:solidFill>
                <a:latin typeface="+mn-lt"/>
              </a:rPr>
              <a:t> акционерная компания „Азот“», </a:t>
            </a:r>
          </a:p>
          <a:p>
            <a:pPr indent="290513" eaLnBrk="1" hangingPunct="1">
              <a:lnSpc>
                <a:spcPct val="110000"/>
              </a:lnSpc>
              <a:buFont typeface="Wingdings" pitchFamily="2" charset="2"/>
              <a:buChar char="Ø"/>
              <a:defRPr/>
            </a:pPr>
            <a:r>
              <a:rPr lang="ru-RU" sz="3300" kern="0" dirty="0" smtClean="0">
                <a:solidFill>
                  <a:srgbClr val="2B3949"/>
                </a:solidFill>
                <a:latin typeface="+mn-lt"/>
              </a:rPr>
              <a:t>ООО «</a:t>
            </a:r>
            <a:r>
              <a:rPr lang="ru-RU" sz="3300" kern="0" dirty="0" err="1" smtClean="0">
                <a:solidFill>
                  <a:srgbClr val="2B3949"/>
                </a:solidFill>
                <a:latin typeface="+mn-lt"/>
              </a:rPr>
              <a:t>Проктер</a:t>
            </a:r>
            <a:r>
              <a:rPr lang="ru-RU" sz="3300" kern="0" dirty="0" smtClean="0">
                <a:solidFill>
                  <a:srgbClr val="2B3949"/>
                </a:solidFill>
                <a:latin typeface="+mn-lt"/>
              </a:rPr>
              <a:t> энд </a:t>
            </a:r>
            <a:r>
              <a:rPr lang="ru-RU" sz="3300" kern="0" dirty="0" err="1" smtClean="0">
                <a:solidFill>
                  <a:srgbClr val="2B3949"/>
                </a:solidFill>
                <a:latin typeface="+mn-lt"/>
              </a:rPr>
              <a:t>Гэмбл</a:t>
            </a:r>
            <a:r>
              <a:rPr lang="ru-RU" sz="3300" kern="0" dirty="0" smtClean="0">
                <a:solidFill>
                  <a:srgbClr val="2B3949"/>
                </a:solidFill>
                <a:latin typeface="+mn-lt"/>
              </a:rPr>
              <a:t>-Новомосковск», </a:t>
            </a:r>
          </a:p>
          <a:p>
            <a:pPr indent="290513" eaLnBrk="1" hangingPunct="1">
              <a:lnSpc>
                <a:spcPct val="110000"/>
              </a:lnSpc>
              <a:buFont typeface="Wingdings" pitchFamily="2" charset="2"/>
              <a:buChar char="Ø"/>
              <a:defRPr/>
            </a:pPr>
            <a:r>
              <a:rPr lang="ru-RU" sz="3300" kern="0" dirty="0" smtClean="0">
                <a:solidFill>
                  <a:srgbClr val="2B3949"/>
                </a:solidFill>
                <a:latin typeface="+mn-lt"/>
              </a:rPr>
              <a:t>ОАО «Оргсинтез», </a:t>
            </a:r>
          </a:p>
          <a:p>
            <a:pPr indent="290513" eaLnBrk="1" hangingPunct="1">
              <a:lnSpc>
                <a:spcPct val="110000"/>
              </a:lnSpc>
              <a:buFont typeface="Wingdings" pitchFamily="2" charset="2"/>
              <a:buChar char="Ø"/>
              <a:defRPr/>
            </a:pPr>
            <a:r>
              <a:rPr lang="ru-RU" sz="3300" kern="0" dirty="0" smtClean="0">
                <a:solidFill>
                  <a:srgbClr val="2B3949"/>
                </a:solidFill>
                <a:latin typeface="+mn-lt"/>
              </a:rPr>
              <a:t>ООО «</a:t>
            </a:r>
            <a:r>
              <a:rPr lang="ru-RU" sz="3300" kern="0" dirty="0" err="1" smtClean="0">
                <a:solidFill>
                  <a:srgbClr val="2B3949"/>
                </a:solidFill>
                <a:latin typeface="+mn-lt"/>
              </a:rPr>
              <a:t>Полипласт</a:t>
            </a:r>
            <a:r>
              <a:rPr lang="ru-RU" sz="3300" kern="0" dirty="0" smtClean="0">
                <a:solidFill>
                  <a:srgbClr val="2B3949"/>
                </a:solidFill>
                <a:latin typeface="+mn-lt"/>
              </a:rPr>
              <a:t> Новомосковск», </a:t>
            </a:r>
          </a:p>
          <a:p>
            <a:pPr indent="290513" eaLnBrk="1" hangingPunct="1">
              <a:lnSpc>
                <a:spcPct val="110000"/>
              </a:lnSpc>
              <a:buFont typeface="Wingdings" pitchFamily="2" charset="2"/>
              <a:buChar char="Ø"/>
              <a:defRPr/>
            </a:pPr>
            <a:r>
              <a:rPr lang="ru-RU" sz="3300" kern="0" dirty="0" smtClean="0">
                <a:solidFill>
                  <a:srgbClr val="2B3949"/>
                </a:solidFill>
                <a:latin typeface="+mn-lt"/>
              </a:rPr>
              <a:t>ОАО «</a:t>
            </a:r>
            <a:r>
              <a:rPr lang="ru-RU" sz="3300" kern="0" dirty="0" err="1" smtClean="0">
                <a:solidFill>
                  <a:srgbClr val="2B3949"/>
                </a:solidFill>
                <a:latin typeface="+mn-lt"/>
              </a:rPr>
              <a:t>Полимерконтейнер</a:t>
            </a:r>
            <a:r>
              <a:rPr lang="ru-RU" sz="3300" kern="0" dirty="0" smtClean="0">
                <a:solidFill>
                  <a:srgbClr val="2B3949"/>
                </a:solidFill>
                <a:latin typeface="+mn-lt"/>
              </a:rPr>
              <a:t>», </a:t>
            </a:r>
          </a:p>
          <a:p>
            <a:pPr indent="290513" eaLnBrk="1" hangingPunct="1">
              <a:lnSpc>
                <a:spcPct val="110000"/>
              </a:lnSpc>
              <a:buFont typeface="Wingdings" pitchFamily="2" charset="2"/>
              <a:buChar char="Ø"/>
              <a:defRPr/>
            </a:pPr>
            <a:r>
              <a:rPr lang="ru-RU" sz="3300" kern="0" dirty="0" smtClean="0">
                <a:solidFill>
                  <a:srgbClr val="2B3949"/>
                </a:solidFill>
                <a:latin typeface="+mn-lt"/>
              </a:rPr>
              <a:t>ОАО «</a:t>
            </a:r>
            <a:r>
              <a:rPr lang="ru-RU" sz="3300" kern="0" dirty="0" err="1" smtClean="0">
                <a:solidFill>
                  <a:srgbClr val="2B3949"/>
                </a:solidFill>
                <a:latin typeface="+mn-lt"/>
              </a:rPr>
              <a:t>Кнауф</a:t>
            </a:r>
            <a:r>
              <a:rPr lang="ru-RU" sz="3300" kern="0" dirty="0" smtClean="0">
                <a:solidFill>
                  <a:srgbClr val="2B3949"/>
                </a:solidFill>
                <a:latin typeface="+mn-lt"/>
              </a:rPr>
              <a:t> - Гипс», </a:t>
            </a:r>
          </a:p>
          <a:p>
            <a:pPr indent="290513" eaLnBrk="1" hangingPunct="1">
              <a:lnSpc>
                <a:spcPct val="110000"/>
              </a:lnSpc>
              <a:buFont typeface="Wingdings" pitchFamily="2" charset="2"/>
              <a:buChar char="Ø"/>
              <a:defRPr/>
            </a:pPr>
            <a:r>
              <a:rPr lang="ru-RU" sz="3300" kern="0" dirty="0" smtClean="0">
                <a:solidFill>
                  <a:srgbClr val="2B3949"/>
                </a:solidFill>
                <a:latin typeface="+mn-lt"/>
              </a:rPr>
              <a:t>ГРЭС филиала </a:t>
            </a:r>
            <a:r>
              <a:rPr lang="ru-RU" sz="3300" kern="0" dirty="0" err="1" smtClean="0">
                <a:solidFill>
                  <a:srgbClr val="2B3949"/>
                </a:solidFill>
                <a:latin typeface="+mn-lt"/>
              </a:rPr>
              <a:t>Квадра</a:t>
            </a:r>
            <a:r>
              <a:rPr lang="ru-RU" sz="3300" kern="0" dirty="0" smtClean="0">
                <a:solidFill>
                  <a:srgbClr val="2B3949"/>
                </a:solidFill>
                <a:latin typeface="+mn-lt"/>
              </a:rPr>
              <a:t> - «Тульская региональная генерация», </a:t>
            </a:r>
          </a:p>
          <a:p>
            <a:pPr indent="290513" eaLnBrk="1" hangingPunct="1">
              <a:lnSpc>
                <a:spcPct val="110000"/>
              </a:lnSpc>
              <a:buFont typeface="Wingdings" pitchFamily="2" charset="2"/>
              <a:buChar char="Ø"/>
              <a:defRPr/>
            </a:pPr>
            <a:r>
              <a:rPr lang="ru-RU" sz="3300" kern="0" dirty="0" smtClean="0">
                <a:solidFill>
                  <a:srgbClr val="2B3949"/>
                </a:solidFill>
                <a:latin typeface="+mn-lt"/>
              </a:rPr>
              <a:t>«Аэрозоль Новомосковск», </a:t>
            </a:r>
          </a:p>
          <a:p>
            <a:pPr indent="290513" eaLnBrk="1" hangingPunct="1">
              <a:lnSpc>
                <a:spcPct val="110000"/>
              </a:lnSpc>
              <a:buFont typeface="Wingdings" pitchFamily="2" charset="2"/>
              <a:buChar char="Ø"/>
              <a:defRPr/>
            </a:pPr>
            <a:r>
              <a:rPr lang="ru-RU" sz="3300" kern="0" dirty="0" smtClean="0">
                <a:solidFill>
                  <a:srgbClr val="2B3949"/>
                </a:solidFill>
                <a:latin typeface="+mn-lt"/>
              </a:rPr>
              <a:t>«</a:t>
            </a:r>
            <a:r>
              <a:rPr lang="ru-RU" sz="3300" kern="0" dirty="0" err="1" smtClean="0">
                <a:solidFill>
                  <a:srgbClr val="2B3949"/>
                </a:solidFill>
                <a:latin typeface="+mn-lt"/>
              </a:rPr>
              <a:t>Новомосковский</a:t>
            </a:r>
            <a:r>
              <a:rPr lang="ru-RU" sz="3300" kern="0" dirty="0" smtClean="0">
                <a:solidFill>
                  <a:srgbClr val="2B3949"/>
                </a:solidFill>
                <a:latin typeface="+mn-lt"/>
              </a:rPr>
              <a:t> завод керамических материалов — </a:t>
            </a:r>
            <a:r>
              <a:rPr lang="ru-RU" sz="3300" kern="0" dirty="0" err="1" smtClean="0">
                <a:solidFill>
                  <a:srgbClr val="2B3949"/>
                </a:solidFill>
                <a:latin typeface="+mn-lt"/>
              </a:rPr>
              <a:t>Центргаз</a:t>
            </a:r>
            <a:r>
              <a:rPr lang="ru-RU" sz="3300" kern="0" dirty="0" smtClean="0">
                <a:solidFill>
                  <a:srgbClr val="2B3949"/>
                </a:solidFill>
                <a:latin typeface="+mn-lt"/>
              </a:rPr>
              <a:t>», </a:t>
            </a:r>
          </a:p>
          <a:p>
            <a:pPr indent="290513" eaLnBrk="1" hangingPunct="1">
              <a:lnSpc>
                <a:spcPct val="110000"/>
              </a:lnSpc>
              <a:buFont typeface="Wingdings" pitchFamily="2" charset="2"/>
              <a:buChar char="Ø"/>
              <a:defRPr/>
            </a:pPr>
            <a:r>
              <a:rPr lang="ru-RU" sz="3300" kern="0" dirty="0" smtClean="0">
                <a:solidFill>
                  <a:srgbClr val="2B3949"/>
                </a:solidFill>
                <a:latin typeface="+mn-lt"/>
              </a:rPr>
              <a:t>«</a:t>
            </a:r>
            <a:r>
              <a:rPr lang="ru-RU" sz="3300" kern="0" dirty="0" err="1" smtClean="0">
                <a:solidFill>
                  <a:srgbClr val="2B3949"/>
                </a:solidFill>
                <a:latin typeface="+mn-lt"/>
              </a:rPr>
              <a:t>Новомосковский</a:t>
            </a:r>
            <a:r>
              <a:rPr lang="ru-RU" sz="3300" kern="0" dirty="0" smtClean="0">
                <a:solidFill>
                  <a:srgbClr val="2B3949"/>
                </a:solidFill>
                <a:latin typeface="+mn-lt"/>
              </a:rPr>
              <a:t> огнеупорный завод», </a:t>
            </a:r>
          </a:p>
          <a:p>
            <a:pPr indent="290513" eaLnBrk="1" hangingPunct="1">
              <a:lnSpc>
                <a:spcPct val="110000"/>
              </a:lnSpc>
              <a:buFont typeface="Wingdings" pitchFamily="2" charset="2"/>
              <a:buChar char="Ø"/>
              <a:defRPr/>
            </a:pPr>
            <a:r>
              <a:rPr lang="ru-RU" sz="3300" kern="0" dirty="0" smtClean="0">
                <a:solidFill>
                  <a:srgbClr val="2B3949"/>
                </a:solidFill>
                <a:latin typeface="+mn-lt"/>
              </a:rPr>
              <a:t>«ЖБИ» и другие.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6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1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6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1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6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1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6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1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6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1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0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12168"/>
            <a:ext cx="9144000" cy="908720"/>
          </a:xfrm>
        </p:spPr>
        <p:txBody>
          <a:bodyPr/>
          <a:lstStyle/>
          <a:p>
            <a:pPr>
              <a:defRPr/>
            </a:pPr>
            <a:r>
              <a:rPr lang="ru-RU" sz="3600" dirty="0" smtClean="0">
                <a:solidFill>
                  <a:srgbClr val="2B3949"/>
                </a:solidFill>
                <a:latin typeface="+mj-lt"/>
              </a:rPr>
              <a:t>ООО </a:t>
            </a:r>
            <a:r>
              <a:rPr lang="ru-RU" sz="3600" dirty="0">
                <a:solidFill>
                  <a:srgbClr val="2B3949"/>
                </a:solidFill>
                <a:latin typeface="+mj-lt"/>
              </a:rPr>
              <a:t>«</a:t>
            </a:r>
            <a:r>
              <a:rPr lang="ru-RU" sz="3600" dirty="0" err="1">
                <a:solidFill>
                  <a:srgbClr val="2B3949"/>
                </a:solidFill>
                <a:latin typeface="+mj-lt"/>
              </a:rPr>
              <a:t>Проктер</a:t>
            </a:r>
            <a:r>
              <a:rPr lang="ru-RU" sz="3600" dirty="0">
                <a:solidFill>
                  <a:srgbClr val="2B3949"/>
                </a:solidFill>
                <a:latin typeface="+mj-lt"/>
              </a:rPr>
              <a:t> энд </a:t>
            </a:r>
            <a:r>
              <a:rPr lang="ru-RU" sz="3600" dirty="0" err="1">
                <a:solidFill>
                  <a:srgbClr val="2B3949"/>
                </a:solidFill>
                <a:latin typeface="+mj-lt"/>
              </a:rPr>
              <a:t>Гэмбл</a:t>
            </a:r>
            <a:r>
              <a:rPr lang="ru-RU" sz="3600" dirty="0">
                <a:solidFill>
                  <a:srgbClr val="2B3949"/>
                </a:solidFill>
                <a:latin typeface="+mj-lt"/>
              </a:rPr>
              <a:t>-Новомосковск</a:t>
            </a:r>
            <a:r>
              <a:rPr lang="ru-RU" sz="3600" kern="0" dirty="0" smtClean="0">
                <a:solidFill>
                  <a:srgbClr val="2B3949"/>
                </a:solidFill>
              </a:rPr>
              <a:t>»</a:t>
            </a:r>
            <a:r>
              <a:rPr lang="ru-RU" sz="3600" kern="0" dirty="0">
                <a:solidFill>
                  <a:schemeClr val="bg2"/>
                </a:solidFill>
              </a:rPr>
              <a:t/>
            </a:r>
            <a:br>
              <a:rPr lang="ru-RU" sz="3600" kern="0" dirty="0">
                <a:solidFill>
                  <a:schemeClr val="bg2"/>
                </a:solidFill>
              </a:rPr>
            </a:br>
            <a:endParaRPr lang="ru-RU" sz="3600" dirty="0"/>
          </a:p>
        </p:txBody>
      </p:sp>
      <p:pic>
        <p:nvPicPr>
          <p:cNvPr id="41986" name="Picture 2" descr="H:\ДОН\дон\проктерэндгембл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19672" y="1844824"/>
            <a:ext cx="6192688" cy="4635913"/>
          </a:xfrm>
          <a:ln w="2286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Другая 1">
      <a:dk1>
        <a:srgbClr val="3B1D14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1939</TotalTime>
  <Words>426</Words>
  <Application>Microsoft Office PowerPoint</Application>
  <PresentationFormat>Экран (4:3)</PresentationFormat>
  <Paragraphs>35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Исполнительная</vt:lpstr>
      <vt:lpstr>Начало великой русской реки</vt:lpstr>
      <vt:lpstr>   </vt:lpstr>
      <vt:lpstr>Легенда о двух братьях</vt:lpstr>
      <vt:lpstr>Парковая зона Новомосковска</vt:lpstr>
      <vt:lpstr>    Лучшая  детская  железная  дорога России</vt:lpstr>
      <vt:lpstr>В 2011 году на Новомосковской ДЖД...</vt:lpstr>
      <vt:lpstr>Новомосковск –  главный химический центр области.</vt:lpstr>
      <vt:lpstr>ООО «Проктер энд Гэмбл-Новомосковск» 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Экологическая тропа в верховье Дона</dc:title>
  <dc:creator>Я</dc:creator>
  <cp:lastModifiedBy>Сахно</cp:lastModifiedBy>
  <cp:revision>168</cp:revision>
  <dcterms:created xsi:type="dcterms:W3CDTF">2013-01-22T16:03:41Z</dcterms:created>
  <dcterms:modified xsi:type="dcterms:W3CDTF">2013-10-20T10:47:50Z</dcterms:modified>
</cp:coreProperties>
</file>