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257" r:id="rId2"/>
    <p:sldId id="270" r:id="rId3"/>
    <p:sldId id="271" r:id="rId4"/>
    <p:sldId id="276" r:id="rId5"/>
    <p:sldId id="300" r:id="rId6"/>
    <p:sldId id="258" r:id="rId7"/>
    <p:sldId id="266" r:id="rId8"/>
    <p:sldId id="284" r:id="rId9"/>
    <p:sldId id="286" r:id="rId10"/>
    <p:sldId id="29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949"/>
    <a:srgbClr val="000000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7133" autoAdjust="0"/>
  </p:normalViewPr>
  <p:slideViewPr>
    <p:cSldViewPr>
      <p:cViewPr>
        <p:scale>
          <a:sx n="66" d="100"/>
          <a:sy n="66" d="100"/>
        </p:scale>
        <p:origin x="-144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8377C-E28E-45F8-B9EB-07045E1FC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90BB5-B700-424C-938B-B7A680DDE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5130-B305-4379-A7BC-48FE7A82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B82F-7F6F-4664-B9FB-D54E80801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50432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1586-6BDD-4A6B-AC4B-C33C562C0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45048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B5398-5B41-465C-ABBC-1506F0ED1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7609-49B5-43CF-B258-B7609F7A2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A3277-7D0E-4CF7-A2A6-75A044C8A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6A7F-C747-46C8-B22A-EC8A510D4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CB678-8747-4BC5-8973-7E1184502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9025-E133-4F4C-B083-61273B5DB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967A9-30FC-422A-8C57-FB9E56D45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F0A75-984B-46F9-9EE3-A1647F2DAC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6406499-E17A-46F1-947D-55F23621E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496944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</a:br>
            <a:r>
              <a:rPr lang="ru-RU" sz="3600" dirty="0">
                <a:solidFill>
                  <a:schemeClr val="bg2"/>
                </a:solidFill>
                <a:effectLst/>
                <a:latin typeface="Arial Narrow" pitchFamily="34" charset="0"/>
              </a:rPr>
              <a:t/>
            </a:r>
            <a:br>
              <a:rPr lang="ru-RU" sz="3600" dirty="0">
                <a:solidFill>
                  <a:schemeClr val="bg2"/>
                </a:solidFill>
                <a:effectLst/>
                <a:latin typeface="Arial Narrow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</a:br>
            <a:r>
              <a:rPr lang="ru-RU" sz="3600" dirty="0">
                <a:solidFill>
                  <a:schemeClr val="bg2"/>
                </a:solidFill>
                <a:effectLst/>
                <a:latin typeface="Arial Narrow" pitchFamily="34" charset="0"/>
              </a:rPr>
              <a:t/>
            </a:r>
            <a:br>
              <a:rPr lang="ru-RU" sz="3600" dirty="0">
                <a:solidFill>
                  <a:schemeClr val="bg2"/>
                </a:solidFill>
                <a:effectLst/>
                <a:latin typeface="Arial Narrow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effectLst/>
                <a:latin typeface="Arial Narrow" pitchFamily="34" charset="0"/>
              </a:rPr>
            </a:br>
            <a:r>
              <a:rPr lang="ru-RU" sz="5400" dirty="0" smtClean="0">
                <a:solidFill>
                  <a:srgbClr val="2B3949"/>
                </a:solidFill>
                <a:effectLst/>
                <a:latin typeface="Arial Black" pitchFamily="34" charset="0"/>
              </a:rPr>
              <a:t>Путешествие к истоку Дона</a:t>
            </a:r>
            <a:r>
              <a:rPr lang="ru-RU" sz="5400" dirty="0" smtClean="0">
                <a:solidFill>
                  <a:schemeClr val="bg2"/>
                </a:solidFill>
                <a:effectLst/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chemeClr val="bg2"/>
                </a:solidFill>
                <a:effectLst/>
                <a:latin typeface="Arial Black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/>
                </a:solidFill>
                <a:effectLst/>
              </a:rPr>
            </a:br>
            <a:endParaRPr lang="ru-RU" sz="2400" dirty="0" smtClean="0">
              <a:solidFill>
                <a:schemeClr val="bg2"/>
              </a:solidFill>
              <a:effectLst/>
              <a:latin typeface="Segoe Script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4672" y="3789040"/>
            <a:ext cx="8305800" cy="2736304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>
                <a:solidFill>
                  <a:srgbClr val="2B3949"/>
                </a:solidFill>
              </a:rPr>
              <a:t>Экологическая тропа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7210" y="4977169"/>
            <a:ext cx="704326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spcBef>
                <a:spcPts val="0"/>
              </a:spcBef>
              <a:buClr>
                <a:srgbClr val="FEB80A"/>
              </a:buClr>
              <a:buSzPct val="85000"/>
              <a:buNone/>
            </a:pPr>
            <a:r>
              <a:rPr lang="ru-RU" sz="1600" spc="100" dirty="0">
                <a:solidFill>
                  <a:srgbClr val="2B3949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ru-RU" sz="1600" spc="100" dirty="0">
                <a:solidFill>
                  <a:srgbClr val="2B3949"/>
                </a:solidFill>
                <a:effectLst/>
                <a:latin typeface="+mn-lt"/>
                <a:cs typeface="Arial" pitchFamily="34" charset="0"/>
              </a:rPr>
            </a:br>
            <a:endParaRPr lang="ru-RU" sz="1600" spc="100" dirty="0">
              <a:solidFill>
                <a:srgbClr val="2B3949"/>
              </a:solidFill>
              <a:effectLst/>
              <a:latin typeface="+mn-lt"/>
              <a:cs typeface="Arial" pitchFamily="34" charset="0"/>
            </a:endParaRPr>
          </a:p>
          <a:p>
            <a:pPr lvl="0" algn="r" eaLnBrk="0" hangingPunct="0">
              <a:spcBef>
                <a:spcPts val="0"/>
              </a:spcBef>
              <a:buClr>
                <a:srgbClr val="FEB80A"/>
              </a:buClr>
              <a:buSzPct val="85000"/>
              <a:buNone/>
            </a:pPr>
            <a:r>
              <a:rPr lang="ru-RU" sz="1600" spc="100" dirty="0" smtClean="0">
                <a:solidFill>
                  <a:srgbClr val="2B3949"/>
                </a:solidFill>
                <a:effectLst/>
                <a:cs typeface="Arial" pitchFamily="34" charset="0"/>
              </a:rPr>
              <a:t>учитель </a:t>
            </a:r>
            <a:r>
              <a:rPr lang="ru-RU" sz="1600" spc="100" dirty="0" smtClean="0">
                <a:solidFill>
                  <a:srgbClr val="2B3949"/>
                </a:solidFill>
                <a:effectLst/>
                <a:cs typeface="Arial" pitchFamily="34" charset="0"/>
              </a:rPr>
              <a:t>географии </a:t>
            </a:r>
          </a:p>
          <a:p>
            <a:pPr lvl="0" algn="r" eaLnBrk="0" hangingPunct="0">
              <a:spcBef>
                <a:spcPts val="0"/>
              </a:spcBef>
              <a:buClr>
                <a:srgbClr val="FEB80A"/>
              </a:buClr>
              <a:buSzPct val="85000"/>
              <a:buNone/>
            </a:pPr>
            <a:r>
              <a:rPr lang="ru-RU" sz="1600" spc="100" dirty="0" smtClean="0">
                <a:solidFill>
                  <a:srgbClr val="2B3949"/>
                </a:solidFill>
                <a:effectLst/>
                <a:cs typeface="Arial" pitchFamily="34" charset="0"/>
              </a:rPr>
              <a:t>МБОУСОШ №8 г. Тула</a:t>
            </a:r>
            <a:endParaRPr lang="ru-RU" sz="1600" spc="100" dirty="0">
              <a:solidFill>
                <a:srgbClr val="2B3949"/>
              </a:solidFill>
              <a:effectLst/>
              <a:latin typeface="+mn-lt"/>
              <a:cs typeface="Arial" pitchFamily="34" charset="0"/>
            </a:endParaRPr>
          </a:p>
          <a:p>
            <a:pPr algn="r" eaLnBrk="0" hangingPunct="0">
              <a:spcBef>
                <a:spcPts val="0"/>
              </a:spcBef>
              <a:buClr>
                <a:srgbClr val="FEB80A"/>
              </a:buClr>
              <a:buSzPct val="85000"/>
              <a:buNone/>
            </a:pPr>
            <a:r>
              <a:rPr lang="ru-RU" sz="1600" spc="100" dirty="0" smtClean="0">
                <a:solidFill>
                  <a:srgbClr val="2B3949"/>
                </a:solidFill>
                <a:effectLst/>
                <a:latin typeface="+mn-lt"/>
                <a:cs typeface="Arial" pitchFamily="34" charset="0"/>
              </a:rPr>
              <a:t>Сахно </a:t>
            </a:r>
            <a:r>
              <a:rPr lang="ru-RU" sz="1600" spc="100" dirty="0" smtClean="0">
                <a:solidFill>
                  <a:srgbClr val="2B3949"/>
                </a:solidFill>
                <a:effectLst/>
                <a:latin typeface="+mn-lt"/>
                <a:cs typeface="Arial" pitchFamily="34" charset="0"/>
              </a:rPr>
              <a:t>Н. П</a:t>
            </a:r>
            <a:r>
              <a:rPr lang="ru-RU" sz="1600" spc="100" dirty="0" smtClean="0">
                <a:solidFill>
                  <a:srgbClr val="2B3949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1400" spc="100" dirty="0" smtClean="0">
                <a:solidFill>
                  <a:srgbClr val="2B3949"/>
                </a:solidFill>
                <a:effectLst/>
                <a:latin typeface="Constantia"/>
                <a:cs typeface="+mn-cs"/>
              </a:rPr>
              <a:t/>
            </a:r>
            <a:br>
              <a:rPr lang="ru-RU" sz="1400" spc="100" dirty="0" smtClean="0">
                <a:solidFill>
                  <a:srgbClr val="2B3949"/>
                </a:solidFill>
                <a:effectLst/>
                <a:latin typeface="Constantia"/>
                <a:cs typeface="+mn-cs"/>
              </a:rPr>
            </a:br>
            <a:endParaRPr lang="ru-RU" sz="1400" spc="100" dirty="0">
              <a:solidFill>
                <a:srgbClr val="2B3949"/>
              </a:solidFill>
              <a:effectLst/>
              <a:latin typeface="Constanti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2757" y="630932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ts val="600"/>
              </a:spcBef>
              <a:buClr>
                <a:srgbClr val="FEB80A"/>
              </a:buClr>
              <a:buSzPct val="85000"/>
              <a:buNone/>
            </a:pPr>
            <a:r>
              <a:rPr lang="ru-RU" sz="1800" spc="100" dirty="0">
                <a:solidFill>
                  <a:srgbClr val="2B3949"/>
                </a:solidFill>
                <a:effectLst/>
                <a:latin typeface="+mn-lt"/>
                <a:cs typeface="Arial" pitchFamily="34" charset="0"/>
              </a:rPr>
              <a:t>2013 год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9294"/>
            <a:ext cx="8229600" cy="8572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2B3949"/>
                </a:solidFill>
                <a:effectLst/>
                <a:latin typeface="+mj-lt"/>
              </a:rPr>
              <a:t>Шатское</a:t>
            </a:r>
            <a:r>
              <a:rPr lang="ru-RU" sz="4000" dirty="0">
                <a:solidFill>
                  <a:srgbClr val="2B3949"/>
                </a:solidFill>
                <a:effectLst/>
                <a:latin typeface="+mj-lt"/>
              </a:rPr>
              <a:t> водохранилище</a:t>
            </a:r>
          </a:p>
        </p:txBody>
      </p:sp>
      <p:sp>
        <p:nvSpPr>
          <p:cNvPr id="29701" name="TextBox 3"/>
          <p:cNvSpPr>
            <a:spLocks noGrp="1" noChangeArrowheads="1"/>
          </p:cNvSpPr>
          <p:nvPr>
            <p:ph sz="half" idx="1"/>
          </p:nvPr>
        </p:nvSpPr>
        <p:spPr>
          <a:xfrm>
            <a:off x="5724128" y="836712"/>
            <a:ext cx="3096344" cy="3086999"/>
          </a:xfr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</a:t>
            </a:r>
          </a:p>
          <a:p>
            <a:pPr algn="ctr" eaLnBrk="1" hangingPunct="1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None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None/>
            </a:pPr>
            <a:endParaRPr lang="ru-RU" sz="1900" dirty="0">
              <a:solidFill>
                <a:srgbClr val="2B3949"/>
              </a:solidFill>
              <a:latin typeface="+mn-lt"/>
            </a:endParaRPr>
          </a:p>
          <a:p>
            <a:pPr marL="0" indent="190500" algn="ctr" eaLnBrk="1" hangingPunct="1">
              <a:buNone/>
            </a:pP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В </a:t>
            </a:r>
            <a:r>
              <a:rPr lang="ru-RU" sz="1900" dirty="0">
                <a:solidFill>
                  <a:srgbClr val="2B3949"/>
                </a:solidFill>
                <a:latin typeface="+mn-lt"/>
              </a:rPr>
              <a:t>1932 г. Иван-озеро поглотили 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воды </a:t>
            </a:r>
            <a:r>
              <a:rPr lang="ru-RU" sz="1900" dirty="0" err="1" smtClean="0">
                <a:solidFill>
                  <a:srgbClr val="2B3949"/>
                </a:solidFill>
                <a:latin typeface="+mn-lt"/>
              </a:rPr>
              <a:t>Шатского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 водохранилища</a:t>
            </a:r>
            <a:r>
              <a:rPr lang="ru-RU" sz="1900" dirty="0">
                <a:solidFill>
                  <a:srgbClr val="2B3949"/>
                </a:solidFill>
                <a:latin typeface="+mn-lt"/>
              </a:rPr>
              <a:t>.</a:t>
            </a:r>
            <a:endParaRPr lang="ru-RU" sz="1900" dirty="0">
              <a:solidFill>
                <a:srgbClr val="2B3949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      </a:t>
            </a:r>
            <a:endParaRPr lang="ru-RU" sz="2000" b="1" dirty="0" smtClean="0">
              <a:solidFill>
                <a:schemeClr val="bg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0" y="5157192"/>
            <a:ext cx="9324528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2B3949"/>
                </a:solidFill>
                <a:latin typeface="+mn-lt"/>
                <a:cs typeface="Arial" charset="0"/>
              </a:rPr>
              <a:t>Вот </a:t>
            </a:r>
            <a:r>
              <a:rPr lang="ru-RU" sz="2000" dirty="0">
                <a:solidFill>
                  <a:srgbClr val="2B3949"/>
                </a:solidFill>
                <a:latin typeface="+mn-lt"/>
                <a:cs typeface="Arial" charset="0"/>
              </a:rPr>
              <a:t>так, даже используя несовершенные, примитивные технологии</a:t>
            </a:r>
            <a:r>
              <a:rPr lang="en-US" sz="2000" dirty="0">
                <a:solidFill>
                  <a:srgbClr val="2B3949"/>
                </a:solidFill>
                <a:latin typeface="+mn-lt"/>
                <a:cs typeface="Arial" charset="0"/>
              </a:rPr>
              <a:t> XVIII</a:t>
            </a:r>
            <a:r>
              <a:rPr lang="ru-RU" sz="2000" dirty="0">
                <a:solidFill>
                  <a:srgbClr val="2B3949"/>
                </a:solidFill>
                <a:latin typeface="+mn-lt"/>
                <a:cs typeface="Arial" charset="0"/>
              </a:rPr>
              <a:t> века, люди своей хозяйственной деятельностью нанесли существенный удар по природе, фактически уничтожив легендарное </a:t>
            </a:r>
            <a:r>
              <a:rPr lang="ru-RU" sz="2000" dirty="0" smtClean="0">
                <a:solidFill>
                  <a:srgbClr val="2B3949"/>
                </a:solidFill>
                <a:latin typeface="+mn-lt"/>
                <a:cs typeface="Arial" charset="0"/>
              </a:rPr>
              <a:t>Иван-озеро</a:t>
            </a:r>
            <a:r>
              <a:rPr lang="ru-RU" sz="2800" dirty="0">
                <a:solidFill>
                  <a:srgbClr val="2B3949"/>
                </a:solidFill>
                <a:latin typeface="Garamond" pitchFamily="18" charset="0"/>
                <a:cs typeface="Arial" charset="0"/>
              </a:rPr>
              <a:t>…</a:t>
            </a:r>
          </a:p>
          <a:p>
            <a:endParaRPr lang="ru-RU" sz="2000" dirty="0" smtClean="0">
              <a:latin typeface="Arial Black" pitchFamily="34" charset="0"/>
            </a:endParaRPr>
          </a:p>
        </p:txBody>
      </p:sp>
      <p:pic>
        <p:nvPicPr>
          <p:cNvPr id="29700" name="Picture 2" descr="D:\наташа\класс 6а\дон\вид на грэ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0016"/>
            <a:ext cx="5400600" cy="40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701" grpId="0" build="p"/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2B3949"/>
                </a:solidFill>
                <a:effectLst/>
              </a:rPr>
              <a:t>Оглавление</a:t>
            </a:r>
          </a:p>
        </p:txBody>
      </p:sp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46856" y="1089248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1. Введение. Актуальность работы, постановка задач  и целей работы.</a:t>
            </a:r>
          </a:p>
          <a:p>
            <a:pPr marL="0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2. Путешествие к истоку Дона.</a:t>
            </a:r>
          </a:p>
          <a:p>
            <a:pPr marL="449263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2.1. Река Дон на карте нашей родины. Краткое географическое  описание.</a:t>
            </a:r>
          </a:p>
          <a:p>
            <a:pPr marL="449263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2.2. Исторические версии местонахождения истока Дона Легенды и реальные факты.</a:t>
            </a:r>
          </a:p>
          <a:p>
            <a:pPr marL="449263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2.3. Парковая зона-Детский парк, Детская железная дорога, архитектурный комплекс «Исток Дона»</a:t>
            </a:r>
          </a:p>
          <a:p>
            <a:pPr marL="449263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2.4 Техногенный ландшафт города, его  влияние на окружающую среду.</a:t>
            </a:r>
          </a:p>
          <a:p>
            <a:pPr marL="449263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2.5. Экологические проблемы верховья реки Дон.</a:t>
            </a:r>
          </a:p>
          <a:p>
            <a:pPr marL="0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3. Эколого-краеведческая тропа как  способ сохранения уникальных уголков нашего родного края</a:t>
            </a:r>
          </a:p>
          <a:p>
            <a:pPr marL="0" indent="0" algn="l" eaLnBrk="1" hangingPunct="1">
              <a:buClrTx/>
              <a:buNone/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4. Заключение.</a:t>
            </a:r>
          </a:p>
          <a:p>
            <a:pPr algn="l" eaLnBrk="1" hangingPunct="1">
              <a:buClrTx/>
              <a:defRPr/>
            </a:pPr>
            <a:endParaRPr lang="ru-RU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7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68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/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/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ru-RU" sz="4400" dirty="0" smtClean="0">
                <a:solidFill>
                  <a:srgbClr val="2B3949"/>
                </a:solidFill>
                <a:effectLst/>
              </a:rPr>
              <a:t>Цели и задачи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345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2B3949"/>
                </a:solidFill>
              </a:rPr>
              <a:t>определить </a:t>
            </a:r>
            <a:r>
              <a:rPr lang="ru-RU" sz="1800" dirty="0">
                <a:solidFill>
                  <a:srgbClr val="2B3949"/>
                </a:solidFill>
              </a:rPr>
              <a:t>местонахождения  истока  реки Дон на карте Тульской области ;</a:t>
            </a:r>
            <a:endParaRPr lang="ru-RU" sz="1800" dirty="0" smtClean="0">
              <a:solidFill>
                <a:srgbClr val="2B3949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2B3949"/>
                </a:solidFill>
              </a:rPr>
              <a:t>изучить  вопросы антропогенного влияния человека на природные ландшафты, связанные с </a:t>
            </a:r>
            <a:r>
              <a:rPr lang="ru-RU" sz="1800" dirty="0">
                <a:solidFill>
                  <a:srgbClr val="2B3949"/>
                </a:solidFill>
              </a:rPr>
              <a:t>рекой ;</a:t>
            </a:r>
            <a:endParaRPr lang="ru-RU" sz="1800" dirty="0" smtClean="0">
              <a:solidFill>
                <a:srgbClr val="2B3949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2B3949"/>
                </a:solidFill>
                <a:ea typeface="Arial Unicode MS" pitchFamily="34" charset="-128"/>
                <a:cs typeface="Times New Roman" pitchFamily="18" charset="0"/>
              </a:rPr>
              <a:t>исследовать </a:t>
            </a:r>
            <a:r>
              <a:rPr lang="ru-RU" sz="1800" dirty="0" smtClean="0">
                <a:solidFill>
                  <a:srgbClr val="2B3949"/>
                </a:solidFill>
              </a:rPr>
              <a:t>экологические проблемы  в верховьях </a:t>
            </a:r>
            <a:r>
              <a:rPr lang="ru-RU" sz="1800" dirty="0">
                <a:solidFill>
                  <a:srgbClr val="2B3949"/>
                </a:solidFill>
              </a:rPr>
              <a:t>этой реки;</a:t>
            </a:r>
            <a:endParaRPr lang="ru-RU" sz="1800" dirty="0" smtClean="0">
              <a:solidFill>
                <a:srgbClr val="2B3949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2B3949"/>
                </a:solidFill>
              </a:rPr>
              <a:t>разработка маршрута экологической тропы;</a:t>
            </a:r>
            <a:endParaRPr lang="ru-RU" sz="1800" dirty="0">
              <a:solidFill>
                <a:srgbClr val="2B394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2B3949"/>
                </a:solidFill>
              </a:rPr>
              <a:t>привлечения внимания общественности к  сохранению экологии Тульского края.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800" dirty="0" smtClean="0">
              <a:solidFill>
                <a:schemeClr val="bg2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По указу</a:t>
            </a:r>
            <a:r>
              <a:rPr lang="en-US" sz="20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президента Российской Федерации  В.В. Путина 2013 год объявлен в нашей стране Годом охраны окружающей среды. Исходя из этого целями  моего исследования стало: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4806"/>
            <a:ext cx="38481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5004048" y="1275938"/>
            <a:ext cx="10795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-125413"/>
            <a:ext cx="91440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 sz="800">
              <a:effectLst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ru-RU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2B3949"/>
                </a:solidFill>
                <a:effectLst/>
              </a:rPr>
              <a:t>Река Дон от истока до впадения в Азовское </a:t>
            </a:r>
            <a:r>
              <a:rPr lang="ru-RU" sz="4400" dirty="0" smtClean="0">
                <a:solidFill>
                  <a:srgbClr val="2B3949"/>
                </a:solidFill>
                <a:effectLst/>
              </a:rPr>
              <a:t>море</a:t>
            </a:r>
            <a:endParaRPr lang="ru-RU" dirty="0">
              <a:solidFill>
                <a:srgbClr val="2B3949"/>
              </a:solidFill>
            </a:endParaRPr>
          </a:p>
        </p:txBody>
      </p:sp>
      <p:sp>
        <p:nvSpPr>
          <p:cNvPr id="9223" name="Текст 7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B3949"/>
                </a:solidFill>
                <a:cs typeface="Times New Roman" pitchFamily="18" charset="0"/>
              </a:rPr>
              <a:t>Дон</a:t>
            </a:r>
            <a:r>
              <a:rPr lang="ru-RU" sz="2100" dirty="0" smtClean="0">
                <a:solidFill>
                  <a:srgbClr val="2B3949"/>
                </a:solidFill>
                <a:cs typeface="Times New Roman" pitchFamily="18" charset="0"/>
              </a:rPr>
              <a:t> </a:t>
            </a:r>
            <a:r>
              <a:rPr lang="ru-RU" sz="2100" dirty="0" smtClean="0">
                <a:solidFill>
                  <a:srgbClr val="2B3949"/>
                </a:solidFill>
              </a:rPr>
              <a:t>- на языке </a:t>
            </a:r>
            <a:r>
              <a:rPr lang="ru-RU" sz="2100" dirty="0">
                <a:solidFill>
                  <a:srgbClr val="2B3949"/>
                </a:solidFill>
              </a:rPr>
              <a:t>древних племен </a:t>
            </a:r>
            <a:r>
              <a:rPr lang="ru-RU" sz="2100" dirty="0" smtClean="0">
                <a:solidFill>
                  <a:srgbClr val="2B3949"/>
                </a:solidFill>
              </a:rPr>
              <a:t>означал </a:t>
            </a:r>
            <a:r>
              <a:rPr lang="ru-RU" sz="2100" dirty="0">
                <a:solidFill>
                  <a:srgbClr val="2B3949"/>
                </a:solidFill>
              </a:rPr>
              <a:t>"вода", </a:t>
            </a:r>
            <a:r>
              <a:rPr lang="ru-RU" sz="2100" dirty="0" smtClean="0">
                <a:solidFill>
                  <a:srgbClr val="2B3949"/>
                </a:solidFill>
                <a:cs typeface="Times New Roman" pitchFamily="18" charset="0"/>
              </a:rPr>
              <a:t>(др.-греч. </a:t>
            </a:r>
            <a:r>
              <a:rPr lang="ru-RU" sz="2100" dirty="0" err="1" smtClean="0">
                <a:solidFill>
                  <a:srgbClr val="2B3949"/>
                </a:solidFill>
                <a:cs typeface="Times New Roman" pitchFamily="18" charset="0"/>
              </a:rPr>
              <a:t>Tanaїs</a:t>
            </a:r>
            <a:r>
              <a:rPr lang="ru-RU" sz="2100" dirty="0" smtClean="0">
                <a:solidFill>
                  <a:srgbClr val="2B3949"/>
                </a:solidFill>
                <a:cs typeface="Times New Roman" pitchFamily="18" charset="0"/>
              </a:rPr>
              <a:t>) - четвертая река на Восточно-Европейской равнине.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2B3949"/>
                </a:solidFill>
                <a:cs typeface="Times New Roman" pitchFamily="18" charset="0"/>
              </a:rPr>
              <a:t>Длина-1870 км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dirty="0">
                <a:solidFill>
                  <a:srgbClr val="2B3949"/>
                </a:solidFill>
                <a:cs typeface="Times New Roman" pitchFamily="18" charset="0"/>
              </a:rPr>
              <a:t>П</a:t>
            </a:r>
            <a:r>
              <a:rPr lang="ru-RU" sz="2100" dirty="0" smtClean="0">
                <a:solidFill>
                  <a:srgbClr val="2B3949"/>
                </a:solidFill>
                <a:cs typeface="Times New Roman" pitchFamily="18" charset="0"/>
              </a:rPr>
              <a:t>лощадь бассейна 422 тыс.км2</a:t>
            </a:r>
            <a:endParaRPr lang="ru-RU" sz="2100" dirty="0">
              <a:solidFill>
                <a:srgbClr val="2B3949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2B3949"/>
                </a:solidFill>
                <a:cs typeface="Times New Roman" pitchFamily="18" charset="0"/>
              </a:rPr>
              <a:t>Начало на восточных склонах Среднерусской возвышенности, у г. Новомосковска (Тульская область)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2B3949"/>
                </a:solidFill>
                <a:cs typeface="Times New Roman" pitchFamily="18" charset="0"/>
              </a:rPr>
              <a:t>Устье – Таганрогский залив Азовского моря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2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6152"/>
            <a:ext cx="6408564" cy="12241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2B3949"/>
                </a:solidFill>
                <a:effectLst/>
              </a:rPr>
              <a:t>Всевеликий</a:t>
            </a:r>
            <a:r>
              <a:rPr lang="ru-RU" sz="4000" dirty="0">
                <a:solidFill>
                  <a:srgbClr val="2B3949"/>
                </a:solidFill>
                <a:effectLst/>
              </a:rPr>
              <a:t> тихий </a:t>
            </a:r>
            <a:r>
              <a:rPr lang="ru-RU" sz="4000" dirty="0" smtClean="0">
                <a:solidFill>
                  <a:srgbClr val="2B3949"/>
                </a:solidFill>
                <a:effectLst/>
              </a:rPr>
              <a:t>Дон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Текст 9"/>
          <p:cNvSpPr>
            <a:spLocks noGrp="1"/>
          </p:cNvSpPr>
          <p:nvPr>
            <p:ph type="body" sz="half" idx="2"/>
          </p:nvPr>
        </p:nvSpPr>
        <p:spPr>
          <a:xfrm>
            <a:off x="539552" y="1124744"/>
            <a:ext cx="8147249" cy="2592288"/>
          </a:xfrm>
        </p:spPr>
        <p:txBody>
          <a:bodyPr>
            <a:noAutofit/>
          </a:bodyPr>
          <a:lstStyle/>
          <a:p>
            <a:pPr algn="l"/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Главнейшие притоки: </a:t>
            </a:r>
            <a:r>
              <a:rPr lang="ru-RU" sz="1900" b="1" dirty="0" err="1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Непрядва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900" b="1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Красивая Меча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, - справа; Воронеж – слева.</a:t>
            </a:r>
          </a:p>
          <a:p>
            <a:pPr algn="l"/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Ниже г. Ростова-на-Дону начинается дельта (площадь до 340 км</a:t>
            </a:r>
            <a:r>
              <a:rPr lang="ru-RU" sz="1900" baseline="30000" dirty="0" smtClean="0">
                <a:solidFill>
                  <a:srgbClr val="2B3949"/>
                </a:solidFill>
              </a:rPr>
              <a:t>2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). </a:t>
            </a:r>
          </a:p>
          <a:p>
            <a:pPr algn="l"/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В нижнем течении в Дон впадают: </a:t>
            </a:r>
            <a:r>
              <a:rPr lang="ru-RU" sz="1900" b="1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Северский Донец 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- справа, </a:t>
            </a:r>
            <a:r>
              <a:rPr lang="ru-RU" sz="1900" b="1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Сал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 и </a:t>
            </a:r>
            <a:r>
              <a:rPr lang="ru-RU" sz="1900" b="1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Западный </a:t>
            </a:r>
            <a:r>
              <a:rPr lang="ru-RU" sz="1900" b="1" dirty="0" err="1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Маныч</a:t>
            </a:r>
            <a:r>
              <a:rPr lang="ru-RU" sz="1900" b="1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- слева. Питание главным образом снеговое.  Благодаря созданию Волго-Донского судоходного канала им. Ленина Дон связан с Балтийским, Белым и Каспийским морями.</a:t>
            </a:r>
          </a:p>
          <a:p>
            <a:endParaRPr lang="ru-RU" sz="19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кувшинк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>
          <a:xfrm>
            <a:off x="971600" y="980728"/>
            <a:ext cx="6976308" cy="523223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48072"/>
            <a:ext cx="7786688" cy="9087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ru-RU" sz="4000" i="1" dirty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ru-RU" sz="4000" i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ru-RU" sz="4400" dirty="0">
                <a:solidFill>
                  <a:srgbClr val="2B3949"/>
                </a:solidFill>
                <a:effectLst/>
              </a:rPr>
              <a:t>Река Дон на карте Тульской области 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99530"/>
            <a:ext cx="4176464" cy="5949950"/>
          </a:xfrm>
        </p:spPr>
        <p:txBody>
          <a:bodyPr>
            <a:normAutofit/>
          </a:bodyPr>
          <a:lstStyle/>
          <a:p>
            <a:pPr marL="6350" indent="1651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Во всех справочниках, энциклопедиях, на географических картах городу Новомосковску отведено свое место. </a:t>
            </a:r>
          </a:p>
          <a:p>
            <a:pPr marL="6350" indent="1841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Оно – у истока Дона, «Тихого Дона», «Дона-батюшки», как называют в песнях одну из великих русских рек.</a:t>
            </a:r>
          </a:p>
          <a:p>
            <a:pPr marL="6350" indent="1841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 Город находится в 220 километрах к югу от Москвы и в 60 километрах к юго-востоку от Тулы. </a:t>
            </a:r>
          </a:p>
          <a:p>
            <a:pPr marL="6350" indent="18415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Расположен он между реками Доном и </a:t>
            </a:r>
            <a:r>
              <a:rPr lang="ru-RU" sz="1900" dirty="0" err="1" smtClean="0">
                <a:solidFill>
                  <a:srgbClr val="2B3949"/>
                </a:solidFill>
                <a:latin typeface="+mn-lt"/>
              </a:rPr>
              <a:t>Шатом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 (притоком р. </a:t>
            </a:r>
            <a:r>
              <a:rPr lang="ru-RU" sz="1900" dirty="0" err="1" smtClean="0">
                <a:solidFill>
                  <a:srgbClr val="2B3949"/>
                </a:solidFill>
                <a:latin typeface="+mn-lt"/>
              </a:rPr>
              <a:t>Упы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, впадающей в Оку). </a:t>
            </a:r>
          </a:p>
        </p:txBody>
      </p:sp>
      <p:pic>
        <p:nvPicPr>
          <p:cNvPr id="9220" name="Picture 16" descr="Tulskaya_Ob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4430168" y="1616468"/>
            <a:ext cx="4748112" cy="4764860"/>
          </a:xfrm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7237486" y="3068960"/>
            <a:ext cx="1150938" cy="935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60648"/>
            <a:ext cx="8866820" cy="6123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2B3949"/>
                </a:solidFill>
                <a:effectLst/>
              </a:rPr>
              <a:t>В поисках  истока реки… век 17</a:t>
            </a:r>
          </a:p>
        </p:txBody>
      </p:sp>
      <p:pic>
        <p:nvPicPr>
          <p:cNvPr id="17411" name="Рисунок 17" descr="F:\дона исто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7856" y="908720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4932040" y="1268760"/>
            <a:ext cx="3963292" cy="2911128"/>
          </a:xfrm>
        </p:spPr>
        <p:txBody>
          <a:bodyPr>
            <a:normAutofit/>
          </a:bodyPr>
          <a:lstStyle/>
          <a:p>
            <a:pPr marL="95250" indent="2857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В центре г. Новомосковска начинается одна из тайн этой реки – это тайна истока Дона. К северу от города находится древнее, воспетое в фольклоре Иван-озеро. </a:t>
            </a:r>
          </a:p>
          <a:p>
            <a:pPr marL="95250" indent="285750">
              <a:lnSpc>
                <a:spcPct val="80000"/>
              </a:lnSpc>
              <a:buNone/>
            </a:pPr>
            <a:endParaRPr lang="ru-RU" sz="1900" dirty="0" smtClean="0">
              <a:solidFill>
                <a:srgbClr val="2B3949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179888"/>
            <a:ext cx="9145016" cy="1905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Три столетия назад исток Дона был в Иван-озере. В приложении к карте России «Книга Большому Чертежу»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+mn-cs"/>
              </a:rPr>
              <a:t>1627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года, в описании рек, о истоке Дона написано следующее: «Река Дон вытекла из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Иваня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 озера, от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Дедилова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 верст с 30, и потекла под Епифань; да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ис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тово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 же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Иваня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 озера потекла река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Шат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 и пала в реку в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Упу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, выше города Тулы верст с 8 и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больши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…»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4340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539552" y="1200985"/>
            <a:ext cx="3672408" cy="424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>
              <a:buNone/>
            </a:pP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  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Более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трех веков достоверность начала Дона из Иван-озера ни у кого не вызывала сомнений.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2B3949"/>
                </a:solidFill>
                <a:effectLst/>
                <a:latin typeface="+mn-lt"/>
              </a:rPr>
              <a:t>   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Но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в 1895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г. при обследовании истока Дона проф. Ф.Г.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Заброжеком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 было установлено, что из Иван-озера на юг по направлению к Дону никакой ручей не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вытекает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.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Ученый предложил считать истоком Дона,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впадающий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в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него  приток </a:t>
            </a:r>
            <a:r>
              <a:rPr lang="ru-RU" sz="1900" dirty="0" err="1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р.Урванка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.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 </a:t>
            </a:r>
            <a:endParaRPr lang="ru-RU" sz="1900" dirty="0">
              <a:solidFill>
                <a:srgbClr val="2B3949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-314325"/>
            <a:ext cx="8857605" cy="1150938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rgbClr val="2B3949"/>
                </a:solidFill>
                <a:effectLst/>
                <a:latin typeface="+mj-lt"/>
              </a:rPr>
              <a:t>В</a:t>
            </a:r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2B3949"/>
                </a:solidFill>
                <a:effectLst/>
                <a:latin typeface="+mj-lt"/>
              </a:rPr>
              <a:t>поисках  истока реки… век 19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4533478" y="903917"/>
            <a:ext cx="4427984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11560" y="1412776"/>
            <a:ext cx="8280028" cy="436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   Связана со строительством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в 1710 г. Государственного Доно-Окского Водяного Хода под руководством английского инженера </a:t>
            </a:r>
            <a:endParaRPr lang="ru-RU" sz="1900" dirty="0" smtClean="0">
              <a:solidFill>
                <a:srgbClr val="2B3949"/>
              </a:solidFill>
              <a:effectLst/>
              <a:latin typeface="+mn-lt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Б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. Перри. По его приказу инженером К.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Бергеном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проводилось обвалование Иван-озера с целью поднятия в нем уровня воды до судоходных глубин. Последний в июне 1710 г. обнаружил на дне озера «бездонный» колодец, откуда поступало много ключевой воды. Чтобы получить ее больше,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Б.Перри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 решил пробурить колодец глубже и расширить его. </a:t>
            </a:r>
            <a:endParaRPr lang="ru-RU" sz="1900" dirty="0" smtClean="0">
              <a:solidFill>
                <a:srgbClr val="2B3949"/>
              </a:solidFill>
              <a:effectLst/>
              <a:latin typeface="+mn-lt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Но случилось непредвиденное.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25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июля, когда бур опустился на 10 сажень, из озера стала уходить вода. За сутки ее уровень упал на полсажени. Бурением был пробит водоупорный глинистый пласт, на котором вода в Иван-озере и держалась. Бурение прекратили, скважину пытались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затомпонировать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Times New Roman" pitchFamily="18" charset="0"/>
              </a:rPr>
              <a:t>, но вода уходила и озеро обмелело.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47464"/>
            <a:ext cx="82296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solidFill>
                  <a:srgbClr val="2B3949"/>
                </a:solidFill>
                <a:effectLst/>
                <a:latin typeface="+mj-lt"/>
              </a:rPr>
              <a:t>Загадка обмеления Иван-озера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rgbClr val="3B1D14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1940</TotalTime>
  <Words>645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      Путешествие к истоку Дона  </vt:lpstr>
      <vt:lpstr>Оглавление</vt:lpstr>
      <vt:lpstr>  Цели и задачи</vt:lpstr>
      <vt:lpstr>Река Дон от истока до впадения в Азовское море</vt:lpstr>
      <vt:lpstr>Всевеликий тихий Дон  </vt:lpstr>
      <vt:lpstr>   Река Дон на карте Тульской области </vt:lpstr>
      <vt:lpstr>В поисках  истока реки… век 17</vt:lpstr>
      <vt:lpstr>В поисках  истока реки… век 19</vt:lpstr>
      <vt:lpstr>Загадка обмеления Иван-озера</vt:lpstr>
      <vt:lpstr>Шатское водохранилище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 в верховье Дона</dc:title>
  <dc:creator>Я</dc:creator>
  <cp:lastModifiedBy>Сахно</cp:lastModifiedBy>
  <cp:revision>169</cp:revision>
  <dcterms:created xsi:type="dcterms:W3CDTF">2013-01-22T16:03:41Z</dcterms:created>
  <dcterms:modified xsi:type="dcterms:W3CDTF">2013-10-20T10:50:06Z</dcterms:modified>
</cp:coreProperties>
</file>