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4" r:id="rId4"/>
    <p:sldId id="273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E03B6-EADC-4D7F-8393-BC6DD8664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AC425-C7F9-477D-BCC8-EF3B41F2C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BD946-0942-448B-A3B2-E5348E2C58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CCB0A-65E0-4992-9706-54B0A86C29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D6C90-E59B-4480-87AE-130D086D7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62BB9-C883-40B0-91F2-FF4CF561F2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F1C07-8988-4909-A5A2-C73458126B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9B7C6-9F1C-468B-A6F7-00F4A59905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078ED-7234-4E6C-A127-65717137F3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90EB0-FC15-4C40-AAF1-1E10825BE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BA779-5147-4B21-8338-F41DF77B93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4B042-4677-4067-B025-1CA52F3528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F3C12-A2C3-4FDA-8FAE-8DD1CC8E9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5DB3E-53BD-4410-A730-DDFBDCD319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EC0A6-7EE1-4A69-B4EF-4CAC712C0D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3698EC-FFDB-4122-80C0-723425F0D8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  <p:sldLayoutId id="2147483650" r:id="rId14"/>
    <p:sldLayoutId id="2147483649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356100" y="476250"/>
            <a:ext cx="396081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ru-RU" sz="2000" i="1">
                <a:latin typeface="Adobe Fangsong Std R" pitchFamily="18" charset="-128"/>
              </a:rPr>
              <a:t/>
            </a:r>
            <a:br>
              <a:rPr lang="ru-RU" sz="2000" i="1">
                <a:latin typeface="Adobe Fangsong Std R" pitchFamily="18" charset="-128"/>
              </a:rPr>
            </a:br>
            <a:endParaRPr lang="ru-RU" sz="2000" i="1"/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ru-RU" sz="2000" b="1" i="1">
                <a:solidFill>
                  <a:srgbClr val="020406"/>
                </a:solidFill>
              </a:rPr>
              <a:t>Доклад на тему:</a:t>
            </a:r>
          </a:p>
          <a:p>
            <a:pPr marL="342900" indent="-342900" algn="ctr" eaLnBrk="0" hangingPunct="0">
              <a:spcBef>
                <a:spcPct val="20000"/>
              </a:spcBef>
            </a:pPr>
            <a:endParaRPr lang="ru-RU" sz="2000" b="1" i="1">
              <a:solidFill>
                <a:srgbClr val="020406"/>
              </a:solidFill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ru-RU" sz="3200" b="1" i="1">
                <a:solidFill>
                  <a:srgbClr val="020406"/>
                </a:solidFill>
              </a:rPr>
              <a:t>Жизнь и творчество </a:t>
            </a: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ru-RU" sz="3200" b="1" i="1">
                <a:solidFill>
                  <a:srgbClr val="020406"/>
                </a:solidFill>
              </a:rPr>
              <a:t>Сергея Есенина</a:t>
            </a:r>
          </a:p>
          <a:p>
            <a:pPr marL="342900" indent="-342900" algn="ctr" eaLnBrk="0" hangingPunct="0">
              <a:spcBef>
                <a:spcPct val="20000"/>
              </a:spcBef>
            </a:pPr>
            <a:endParaRPr lang="ru-RU" sz="3200" b="1" i="1">
              <a:solidFill>
                <a:srgbClr val="020406"/>
              </a:solidFill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endParaRPr lang="ru-RU" sz="3200" b="1" i="1">
              <a:solidFill>
                <a:srgbClr val="020406"/>
              </a:solidFill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endParaRPr lang="ru-RU" sz="3200" b="1" i="1">
              <a:solidFill>
                <a:srgbClr val="020406"/>
              </a:solidFill>
            </a:endParaRPr>
          </a:p>
          <a:p>
            <a:pPr marL="342900" indent="-342900" algn="r" eaLnBrk="0" hangingPunct="0">
              <a:spcBef>
                <a:spcPct val="20000"/>
              </a:spcBef>
            </a:pPr>
            <a:r>
              <a:rPr lang="ru-RU" sz="1400" b="1" i="1">
                <a:solidFill>
                  <a:srgbClr val="020406"/>
                </a:solidFill>
              </a:rPr>
              <a:t>Ученика 7 класса  «С»  МОУ СОШ №52 г.Владивостока</a:t>
            </a:r>
          </a:p>
          <a:p>
            <a:pPr marL="342900" indent="-342900" algn="r" eaLnBrk="0" hangingPunct="0">
              <a:spcBef>
                <a:spcPct val="20000"/>
              </a:spcBef>
            </a:pPr>
            <a:r>
              <a:rPr lang="ru-RU" sz="1400" b="1" i="1">
                <a:solidFill>
                  <a:srgbClr val="020406"/>
                </a:solidFill>
              </a:rPr>
              <a:t>Мальцева Никиты</a:t>
            </a:r>
            <a:r>
              <a:rPr lang="ru-RU" sz="1400"/>
              <a:t> </a:t>
            </a:r>
            <a:endParaRPr lang="ru-RU" sz="1400">
              <a:effectLst>
                <a:outerShdw blurRad="38100" dist="38100" dir="2700000" algn="tl">
                  <a:srgbClr val="C0C0C0"/>
                </a:outerShdw>
              </a:effectLst>
              <a:latin typeface="Gungsuh" pitchFamily="18" charset="-127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Gungsuh" pitchFamily="18" charset="-127"/>
              </a:rPr>
              <a:t>                                              </a:t>
            </a:r>
          </a:p>
        </p:txBody>
      </p:sp>
      <p:pic>
        <p:nvPicPr>
          <p:cNvPr id="17413" name="Picture 5" descr="d96a1909cc5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37391">
            <a:off x="900113" y="1557338"/>
            <a:ext cx="2662237" cy="3743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esen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2636838"/>
            <a:ext cx="4608513" cy="3840162"/>
          </a:xfrm>
          <a:prstGeom prst="rect">
            <a:avLst/>
          </a:prstGeom>
          <a:noFill/>
        </p:spPr>
      </p:pic>
      <p:pic>
        <p:nvPicPr>
          <p:cNvPr id="18436" name="Picture 4" descr="esen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549275"/>
            <a:ext cx="3105150" cy="3990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179388" y="333375"/>
            <a:ext cx="8785225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5600" eaLnBrk="0" hangingPunct="0">
              <a:spcBef>
                <a:spcPct val="20000"/>
              </a:spcBef>
            </a:pPr>
            <a:r>
              <a:rPr lang="ru-RU" sz="1200"/>
              <a:t>             </a:t>
            </a:r>
            <a:r>
              <a:rPr lang="ru-RU" sz="1200">
                <a:solidFill>
                  <a:srgbClr val="020406"/>
                </a:solidFill>
              </a:rPr>
              <a:t>Сергей Александрович Есенин родился в селе Константинове Рязанской губернии  21 сентября по старому стилю. Вскоре отец Есенина уехал в Москву, устроился работать там приказчиком и Сергея отдали на воспитание в семью деда по матери. </a:t>
            </a:r>
          </a:p>
          <a:p>
            <a:pPr marL="355600" eaLnBrk="0" hangingPunct="0">
              <a:spcBef>
                <a:spcPct val="20000"/>
              </a:spcBef>
            </a:pPr>
            <a:r>
              <a:rPr lang="ru-RU" sz="1200">
                <a:solidFill>
                  <a:srgbClr val="020406"/>
                </a:solidFill>
              </a:rPr>
              <a:t>	В 1904 году поступил в Константиновскую земскую школу, где учился пять лет. В 1909 году окончил Константиновскую земскую школу, и родители определили его в церковно-приходскую школу в селе Спас-Клепики. Окончив Спас-Клепиковскую учительскую школу, он переехал в Москву и поселился у отца в общежитии. Отец устроил Сергея работать в контору, но вскоре Есенин ушёл оттуда и устроился работать в типографию.  </a:t>
            </a:r>
          </a:p>
          <a:p>
            <a:pPr marL="355600" eaLnBrk="0" hangingPunct="0">
              <a:spcBef>
                <a:spcPct val="20000"/>
              </a:spcBef>
            </a:pPr>
            <a:r>
              <a:rPr lang="ru-RU" sz="1200">
                <a:solidFill>
                  <a:srgbClr val="020406"/>
                </a:solidFill>
              </a:rPr>
              <a:t>	Сложная и интересная судьба поэта, множество путешествий, смена мест и образа жизни в сочетании с творческим подходом к действительности обусловили богатство и разнообразие тем и мотивов лирики.</a:t>
            </a:r>
          </a:p>
          <a:p>
            <a:pPr marL="355600" eaLnBrk="0" hangingPunct="0">
              <a:spcBef>
                <a:spcPct val="20000"/>
              </a:spcBef>
            </a:pPr>
            <a:r>
              <a:rPr lang="ru-RU" sz="1200">
                <a:solidFill>
                  <a:srgbClr val="020406"/>
                </a:solidFill>
              </a:rPr>
              <a:t>	В Москве Есенин опубликовал своё первое стихотворение “Береза”, которое было напечатано в Московском детском журнале “Мирок”. Вступил в литературно-музыкальный кружок имени крестьянского поэта И.Сурикова. </a:t>
            </a:r>
          </a:p>
          <a:p>
            <a:pPr marL="355600" eaLnBrk="0" hangingPunct="0">
              <a:spcBef>
                <a:spcPct val="20000"/>
              </a:spcBef>
            </a:pPr>
            <a:r>
              <a:rPr lang="ru-RU" sz="1200">
                <a:solidFill>
                  <a:srgbClr val="020406"/>
                </a:solidFill>
              </a:rPr>
              <a:t>              В 1915 году Сергей Александрович Есенин уехал в Петроград и познакомился там с великими поэтами России 20 века с Блоком, Городецким, Клюевым. В 1916 году опубликовал свой первый сборник стихов “Радуница”. Стихи Есенина этого периода изобилуют картинами природы родной Руси. Именно через них поэт раскрывает мир своих чувств; его лирический герой словно растворен в любимой природе. Поэт чувствует себя частью родной природы и готов слиться с ней навсегда.</a:t>
            </a:r>
          </a:p>
          <a:p>
            <a:pPr marL="355600" eaLnBrk="0" hangingPunct="0">
              <a:spcBef>
                <a:spcPct val="20000"/>
              </a:spcBef>
            </a:pPr>
            <a:r>
              <a:rPr lang="ru-RU" sz="1200">
                <a:solidFill>
                  <a:srgbClr val="020406"/>
                </a:solidFill>
              </a:rPr>
              <a:t>             В 1919 году Есенин познакомился с Анатолием Маристофом и написал свои первые поэмы – “Инония” и “Кобыльи корабли”. Произведения, написанные Есениным в то время, проникнуты бунтарскими настроениями. Поэт захвачен бурей революции, её величием и рвётся к новому, к будущему.</a:t>
            </a:r>
          </a:p>
          <a:p>
            <a:pPr marL="355600" eaLnBrk="0" hangingPunct="0">
              <a:spcBef>
                <a:spcPct val="20000"/>
              </a:spcBef>
            </a:pPr>
            <a:r>
              <a:rPr lang="ru-RU" sz="1200">
                <a:solidFill>
                  <a:srgbClr val="020406"/>
                </a:solidFill>
              </a:rPr>
              <a:t>             В 20-х годах к поэту приходит разочарование в идеалах революции, он чувствует, что перестает понимать свой народ, а народ – его. Именно в этот период он пишет свой знаменитый цикл стихов «Москва кабацкая». </a:t>
            </a:r>
          </a:p>
          <a:p>
            <a:pPr marL="355600" eaLnBrk="0" hangingPunct="0">
              <a:spcBef>
                <a:spcPct val="20000"/>
              </a:spcBef>
            </a:pPr>
            <a:r>
              <a:rPr lang="ru-RU" sz="1200">
                <a:solidFill>
                  <a:srgbClr val="020406"/>
                </a:solidFill>
              </a:rPr>
              <a:t>             Критическое отношение к себе, отчаяние и недовольство собой приводят к тому, что в его стихах появляется чувство отстраненности по отношению к себе и своему творчеству. Поэт предчувствует свою гибелью. 14 декабря 1925 года Сергей Александрович Есенин закончил работать над поэмой “Чёрный человек”, над которой трудился 2 года. Эта поэма была напечатана уже после смерти поэта. </a:t>
            </a:r>
          </a:p>
          <a:p>
            <a:pPr marL="355600" eaLnBrk="0" hangingPunct="0">
              <a:spcBef>
                <a:spcPct val="20000"/>
              </a:spcBef>
            </a:pPr>
            <a:r>
              <a:rPr lang="ru-RU" sz="1200">
                <a:solidFill>
                  <a:srgbClr val="020406"/>
                </a:solidFill>
              </a:rPr>
              <a:t>             23 декабря этого же года Есенин приехал в Ленинград и остановился в гостинице “Англетер”. 27 декабря он написал кровью своё последние в жизни стихотворение “До свидания, друг мой, до свидания”. В этом прощании поэта слышится полная покорность судьбе. В ночь с 27 на 28 декабря он ушёл из жизни.</a:t>
            </a:r>
          </a:p>
          <a:p>
            <a:pPr marL="355600" eaLnBrk="0" hangingPunct="0">
              <a:spcBef>
                <a:spcPct val="20000"/>
              </a:spcBef>
            </a:pPr>
            <a:r>
              <a:rPr lang="ru-RU" sz="1200">
                <a:solidFill>
                  <a:srgbClr val="020406"/>
                </a:solidFill>
              </a:rPr>
              <a:t>            Похоронен в Москве на Ваганьковском кладбище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6" descr="8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33375"/>
            <a:ext cx="4392612" cy="355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74" name="Picture 14" descr="el1-66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3332163"/>
            <a:ext cx="3600450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572000" y="333375"/>
            <a:ext cx="4103688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ru-RU" sz="800" b="1">
                <a:solidFill>
                  <a:srgbClr val="020406"/>
                </a:solidFill>
              </a:rPr>
              <a:t/>
            </a:r>
            <a:br>
              <a:rPr lang="ru-RU" sz="800" b="1">
                <a:solidFill>
                  <a:srgbClr val="020406"/>
                </a:solidFill>
              </a:rPr>
            </a:br>
            <a:r>
              <a:rPr lang="ru-RU" sz="800" b="1">
                <a:solidFill>
                  <a:srgbClr val="020406"/>
                </a:solidFill>
              </a:rPr>
              <a:t>1918</a:t>
            </a:r>
            <a:r>
              <a:rPr lang="ru-RU" sz="800">
                <a:solidFill>
                  <a:srgbClr val="020406"/>
                </a:solidFill>
              </a:rPr>
              <a:t/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Закружилась листва золотая   </a:t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Заметает пурга   </a:t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Отвори мне, страж заоблачный   </a:t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Серебристая дорога   </a:t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Я покинул родимый дом   </a:t>
            </a:r>
            <a:r>
              <a:rPr lang="ru-RU" sz="800" b="1">
                <a:solidFill>
                  <a:srgbClr val="020406"/>
                </a:solidFill>
              </a:rPr>
              <a:t/>
            </a:r>
            <a:br>
              <a:rPr lang="ru-RU" sz="800" b="1">
                <a:solidFill>
                  <a:srgbClr val="020406"/>
                </a:solidFill>
              </a:rPr>
            </a:br>
            <a:r>
              <a:rPr lang="ru-RU" sz="800" b="1">
                <a:solidFill>
                  <a:srgbClr val="020406"/>
                </a:solidFill>
              </a:rPr>
              <a:t>1919</a:t>
            </a:r>
            <a:r>
              <a:rPr lang="ru-RU" sz="800">
                <a:solidFill>
                  <a:srgbClr val="020406"/>
                </a:solidFill>
              </a:rPr>
              <a:t/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В час, когда ночь воткнет   </a:t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Вот такой, какой есть   </a:t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Ветры, ветры, о снежные ветры   </a:t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Душа грустит о небесах   </a:t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О боже, боже, эта глубь   </a:t>
            </a:r>
            <a:r>
              <a:rPr lang="ru-RU" sz="800" b="1">
                <a:solidFill>
                  <a:srgbClr val="020406"/>
                </a:solidFill>
              </a:rPr>
              <a:t/>
            </a:r>
            <a:br>
              <a:rPr lang="ru-RU" sz="800" b="1">
                <a:solidFill>
                  <a:srgbClr val="020406"/>
                </a:solidFill>
              </a:rPr>
            </a:br>
            <a:r>
              <a:rPr lang="ru-RU" sz="800" b="1">
                <a:solidFill>
                  <a:srgbClr val="020406"/>
                </a:solidFill>
              </a:rPr>
              <a:t>1920</a:t>
            </a:r>
            <a:r>
              <a:rPr lang="ru-RU" sz="800">
                <a:solidFill>
                  <a:srgbClr val="020406"/>
                </a:solidFill>
              </a:rPr>
              <a:t/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Исповедь хулигана </a:t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Сорокоуст </a:t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Хулиган </a:t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По-осеннему кычет сова   </a:t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Я последний поэт деревни   </a:t>
            </a:r>
            <a:r>
              <a:rPr lang="ru-RU" sz="800" b="1">
                <a:solidFill>
                  <a:srgbClr val="020406"/>
                </a:solidFill>
              </a:rPr>
              <a:t/>
            </a:r>
            <a:br>
              <a:rPr lang="ru-RU" sz="800" b="1">
                <a:solidFill>
                  <a:srgbClr val="020406"/>
                </a:solidFill>
              </a:rPr>
            </a:br>
            <a:r>
              <a:rPr lang="ru-RU" sz="800" b="1">
                <a:solidFill>
                  <a:srgbClr val="020406"/>
                </a:solidFill>
              </a:rPr>
              <a:t>1921</a:t>
            </a:r>
            <a:r>
              <a:rPr lang="ru-RU" sz="800">
                <a:solidFill>
                  <a:srgbClr val="020406"/>
                </a:solidFill>
              </a:rPr>
              <a:t/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Песнь о хлебе </a:t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Пугачев </a:t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Мир таинственный, мир мой древний   </a:t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Не жалею, не зову, не плачу   </a:t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Сторона ль ты моя, сторона!   </a:t>
            </a:r>
            <a:r>
              <a:rPr lang="ru-RU" sz="800" b="1">
                <a:solidFill>
                  <a:srgbClr val="020406"/>
                </a:solidFill>
              </a:rPr>
              <a:t/>
            </a:r>
            <a:br>
              <a:rPr lang="ru-RU" sz="800" b="1">
                <a:solidFill>
                  <a:srgbClr val="020406"/>
                </a:solidFill>
              </a:rPr>
            </a:br>
            <a:r>
              <a:rPr lang="ru-RU" sz="800" b="1">
                <a:solidFill>
                  <a:srgbClr val="020406"/>
                </a:solidFill>
              </a:rPr>
              <a:t>1922</a:t>
            </a:r>
            <a:r>
              <a:rPr lang="ru-RU" sz="800">
                <a:solidFill>
                  <a:srgbClr val="020406"/>
                </a:solidFill>
              </a:rPr>
              <a:t/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Прощание с Мариенгофом </a:t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Да! Теперь решено. Без возврата   </a:t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Не ругайтесь. Такое дело!   </a:t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Пой же, пой. На проклятой гитаре   </a:t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Я обманывать себя не стану   </a:t>
            </a:r>
            <a:r>
              <a:rPr lang="ru-RU" sz="800" b="1">
                <a:solidFill>
                  <a:srgbClr val="020406"/>
                </a:solidFill>
              </a:rPr>
              <a:t/>
            </a:r>
            <a:br>
              <a:rPr lang="ru-RU" sz="800" b="1">
                <a:solidFill>
                  <a:srgbClr val="020406"/>
                </a:solidFill>
              </a:rPr>
            </a:br>
            <a:r>
              <a:rPr lang="ru-RU" sz="800" b="1">
                <a:solidFill>
                  <a:srgbClr val="020406"/>
                </a:solidFill>
              </a:rPr>
              <a:t>1923</a:t>
            </a:r>
            <a:r>
              <a:rPr lang="ru-RU" sz="800">
                <a:solidFill>
                  <a:srgbClr val="020406"/>
                </a:solidFill>
              </a:rPr>
              <a:t/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Дорогая, сядем рядом   </a:t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Заметался пожар голубой   </a:t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Мне осталась одна забава:   </a:t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Пускай ты выпита другим   </a:t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Ты такая ж простая, как все  </a:t>
            </a:r>
            <a:r>
              <a:rPr lang="ru-RU" sz="800" b="1">
                <a:solidFill>
                  <a:srgbClr val="020406"/>
                </a:solidFill>
              </a:rPr>
              <a:t/>
            </a:r>
            <a:br>
              <a:rPr lang="ru-RU" sz="800" b="1">
                <a:solidFill>
                  <a:srgbClr val="020406"/>
                </a:solidFill>
              </a:rPr>
            </a:br>
            <a:r>
              <a:rPr lang="ru-RU" sz="800" b="1">
                <a:solidFill>
                  <a:srgbClr val="020406"/>
                </a:solidFill>
              </a:rPr>
              <a:t>1924</a:t>
            </a:r>
            <a:r>
              <a:rPr lang="ru-RU" sz="800">
                <a:solidFill>
                  <a:srgbClr val="020406"/>
                </a:solidFill>
              </a:rPr>
              <a:t/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Памяти Брюсова </a:t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Мы теперь уходим понемногу   </a:t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Низкий дом с голубыми ставнями   </a:t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Отговорила роща золотая   </a:t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Свет вечерний шафранного края   </a:t>
            </a:r>
            <a:r>
              <a:rPr lang="ru-RU" sz="800" b="1">
                <a:solidFill>
                  <a:srgbClr val="020406"/>
                </a:solidFill>
              </a:rPr>
              <a:t/>
            </a:r>
            <a:br>
              <a:rPr lang="ru-RU" sz="800" b="1">
                <a:solidFill>
                  <a:srgbClr val="020406"/>
                </a:solidFill>
              </a:rPr>
            </a:br>
            <a:r>
              <a:rPr lang="ru-RU" sz="800" b="1">
                <a:solidFill>
                  <a:srgbClr val="020406"/>
                </a:solidFill>
              </a:rPr>
              <a:t>1925</a:t>
            </a:r>
            <a:r>
              <a:rPr lang="ru-RU" sz="800">
                <a:solidFill>
                  <a:srgbClr val="020406"/>
                </a:solidFill>
              </a:rPr>
              <a:t/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Письмо к сестре </a:t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В этом мире я только прохожий   </a:t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Гори, звезда моя, не падай   </a:t>
            </a:r>
            <a:br>
              <a:rPr lang="ru-RU" sz="800">
                <a:solidFill>
                  <a:srgbClr val="020406"/>
                </a:solidFill>
              </a:rPr>
            </a:br>
            <a:r>
              <a:rPr lang="ru-RU" sz="800">
                <a:solidFill>
                  <a:srgbClr val="020406"/>
                </a:solidFill>
              </a:rPr>
              <a:t>До свиданья, мой друг, до свидания!</a:t>
            </a:r>
            <a:br>
              <a:rPr lang="ru-RU" sz="800">
                <a:solidFill>
                  <a:srgbClr val="020406"/>
                </a:solidFill>
              </a:rPr>
            </a:br>
            <a:endParaRPr lang="ru-RU" sz="4000">
              <a:solidFill>
                <a:srgbClr val="020406"/>
              </a:solidFill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57200" y="333375"/>
            <a:ext cx="3898900" cy="633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 b="1">
                <a:solidFill>
                  <a:srgbClr val="020406"/>
                </a:solidFill>
              </a:rPr>
              <a:t>1910</a:t>
            </a:r>
            <a:endParaRPr lang="ru-RU" sz="800">
              <a:solidFill>
                <a:srgbClr val="020406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К друзьям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Калики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Наступление весны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Ночь Усталый день склонился к ночи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 Осень, Осень! Небо тучно  </a:t>
            </a:r>
            <a:endParaRPr lang="ru-RU" sz="800" b="1">
              <a:solidFill>
                <a:srgbClr val="020406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 b="1">
                <a:solidFill>
                  <a:srgbClr val="020406"/>
                </a:solidFill>
              </a:rPr>
              <a:t>1911</a:t>
            </a:r>
            <a:endParaRPr lang="ru-RU" sz="800">
              <a:solidFill>
                <a:srgbClr val="020406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Воспоминание.  За окном, у ворот  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Восход солнца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Другу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Звезды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Зима </a:t>
            </a:r>
            <a:endParaRPr lang="ru-RU" sz="800" b="1">
              <a:solidFill>
                <a:srgbClr val="020406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 b="1">
                <a:solidFill>
                  <a:srgbClr val="020406"/>
                </a:solidFill>
              </a:rPr>
              <a:t>1912</a:t>
            </a:r>
            <a:endParaRPr lang="ru-RU" sz="800">
              <a:solidFill>
                <a:srgbClr val="020406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Поэт   Тот поэт, врагов кто губит  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Задымился вечер, дремлет кот на брусе  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Заиграй, сыграй, тальяночка, малиновы меха  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Матушка в Купальницу по лесу ходила  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Ты плакала в вечерней тишине   </a:t>
            </a:r>
            <a:endParaRPr lang="ru-RU" sz="800" b="1">
              <a:solidFill>
                <a:srgbClr val="020406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 b="1">
                <a:solidFill>
                  <a:srgbClr val="020406"/>
                </a:solidFill>
              </a:rPr>
              <a:t>1913</a:t>
            </a:r>
            <a:endParaRPr lang="ru-RU" sz="800">
              <a:solidFill>
                <a:srgbClr val="020406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Береза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У могилы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Грустно... Душевные муки  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На небесном синем блюде   </a:t>
            </a:r>
            <a:endParaRPr lang="ru-RU" sz="800" b="1">
              <a:solidFill>
                <a:srgbClr val="020406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 b="1">
                <a:solidFill>
                  <a:srgbClr val="020406"/>
                </a:solidFill>
              </a:rPr>
              <a:t>1914</a:t>
            </a:r>
            <a:endParaRPr lang="ru-RU" sz="800">
              <a:solidFill>
                <a:srgbClr val="020406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Край любимый! Сердцу снятся  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Край ты мой заброшенный  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Черная, потом пропахшая выть!  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Чую радуницу божью -  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Шел господь пытать людей в любви   </a:t>
            </a:r>
            <a:endParaRPr lang="ru-RU" sz="800" b="1">
              <a:solidFill>
                <a:srgbClr val="020406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 b="1">
                <a:solidFill>
                  <a:srgbClr val="020406"/>
                </a:solidFill>
              </a:rPr>
              <a:t>1915</a:t>
            </a:r>
            <a:endParaRPr lang="ru-RU" sz="800">
              <a:solidFill>
                <a:srgbClr val="020406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И надо мной звезда горит  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Туча кружево в роще связала  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Устал я жить в родном краю  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Я зажег свой костер  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Я ль виноват, что я поэт   </a:t>
            </a:r>
            <a:endParaRPr lang="ru-RU" sz="800" b="1">
              <a:solidFill>
                <a:srgbClr val="020406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 b="1">
                <a:solidFill>
                  <a:srgbClr val="020406"/>
                </a:solidFill>
              </a:rPr>
              <a:t>1916</a:t>
            </a:r>
            <a:endParaRPr lang="ru-RU" sz="800">
              <a:solidFill>
                <a:srgbClr val="020406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Гаснут красные крылья заката  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Покраснела рябина  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Синее небо, цветная дуга  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Там, где вечно дремлет тайна  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Я снова здесь, в семье родной   </a:t>
            </a:r>
            <a:endParaRPr lang="ru-RU" sz="800" b="1">
              <a:solidFill>
                <a:srgbClr val="020406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 b="1">
                <a:solidFill>
                  <a:srgbClr val="020406"/>
                </a:solidFill>
              </a:rPr>
              <a:t>1917</a:t>
            </a:r>
            <a:endParaRPr lang="ru-RU" sz="800">
              <a:solidFill>
                <a:srgbClr val="020406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О родина!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Нивы сжаты, рощи голы  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Нощь и поле, и крик петухов  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sz="800">
                <a:solidFill>
                  <a:srgbClr val="020406"/>
                </a:solidFill>
              </a:rPr>
              <a:t>Я по первому снегу бреду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468313" y="549275"/>
            <a:ext cx="82296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1600" b="1">
                <a:solidFill>
                  <a:srgbClr val="020406"/>
                </a:solidFill>
              </a:rPr>
              <a:t>Да! Теперь - решено без возврата</a:t>
            </a:r>
            <a:br>
              <a:rPr lang="ru-RU" sz="1600" b="1">
                <a:solidFill>
                  <a:srgbClr val="020406"/>
                </a:solidFill>
              </a:rPr>
            </a:br>
            <a:r>
              <a:rPr lang="ru-RU" sz="1600" b="1">
                <a:solidFill>
                  <a:srgbClr val="020406"/>
                </a:solidFill>
              </a:rPr>
              <a:t>Я покинул родные края,</a:t>
            </a:r>
            <a:br>
              <a:rPr lang="ru-RU" sz="1600" b="1">
                <a:solidFill>
                  <a:srgbClr val="020406"/>
                </a:solidFill>
              </a:rPr>
            </a:br>
            <a:r>
              <a:rPr lang="ru-RU" sz="1600" b="1">
                <a:solidFill>
                  <a:srgbClr val="020406"/>
                </a:solidFill>
              </a:rPr>
              <a:t>Уж не будут листвою крылатой</a:t>
            </a:r>
            <a:br>
              <a:rPr lang="ru-RU" sz="1600" b="1">
                <a:solidFill>
                  <a:srgbClr val="020406"/>
                </a:solidFill>
              </a:rPr>
            </a:br>
            <a:r>
              <a:rPr lang="ru-RU" sz="1600" b="1">
                <a:solidFill>
                  <a:srgbClr val="020406"/>
                </a:solidFill>
              </a:rPr>
              <a:t>Надо мною звенеть тополя.</a:t>
            </a:r>
            <a:br>
              <a:rPr lang="ru-RU" sz="1600" b="1">
                <a:solidFill>
                  <a:srgbClr val="020406"/>
                </a:solidFill>
              </a:rPr>
            </a:br>
            <a:endParaRPr lang="ru-RU" sz="1600" b="1">
              <a:solidFill>
                <a:srgbClr val="020406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ru-RU" sz="1600" b="1">
                <a:solidFill>
                  <a:srgbClr val="020406"/>
                </a:solidFill>
              </a:rPr>
              <a:t>Низкий дом мой давно ссутулился,</a:t>
            </a:r>
            <a:br>
              <a:rPr lang="ru-RU" sz="1600" b="1">
                <a:solidFill>
                  <a:srgbClr val="020406"/>
                </a:solidFill>
              </a:rPr>
            </a:br>
            <a:r>
              <a:rPr lang="ru-RU" sz="1600" b="1">
                <a:solidFill>
                  <a:srgbClr val="020406"/>
                </a:solidFill>
              </a:rPr>
              <a:t>Старый пёс мой давно издох,</a:t>
            </a:r>
            <a:br>
              <a:rPr lang="ru-RU" sz="1600" b="1">
                <a:solidFill>
                  <a:srgbClr val="020406"/>
                </a:solidFill>
              </a:rPr>
            </a:br>
            <a:r>
              <a:rPr lang="ru-RU" sz="1600" b="1">
                <a:solidFill>
                  <a:srgbClr val="020406"/>
                </a:solidFill>
              </a:rPr>
              <a:t>На московских изогнутых улицах</a:t>
            </a:r>
            <a:br>
              <a:rPr lang="ru-RU" sz="1600" b="1">
                <a:solidFill>
                  <a:srgbClr val="020406"/>
                </a:solidFill>
              </a:rPr>
            </a:br>
            <a:r>
              <a:rPr lang="ru-RU" sz="1600" b="1">
                <a:solidFill>
                  <a:srgbClr val="020406"/>
                </a:solidFill>
              </a:rPr>
              <a:t>Помереть, знать, судил мне Бог.</a:t>
            </a:r>
            <a:br>
              <a:rPr lang="ru-RU" sz="1600" b="1">
                <a:solidFill>
                  <a:srgbClr val="020406"/>
                </a:solidFill>
              </a:rPr>
            </a:br>
            <a:endParaRPr lang="ru-RU" sz="1600" b="1">
              <a:solidFill>
                <a:srgbClr val="020406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1600" i="1">
                <a:solidFill>
                  <a:srgbClr val="02040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400" i="1">
                <a:solidFill>
                  <a:srgbClr val="02040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1922</a:t>
            </a:r>
          </a:p>
        </p:txBody>
      </p:sp>
      <p:pic>
        <p:nvPicPr>
          <p:cNvPr id="22533" name="Picture 5" descr="sssss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3429000"/>
            <a:ext cx="3887787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404813"/>
            <a:ext cx="8359775" cy="4318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Сергей Есенин - Ваганьковское кладбище </a:t>
            </a:r>
          </a:p>
        </p:txBody>
      </p:sp>
      <p:sp>
        <p:nvSpPr>
          <p:cNvPr id="23554" name="Rectangle 10"/>
          <p:cNvSpPr>
            <a:spLocks noChangeArrowheads="1"/>
          </p:cNvSpPr>
          <p:nvPr/>
        </p:nvSpPr>
        <p:spPr bwMode="auto">
          <a:xfrm>
            <a:off x="468313" y="4724400"/>
            <a:ext cx="3924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23559" name="Picture 7" descr="Сергей Есенин - Ваганьковское кладбищ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63" y="1412875"/>
            <a:ext cx="3571875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766</Words>
  <Application>Microsoft Office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Adobe Fangsong Std R</vt:lpstr>
      <vt:lpstr>Gungsuh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!</cp:lastModifiedBy>
  <cp:revision>129</cp:revision>
  <dcterms:created xsi:type="dcterms:W3CDTF">2009-04-18T14:17:48Z</dcterms:created>
  <dcterms:modified xsi:type="dcterms:W3CDTF">2012-04-28T05:18:35Z</dcterms:modified>
</cp:coreProperties>
</file>