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79" r:id="rId4"/>
    <p:sldId id="277" r:id="rId5"/>
    <p:sldId id="272" r:id="rId6"/>
    <p:sldId id="264" r:id="rId7"/>
    <p:sldId id="276" r:id="rId8"/>
    <p:sldId id="268" r:id="rId9"/>
    <p:sldId id="273" r:id="rId10"/>
    <p:sldId id="28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21" d="100"/>
          <a:sy n="121" d="100"/>
        </p:scale>
        <p:origin x="13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34490C-76C2-4F83-BB2B-D87A8AE8A333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062003B4-6662-4F22-BBBB-5170E4BFE25F}">
      <dgm:prSet phldrT="[Текст]" custT="1"/>
      <dgm:spPr/>
      <dgm:t>
        <a:bodyPr/>
        <a:lstStyle/>
        <a:p>
          <a:r>
            <a:rPr lang="ru-RU" sz="2400" b="1" i="0" cap="none" spc="0" dirty="0" smtClean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Стою и снежинки в ладошку ловлю</a:t>
          </a:r>
        </a:p>
        <a:p>
          <a:r>
            <a:rPr lang="ru-RU" sz="2400" b="1" i="0" cap="none" spc="0" dirty="0" smtClean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Я зиму, и снег, и снежинки люблю</a:t>
          </a:r>
        </a:p>
        <a:p>
          <a:r>
            <a:rPr lang="ru-RU" sz="2400" b="1" i="0" cap="none" spc="0" dirty="0" smtClean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Но где-же снежинки?</a:t>
          </a:r>
        </a:p>
        <a:p>
          <a:r>
            <a:rPr lang="ru-RU" sz="2400" b="1" i="0" cap="none" spc="0" dirty="0" smtClean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В ладошке вода!</a:t>
          </a:r>
        </a:p>
        <a:p>
          <a:r>
            <a:rPr lang="ru-RU" sz="2400" b="1" i="0" cap="none" spc="0" dirty="0" smtClean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Куда-же исчезли снежинки? Куда?!</a:t>
          </a:r>
        </a:p>
        <a:p>
          <a:r>
            <a:rPr lang="ru-RU" sz="2400" b="1" i="0" cap="none" spc="0" dirty="0" smtClean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Растаяли хрупкие льдинки-лучи…</a:t>
          </a:r>
        </a:p>
        <a:p>
          <a:r>
            <a:rPr lang="ru-RU" sz="2400" b="1" i="0" cap="none" spc="0" dirty="0" smtClean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Как видно ладошки мои горячи.</a:t>
          </a:r>
          <a:endParaRPr lang="ru-RU" sz="2400" b="1" i="0" cap="none" spc="0" dirty="0">
            <a:ln w="1905">
              <a:solidFill>
                <a:schemeClr val="bg2">
                  <a:lumMod val="50000"/>
                </a:schemeClr>
              </a:solidFill>
            </a:ln>
            <a:solidFill>
              <a:schemeClr val="tx2">
                <a:lumMod val="5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E872D05-030B-4C01-BE95-2053099FB56C}" type="parTrans" cxnId="{B2875F07-33F2-4DDA-BDA1-D61050521369}">
      <dgm:prSet/>
      <dgm:spPr/>
      <dgm:t>
        <a:bodyPr/>
        <a:lstStyle/>
        <a:p>
          <a:endParaRPr lang="ru-RU"/>
        </a:p>
      </dgm:t>
    </dgm:pt>
    <dgm:pt modelId="{65304817-7C20-49D0-B060-CDACF242258F}" type="sibTrans" cxnId="{B2875F07-33F2-4DDA-BDA1-D61050521369}">
      <dgm:prSet/>
      <dgm:spPr/>
      <dgm:t>
        <a:bodyPr/>
        <a:lstStyle/>
        <a:p>
          <a:endParaRPr lang="ru-RU"/>
        </a:p>
      </dgm:t>
    </dgm:pt>
    <dgm:pt modelId="{EDCAC2CB-6E6F-4E4E-B866-8ABC5BC241BD}" type="pres">
      <dgm:prSet presAssocID="{B634490C-76C2-4F83-BB2B-D87A8AE8A333}" presName="Name0" presStyleCnt="0">
        <dgm:presLayoutVars>
          <dgm:dir/>
          <dgm:resizeHandles val="exact"/>
        </dgm:presLayoutVars>
      </dgm:prSet>
      <dgm:spPr/>
    </dgm:pt>
    <dgm:pt modelId="{1209AA3B-2BE0-470D-BF39-0B5A3EC08960}" type="pres">
      <dgm:prSet presAssocID="{062003B4-6662-4F22-BBBB-5170E4BFE25F}" presName="composite" presStyleCnt="0"/>
      <dgm:spPr/>
    </dgm:pt>
    <dgm:pt modelId="{5452D3A9-F8C4-4E09-8CB0-8227F495E938}" type="pres">
      <dgm:prSet presAssocID="{062003B4-6662-4F22-BBBB-5170E4BFE25F}" presName="rect1" presStyleLbl="bgShp" presStyleIdx="0" presStyleCnt="1" custScaleX="11938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effectLst>
          <a:softEdge rad="635000"/>
        </a:effectLst>
      </dgm:spPr>
    </dgm:pt>
    <dgm:pt modelId="{70BDDB3C-74CF-4371-AAAA-FF2F561C059B}" type="pres">
      <dgm:prSet presAssocID="{062003B4-6662-4F22-BBBB-5170E4BFE25F}" presName="rect2" presStyleLbl="trBgShp" presStyleIdx="0" presStyleCnt="1" custScaleX="111221" custScaleY="225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875F07-33F2-4DDA-BDA1-D61050521369}" srcId="{B634490C-76C2-4F83-BB2B-D87A8AE8A333}" destId="{062003B4-6662-4F22-BBBB-5170E4BFE25F}" srcOrd="0" destOrd="0" parTransId="{4E872D05-030B-4C01-BE95-2053099FB56C}" sibTransId="{65304817-7C20-49D0-B060-CDACF242258F}"/>
    <dgm:cxn modelId="{23844939-06BD-4E2D-AB0B-F4CF33C0F554}" type="presOf" srcId="{062003B4-6662-4F22-BBBB-5170E4BFE25F}" destId="{70BDDB3C-74CF-4371-AAAA-FF2F561C059B}" srcOrd="0" destOrd="0" presId="urn:microsoft.com/office/officeart/2008/layout/BendingPictureSemiTransparentText"/>
    <dgm:cxn modelId="{4E308A01-9825-4FD3-A464-A6D0D71A1FB9}" type="presOf" srcId="{B634490C-76C2-4F83-BB2B-D87A8AE8A333}" destId="{EDCAC2CB-6E6F-4E4E-B866-8ABC5BC241BD}" srcOrd="0" destOrd="0" presId="urn:microsoft.com/office/officeart/2008/layout/BendingPictureSemiTransparentText"/>
    <dgm:cxn modelId="{82A36E48-1848-4904-A47C-129C3F98A7F0}" type="presParOf" srcId="{EDCAC2CB-6E6F-4E4E-B866-8ABC5BC241BD}" destId="{1209AA3B-2BE0-470D-BF39-0B5A3EC08960}" srcOrd="0" destOrd="0" presId="urn:microsoft.com/office/officeart/2008/layout/BendingPictureSemiTransparentText"/>
    <dgm:cxn modelId="{55309BBF-0D6C-43D7-B027-E4DE3B252C1A}" type="presParOf" srcId="{1209AA3B-2BE0-470D-BF39-0B5A3EC08960}" destId="{5452D3A9-F8C4-4E09-8CB0-8227F495E938}" srcOrd="0" destOrd="0" presId="urn:microsoft.com/office/officeart/2008/layout/BendingPictureSemiTransparentText"/>
    <dgm:cxn modelId="{51B0F806-5243-4592-B2CD-B2EA4A33E04B}" type="presParOf" srcId="{1209AA3B-2BE0-470D-BF39-0B5A3EC08960}" destId="{70BDDB3C-74CF-4371-AAAA-FF2F561C059B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2D3A9-F8C4-4E09-8CB0-8227F495E938}">
      <dsp:nvSpPr>
        <dsp:cNvPr id="0" name=""/>
        <dsp:cNvSpPr/>
      </dsp:nvSpPr>
      <dsp:spPr>
        <a:xfrm>
          <a:off x="425800" y="1840"/>
          <a:ext cx="7717350" cy="55406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softEdge rad="63500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DB3C-74CF-4371-AAAA-FF2F561C059B}">
      <dsp:nvSpPr>
        <dsp:cNvPr id="0" name=""/>
        <dsp:cNvSpPr/>
      </dsp:nvSpPr>
      <dsp:spPr>
        <a:xfrm>
          <a:off x="689641" y="3043562"/>
          <a:ext cx="7189669" cy="3003269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cap="none" spc="0" dirty="0" smtClean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Стою и снежинки в ладошку ловлю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cap="none" spc="0" dirty="0" smtClean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Я зиму, и снег, и снежинки люблю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cap="none" spc="0" dirty="0" smtClean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Но где-же снежинки?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cap="none" spc="0" dirty="0" smtClean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В ладошке вода!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cap="none" spc="0" dirty="0" smtClean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Куда-же исчезли снежинки? Куда?!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cap="none" spc="0" dirty="0" smtClean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Растаяли хрупкие льдинки-лучи…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cap="none" spc="0" dirty="0" smtClean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Как видно ладошки мои горячи.</a:t>
          </a:r>
          <a:endParaRPr lang="ru-RU" sz="2400" b="1" i="0" kern="1200" cap="none" spc="0" dirty="0">
            <a:ln w="1905">
              <a:solidFill>
                <a:schemeClr val="bg2">
                  <a:lumMod val="50000"/>
                </a:schemeClr>
              </a:solidFill>
            </a:ln>
            <a:solidFill>
              <a:schemeClr val="tx2">
                <a:lumMod val="5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89641" y="3043562"/>
        <a:ext cx="7189669" cy="3003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6FC3-8CEB-4DDC-96E6-EF497E24D480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B1FE-766F-4113-8B28-C9F70FD2966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736">
        <p14:vortex dir="d"/>
      </p:transition>
    </mc:Choice>
    <mc:Fallback xmlns="">
      <p:transition spd="slow" advTm="1573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6FC3-8CEB-4DDC-96E6-EF497E24D480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B1FE-766F-4113-8B28-C9F70FD296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736">
        <p14:vortex dir="d"/>
      </p:transition>
    </mc:Choice>
    <mc:Fallback xmlns="">
      <p:transition spd="slow" advTm="1573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6FC3-8CEB-4DDC-96E6-EF497E24D480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B1FE-766F-4113-8B28-C9F70FD296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736">
        <p14:vortex dir="d"/>
      </p:transition>
    </mc:Choice>
    <mc:Fallback xmlns="">
      <p:transition spd="slow" advTm="1573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6FC3-8CEB-4DDC-96E6-EF497E24D480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B1FE-766F-4113-8B28-C9F70FD2966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736">
        <p14:vortex dir="d"/>
      </p:transition>
    </mc:Choice>
    <mc:Fallback xmlns="">
      <p:transition spd="slow" advTm="1573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6FC3-8CEB-4DDC-96E6-EF497E24D480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B1FE-766F-4113-8B28-C9F70FD296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736">
        <p14:vortex dir="d"/>
      </p:transition>
    </mc:Choice>
    <mc:Fallback xmlns="">
      <p:transition spd="slow" advTm="1573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6FC3-8CEB-4DDC-96E6-EF497E24D480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B1FE-766F-4113-8B28-C9F70FD2966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736">
        <p14:vortex dir="d"/>
      </p:transition>
    </mc:Choice>
    <mc:Fallback xmlns="">
      <p:transition spd="slow" advTm="1573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6FC3-8CEB-4DDC-96E6-EF497E24D480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B1FE-766F-4113-8B28-C9F70FD2966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736">
        <p14:vortex dir="d"/>
      </p:transition>
    </mc:Choice>
    <mc:Fallback xmlns="">
      <p:transition spd="slow" advTm="1573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6FC3-8CEB-4DDC-96E6-EF497E24D480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B1FE-766F-4113-8B28-C9F70FD296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736">
        <p14:vortex dir="d"/>
      </p:transition>
    </mc:Choice>
    <mc:Fallback xmlns="">
      <p:transition spd="slow" advTm="1573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6FC3-8CEB-4DDC-96E6-EF497E24D480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B1FE-766F-4113-8B28-C9F70FD296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736">
        <p14:vortex dir="d"/>
      </p:transition>
    </mc:Choice>
    <mc:Fallback xmlns="">
      <p:transition spd="slow" advTm="1573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6FC3-8CEB-4DDC-96E6-EF497E24D480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B1FE-766F-4113-8B28-C9F70FD296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736">
        <p14:vortex dir="d"/>
      </p:transition>
    </mc:Choice>
    <mc:Fallback xmlns="">
      <p:transition spd="slow" advTm="1573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6FC3-8CEB-4DDC-96E6-EF497E24D480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B1FE-766F-4113-8B28-C9F70FD2966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736">
        <p14:vortex dir="d"/>
      </p:transition>
    </mc:Choice>
    <mc:Fallback xmlns="">
      <p:transition spd="slow" advTm="1573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E56FC3-8CEB-4DDC-96E6-EF497E24D480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94B1FE-766F-4113-8B28-C9F70FD296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Tm="15736">
        <p14:vortex dir="d"/>
      </p:transition>
    </mc:Choice>
    <mc:Fallback xmlns="">
      <p:transition spd="slow" advTm="15736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584176"/>
          </a:xfrm>
        </p:spPr>
        <p:txBody>
          <a:bodyPr/>
          <a:lstStyle/>
          <a:p>
            <a:pPr algn="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ВЫПОЛНИЛА :</a:t>
            </a:r>
          </a:p>
          <a:p>
            <a:pPr algn="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Учитель-логопед МБДОУ д/с №8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Швечикова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 А.П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73630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ПРИЁМЫ ПОСТАНОВКИ ЗВУКА «Р»</a:t>
            </a:r>
            <a:endParaRPr lang="ru-RU" sz="6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3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9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5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89" y="0"/>
            <a:ext cx="9505056" cy="7101408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976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2204865"/>
            <a:ext cx="8640960" cy="208823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Постановка звука «р»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75351" cy="1152128"/>
          </a:xfrm>
        </p:spPr>
        <p:txBody>
          <a:bodyPr/>
          <a:lstStyle/>
          <a:p>
            <a:pPr marL="182880" indent="0">
              <a:buNone/>
            </a:pPr>
            <a:r>
              <a:rPr lang="ru-RU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ЦЕЛЬ:</a:t>
            </a:r>
            <a:endParaRPr lang="ru-RU" sz="6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6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683" fill="hold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34" decel="50000" autoRev="1" fill="hold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4" fill="hold">
                                          <p:stCondLst>
                                            <p:cond delay="12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640960" cy="5832647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8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Коррекционно-развивающие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развитие длительного выдоха и вибрации кончика языка, зрительного внимания, артикуляционной, тонкой моторики, координации речи с движениями.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Коррекционно-образовательные</a:t>
            </a:r>
            <a:r>
              <a:rPr lang="ru-RU" sz="2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закрепление представлений о зиме и её приметах. Уточнение и активизация словаря по теме: «Зима».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Оборудование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использование ИКТ технологий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Предварительная работа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артикуляционные упражнения «Лошадка».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0"/>
            <a:ext cx="8496943" cy="1268761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ЗАДАЧИ: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39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569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95" decel="50000" autoRev="1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8496943" cy="388843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Здравствуй солнце золотое,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Здравствуй небо голубое,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Здравствуй матушка земля,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Здравствуйте мои друзья!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568952" cy="1656184"/>
          </a:xfrm>
        </p:spPr>
        <p:txBody>
          <a:bodyPr>
            <a:prstTxWarp prst="textInflate">
              <a:avLst/>
            </a:prstTxWarp>
          </a:bodyPr>
          <a:lstStyle/>
          <a:p>
            <a:pPr marL="182880" indent="0" algn="ctr">
              <a:buNone/>
            </a:pPr>
            <a:r>
              <a:rPr lang="ru-RU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Организационный момент</a:t>
            </a:r>
            <a:endParaRPr lang="ru-RU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552728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26481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62969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5" y="1772817"/>
            <a:ext cx="5637010" cy="416184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Странная звёздочка </a:t>
            </a:r>
          </a:p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неба упала,</a:t>
            </a:r>
          </a:p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Мне на ладошку</a:t>
            </a:r>
          </a:p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Легла и пропала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75351" cy="1152128"/>
          </a:xfrm>
        </p:spPr>
        <p:txBody>
          <a:bodyPr/>
          <a:lstStyle/>
          <a:p>
            <a:pPr marL="182880" indent="0">
              <a:buNone/>
            </a:pPr>
            <a:r>
              <a:rPr lang="ru-RU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ЗАГАДКА:</a:t>
            </a:r>
            <a:endParaRPr lang="ru-RU" sz="6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43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6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683" fill="hold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34" decel="50000" autoRev="1" fill="hold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4" fill="hold">
                                          <p:stCondLst>
                                            <p:cond delay="12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Пальчиковая гимнастика 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30129661"/>
              </p:ext>
            </p:extLst>
          </p:nvPr>
        </p:nvGraphicFramePr>
        <p:xfrm>
          <a:off x="251520" y="692696"/>
          <a:ext cx="856895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728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620688"/>
            <a:ext cx="7478216" cy="1368152"/>
          </a:xfrm>
        </p:spPr>
        <p:txBody>
          <a:bodyPr>
            <a:prstTxWarp prst="textArchUp">
              <a:avLst/>
            </a:prstTxWarp>
          </a:bodyPr>
          <a:lstStyle/>
          <a:p>
            <a:pPr marL="0" indent="0" algn="ctr">
              <a:buNone/>
            </a:pP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Д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ЫХАТЕЛЬНАЯ ГИМНАСТИКА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3960440" cy="439248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04864"/>
            <a:ext cx="4608512" cy="4176464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30140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8280920" cy="5616623"/>
          </a:xfrm>
        </p:spPr>
        <p:txBody>
          <a:bodyPr>
            <a:normAutofit lnSpcReduction="10000"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r>
              <a:rPr lang="ru-RU" sz="1200" dirty="0" smtClean="0"/>
              <a:t>Мы </a:t>
            </a:r>
            <a:r>
              <a:rPr lang="ru-RU" sz="1200" dirty="0"/>
              <a:t>покрасим потолок,                                                                          Почешу лошадке хвостик</a:t>
            </a:r>
          </a:p>
          <a:p>
            <a:r>
              <a:rPr lang="ru-RU" sz="1200" dirty="0"/>
              <a:t>Маляром стал язычок                                                                            И на ней поеду в гости,</a:t>
            </a:r>
          </a:p>
          <a:p>
            <a:r>
              <a:rPr lang="ru-RU" sz="1200" dirty="0"/>
              <a:t>Будет чистым(вот дела!)                                                                       Цокай громче, язычок,</a:t>
            </a:r>
          </a:p>
          <a:p>
            <a:r>
              <a:rPr lang="ru-RU" sz="1200" dirty="0"/>
              <a:t>Всё до дальнего угла.                                                                           Чтоб никто догнать не мог!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200" dirty="0"/>
              <a:t>Язычок у нас грибок,                                                                             Барабанщик сильно занят,</a:t>
            </a:r>
          </a:p>
          <a:p>
            <a:r>
              <a:rPr lang="ru-RU" sz="1200" dirty="0"/>
              <a:t>Подставляйте кузовок!                                                                           Барабанщик барабанит:</a:t>
            </a:r>
          </a:p>
          <a:p>
            <a:r>
              <a:rPr lang="ru-RU" sz="1200" dirty="0"/>
              <a:t>                                                                                                              Та-</a:t>
            </a:r>
            <a:r>
              <a:rPr lang="ru-RU" sz="1200" dirty="0" err="1"/>
              <a:t>ра</a:t>
            </a:r>
            <a:r>
              <a:rPr lang="ru-RU" sz="1200" dirty="0"/>
              <a:t>-</a:t>
            </a:r>
            <a:r>
              <a:rPr lang="ru-RU" sz="1200" dirty="0" err="1"/>
              <a:t>ра</a:t>
            </a:r>
            <a:r>
              <a:rPr lang="ru-RU" sz="1200" dirty="0"/>
              <a:t>! Та-</a:t>
            </a:r>
            <a:r>
              <a:rPr lang="ru-RU" sz="1200" dirty="0" err="1"/>
              <a:t>ра</a:t>
            </a:r>
            <a:r>
              <a:rPr lang="ru-RU" sz="1200" dirty="0"/>
              <a:t>-</a:t>
            </a:r>
            <a:r>
              <a:rPr lang="ru-RU" sz="1200" dirty="0" err="1"/>
              <a:t>ра</a:t>
            </a:r>
            <a:r>
              <a:rPr lang="ru-RU" sz="1200" dirty="0"/>
              <a:t>!</a:t>
            </a:r>
          </a:p>
          <a:p>
            <a:r>
              <a:rPr lang="ru-RU" sz="1200" dirty="0"/>
              <a:t>                                                                                                              На прогулку нам пора!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20080"/>
          </a:xfrm>
        </p:spPr>
        <p:txBody>
          <a:bodyPr>
            <a:prstTxWarp prst="textArchUp">
              <a:avLst/>
            </a:prstTxWarp>
          </a:bodyPr>
          <a:lstStyle/>
          <a:p>
            <a:pPr marL="182880" indent="0" algn="ctr">
              <a:buNone/>
            </a:pP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Артикуляционные упражнения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2952328" cy="1301820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25017"/>
            <a:ext cx="3160467" cy="1334985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7" y="3717032"/>
            <a:ext cx="2952328" cy="1368152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17032"/>
            <a:ext cx="3024336" cy="1368152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362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5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.9|2.2|1.7|5.3|2.2|2.1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465</TotalTime>
  <Words>221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Georgia</vt:lpstr>
      <vt:lpstr>Segoe Print</vt:lpstr>
      <vt:lpstr>Times New Roman</vt:lpstr>
      <vt:lpstr>Trebuchet MS</vt:lpstr>
      <vt:lpstr>Воздушный поток</vt:lpstr>
      <vt:lpstr>ПРИЁМЫ ПОСТАНОВКИ ЗВУКА «Р»</vt:lpstr>
      <vt:lpstr>ЦЕЛЬ:</vt:lpstr>
      <vt:lpstr>ЗАДАЧИ:</vt:lpstr>
      <vt:lpstr>Организационный момент</vt:lpstr>
      <vt:lpstr>Презентация PowerPoint</vt:lpstr>
      <vt:lpstr>ЗАГАДКА:</vt:lpstr>
      <vt:lpstr>Пальчиковая гимнастика </vt:lpstr>
      <vt:lpstr>ДЫХАТЕЛЬНАЯ ГИМНАСТИКА</vt:lpstr>
      <vt:lpstr>Артикуляционные упражнения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Постановка звука «Р» на тему «ЗИМА»</dc:title>
  <dc:creator>Агапов Эдуард Евгеньевич</dc:creator>
  <cp:lastModifiedBy>Екатерина Швечикова</cp:lastModifiedBy>
  <cp:revision>103</cp:revision>
  <dcterms:created xsi:type="dcterms:W3CDTF">2014-12-01T05:04:59Z</dcterms:created>
  <dcterms:modified xsi:type="dcterms:W3CDTF">2015-03-07T07:44:44Z</dcterms:modified>
</cp:coreProperties>
</file>