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660"/>
  </p:normalViewPr>
  <p:slideViewPr>
    <p:cSldViewPr>
      <p:cViewPr varScale="1">
        <p:scale>
          <a:sx n="104" d="100"/>
          <a:sy n="104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54D599-9202-491F-A883-39C1915EA9FD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DD4567-258D-4DFF-BCE2-A27133763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406640" cy="4208488"/>
          </a:xfrm>
        </p:spPr>
        <p:txBody>
          <a:bodyPr>
            <a:prstTxWarp prst="textPlain">
              <a:avLst>
                <a:gd name="adj" fmla="val 50599"/>
              </a:avLst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Логопедическая игра «ЗООПАРК» по автоматизации звука «Р»</a:t>
            </a:r>
            <a:endParaRPr lang="ru-RU" b="1" spc="5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4929198"/>
            <a:ext cx="2952974" cy="176457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Учитель – логопед МБДОУ </a:t>
            </a:r>
            <a:r>
              <a:rPr lang="ru-RU" dirty="0" err="1" smtClean="0"/>
              <a:t>д</a:t>
            </a:r>
            <a:r>
              <a:rPr lang="ru-RU" dirty="0" smtClean="0"/>
              <a:t>/с № 8</a:t>
            </a:r>
          </a:p>
          <a:p>
            <a:r>
              <a:rPr lang="ru-RU" dirty="0" err="1" smtClean="0"/>
              <a:t>Швечикова</a:t>
            </a:r>
            <a:r>
              <a:rPr lang="ru-RU" smtClean="0"/>
              <a:t> А.П.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162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0" y="566737"/>
            <a:ext cx="3024337" cy="307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573016"/>
            <a:ext cx="603607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2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116633"/>
            <a:ext cx="280831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60356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860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0"/>
            <a:ext cx="3744416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739" y="3789040"/>
            <a:ext cx="60356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375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347864" y="-675453"/>
            <a:ext cx="3024335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54689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095078"/>
            <a:ext cx="54689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192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19874" y="-315417"/>
            <a:ext cx="3096345" cy="396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546893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131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987829" y="-243405"/>
            <a:ext cx="3744414" cy="446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54752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469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208885"/>
              </p:ext>
            </p:extLst>
          </p:nvPr>
        </p:nvGraphicFramePr>
        <p:xfrm>
          <a:off x="1435093" y="2060852"/>
          <a:ext cx="7499365" cy="1512160"/>
        </p:xfrm>
        <a:graphic>
          <a:graphicData uri="http://schemas.openxmlformats.org/drawingml/2006/table">
            <a:tbl>
              <a:tblPr/>
              <a:tblGrid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</a:tblGrid>
              <a:tr h="1890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890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0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2656"/>
            <a:ext cx="2016223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0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3175030"/>
              </p:ext>
            </p:extLst>
          </p:nvPr>
        </p:nvGraphicFramePr>
        <p:xfrm>
          <a:off x="1435093" y="2348876"/>
          <a:ext cx="7499365" cy="1512176"/>
        </p:xfrm>
        <a:graphic>
          <a:graphicData uri="http://schemas.openxmlformats.org/drawingml/2006/table">
            <a:tbl>
              <a:tblPr/>
              <a:tblGrid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</a:tblGrid>
              <a:tr h="18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2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116632"/>
            <a:ext cx="26035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987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5600185"/>
              </p:ext>
            </p:extLst>
          </p:nvPr>
        </p:nvGraphicFramePr>
        <p:xfrm>
          <a:off x="1435093" y="2060844"/>
          <a:ext cx="7499365" cy="1800208"/>
        </p:xfrm>
        <a:graphic>
          <a:graphicData uri="http://schemas.openxmlformats.org/drawingml/2006/table">
            <a:tbl>
              <a:tblPr/>
              <a:tblGrid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  <a:gridCol w="241915"/>
              </a:tblGrid>
              <a:tr h="2250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250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2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2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8" marR="6048" marT="60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048" marR="6048" marT="6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59188" y="-206660"/>
            <a:ext cx="1656185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82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06640" cy="2088232"/>
          </a:xfrm>
        </p:spPr>
        <p:txBody>
          <a:bodyPr>
            <a:normAutofit/>
          </a:bodyPr>
          <a:lstStyle/>
          <a:p>
            <a:r>
              <a:rPr lang="ru-RU" b="1" smtClean="0">
                <a:latin typeface="Segoe Print" pitchFamily="2" charset="0"/>
              </a:rPr>
              <a:t>Цель игры: </a:t>
            </a:r>
            <a:br>
              <a:rPr lang="ru-RU" b="1" smtClean="0">
                <a:latin typeface="Segoe Print" pitchFamily="2" charset="0"/>
              </a:rPr>
            </a:br>
            <a:r>
              <a:rPr lang="ru-RU" b="1" smtClean="0">
                <a:latin typeface="Segoe Print" pitchFamily="2" charset="0"/>
              </a:rPr>
              <a:t>«Автоматизация звука «Р»</a:t>
            </a:r>
            <a:endParaRPr lang="ru-RU" b="1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73016"/>
            <a:ext cx="7406640" cy="2376264"/>
          </a:xfrm>
        </p:spPr>
        <p:txBody>
          <a:bodyPr>
            <a:noAutofit/>
          </a:bodyPr>
          <a:lstStyle/>
          <a:p>
            <a:pPr marL="598932" indent="-571500">
              <a:buFont typeface="Wingdings" pitchFamily="2" charset="2"/>
              <a:buChar char="ü"/>
            </a:pPr>
            <a:r>
              <a:rPr lang="ru-RU" sz="4000">
                <a:latin typeface="Segoe Print" pitchFamily="2" charset="0"/>
              </a:rPr>
              <a:t>в</a:t>
            </a:r>
            <a:r>
              <a:rPr lang="ru-RU" sz="4000" smtClean="0">
                <a:latin typeface="Segoe Print" pitchFamily="2" charset="0"/>
              </a:rPr>
              <a:t> начале слова</a:t>
            </a:r>
          </a:p>
          <a:p>
            <a:pPr marL="598932" indent="-571500">
              <a:buFont typeface="Wingdings" pitchFamily="2" charset="2"/>
              <a:buChar char="ü"/>
            </a:pPr>
            <a:r>
              <a:rPr lang="ru-RU" sz="4000">
                <a:latin typeface="Segoe Print" pitchFamily="2" charset="0"/>
              </a:rPr>
              <a:t>в</a:t>
            </a:r>
            <a:r>
              <a:rPr lang="ru-RU" sz="4000" smtClean="0">
                <a:latin typeface="Segoe Print" pitchFamily="2" charset="0"/>
              </a:rPr>
              <a:t> середине слова</a:t>
            </a:r>
          </a:p>
          <a:p>
            <a:pPr marL="598932" indent="-571500">
              <a:buFont typeface="Wingdings" pitchFamily="2" charset="2"/>
              <a:buChar char="ü"/>
            </a:pPr>
            <a:r>
              <a:rPr lang="ru-RU" sz="4000">
                <a:latin typeface="Segoe Print" pitchFamily="2" charset="0"/>
              </a:rPr>
              <a:t>в</a:t>
            </a:r>
            <a:r>
              <a:rPr lang="ru-RU" sz="4000" smtClean="0">
                <a:latin typeface="Segoe Print" pitchFamily="2" charset="0"/>
              </a:rPr>
              <a:t> конце слова</a:t>
            </a:r>
            <a:endParaRPr lang="ru-RU" sz="400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88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36854"/>
          </a:xfrm>
        </p:spPr>
        <p:txBody>
          <a:bodyPr>
            <a:noAutofit/>
          </a:bodyPr>
          <a:lstStyle/>
          <a:p>
            <a:pPr algn="ctr"/>
            <a:r>
              <a:rPr lang="ru-RU" sz="6000" b="1" smtClean="0">
                <a:latin typeface="Segoe Print" pitchFamily="2" charset="0"/>
              </a:rPr>
              <a:t>Описание игры</a:t>
            </a:r>
            <a:endParaRPr lang="ru-RU" sz="6000" b="1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811184"/>
          </a:xfrm>
        </p:spPr>
        <p:txBody>
          <a:bodyPr/>
          <a:lstStyle/>
          <a:p>
            <a:pPr marL="484632" indent="-457200" algn="just">
              <a:buFont typeface="Arial" pitchFamily="34" charset="0"/>
              <a:buChar char="•"/>
            </a:pPr>
            <a:r>
              <a:rPr lang="ru-RU" b="1" dirty="0" smtClean="0">
                <a:latin typeface="Segoe Print" pitchFamily="2" charset="0"/>
              </a:rPr>
              <a:t>1 этап</a:t>
            </a:r>
            <a:r>
              <a:rPr lang="ru-RU" b="1" dirty="0" smtClean="0">
                <a:latin typeface="Segoe Print" pitchFamily="2" charset="0"/>
              </a:rPr>
              <a:t>: </a:t>
            </a:r>
            <a:r>
              <a:rPr lang="ru-RU" dirty="0" smtClean="0">
                <a:latin typeface="Segoe Print" pitchFamily="2" charset="0"/>
              </a:rPr>
              <a:t>ребенку загадывается загадка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ru-RU" b="1" dirty="0" smtClean="0">
                <a:latin typeface="Segoe Print" pitchFamily="2" charset="0"/>
              </a:rPr>
              <a:t>3 </a:t>
            </a:r>
            <a:r>
              <a:rPr lang="ru-RU" b="1" dirty="0" smtClean="0">
                <a:latin typeface="Segoe Print" pitchFamily="2" charset="0"/>
              </a:rPr>
              <a:t>этап</a:t>
            </a:r>
            <a:r>
              <a:rPr lang="ru-RU" b="1" dirty="0" smtClean="0">
                <a:latin typeface="Segoe Print" pitchFamily="2" charset="0"/>
              </a:rPr>
              <a:t>: </a:t>
            </a:r>
            <a:r>
              <a:rPr lang="ru-RU" dirty="0" smtClean="0">
                <a:latin typeface="Segoe Print" pitchFamily="2" charset="0"/>
              </a:rPr>
              <a:t>произнести слово со звуком «</a:t>
            </a:r>
            <a:r>
              <a:rPr lang="ru-RU" dirty="0" err="1" smtClean="0">
                <a:latin typeface="Segoe Print" pitchFamily="2" charset="0"/>
              </a:rPr>
              <a:t>р</a:t>
            </a:r>
            <a:r>
              <a:rPr lang="ru-RU" dirty="0" smtClean="0">
                <a:latin typeface="Segoe Print" pitchFamily="2" charset="0"/>
              </a:rPr>
              <a:t>» в начале, середине и конце столько раз, сколько точек нарисовано на каждой клетке.</a:t>
            </a:r>
          </a:p>
          <a:p>
            <a:pPr marL="484632" indent="-457200" algn="just">
              <a:buFont typeface="Arial" pitchFamily="34" charset="0"/>
              <a:buChar char="•"/>
            </a:pPr>
            <a:r>
              <a:rPr lang="ru-RU" b="1" dirty="0" smtClean="0">
                <a:latin typeface="Segoe Print" pitchFamily="2" charset="0"/>
              </a:rPr>
              <a:t>2 </a:t>
            </a:r>
            <a:r>
              <a:rPr lang="ru-RU" b="1" dirty="0" smtClean="0">
                <a:latin typeface="Segoe Print" pitchFamily="2" charset="0"/>
              </a:rPr>
              <a:t>этап</a:t>
            </a:r>
            <a:r>
              <a:rPr lang="ru-RU" b="1" dirty="0" smtClean="0">
                <a:latin typeface="Segoe Print" pitchFamily="2" charset="0"/>
              </a:rPr>
              <a:t>: </a:t>
            </a:r>
            <a:r>
              <a:rPr lang="ru-RU" dirty="0" smtClean="0">
                <a:latin typeface="Segoe Print" pitchFamily="2" charset="0"/>
              </a:rPr>
              <a:t>собрать (</a:t>
            </a:r>
            <a:r>
              <a:rPr lang="ru-RU" dirty="0" err="1" smtClean="0">
                <a:latin typeface="Segoe Print" pitchFamily="2" charset="0"/>
              </a:rPr>
              <a:t>пазлы</a:t>
            </a:r>
            <a:r>
              <a:rPr lang="ru-RU" dirty="0" smtClean="0">
                <a:latin typeface="Segoe Print" pitchFamily="2" charset="0"/>
              </a:rPr>
              <a:t>) </a:t>
            </a:r>
            <a:r>
              <a:rPr lang="ru-RU" dirty="0" smtClean="0">
                <a:latin typeface="Segoe Print" pitchFamily="2" charset="0"/>
              </a:rPr>
              <a:t>данное животное из 3-х частей</a:t>
            </a:r>
          </a:p>
          <a:p>
            <a:pPr marL="484632" indent="-4572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29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645024"/>
            <a:ext cx="749808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>
                <a:effectLst/>
              </a:rPr>
              <a:t>Что за кошка: мышей в доме не ловит,</a:t>
            </a:r>
            <a:br>
              <a:rPr lang="ru-RU" sz="4000" b="1">
                <a:effectLst/>
              </a:rPr>
            </a:br>
            <a:r>
              <a:rPr lang="ru-RU" sz="4000" b="1">
                <a:effectLst/>
              </a:rPr>
              <a:t>А в лесу на деревьях живет?</a:t>
            </a:r>
            <a:r>
              <a:rPr lang="ru-RU" b="1">
                <a:effectLst/>
              </a:rPr>
              <a:t/>
            </a:r>
            <a:br>
              <a:rPr lang="ru-RU" b="1">
                <a:effectLst/>
              </a:rPr>
            </a:b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70754"/>
            <a:ext cx="4973960" cy="35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111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293096"/>
            <a:ext cx="749808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>
                <a:effectLst/>
              </a:rPr>
              <a:t>Кто в зоопарке выше всех</a:t>
            </a:r>
            <a:br>
              <a:rPr lang="ru-RU" sz="3600" b="1">
                <a:effectLst/>
              </a:rPr>
            </a:br>
            <a:r>
              <a:rPr lang="ru-RU" sz="3600" b="1">
                <a:effectLst/>
              </a:rPr>
              <a:t>Узнать его нам просто,</a:t>
            </a:r>
            <a:br>
              <a:rPr lang="ru-RU" sz="3600" b="1">
                <a:effectLst/>
              </a:rPr>
            </a:br>
            <a:r>
              <a:rPr lang="ru-RU" sz="3600" b="1">
                <a:effectLst/>
              </a:rPr>
              <a:t>Узнать его легко:</a:t>
            </a:r>
            <a:br>
              <a:rPr lang="ru-RU" sz="3600" b="1">
                <a:effectLst/>
              </a:rPr>
            </a:br>
            <a:r>
              <a:rPr lang="ru-RU" sz="3600" b="1">
                <a:effectLst/>
              </a:rPr>
              <a:t>Высокого он роста</a:t>
            </a:r>
            <a:br>
              <a:rPr lang="ru-RU" sz="3600" b="1">
                <a:effectLst/>
              </a:rPr>
            </a:br>
            <a:r>
              <a:rPr lang="ru-RU" sz="3600" b="1">
                <a:effectLst/>
              </a:rPr>
              <a:t>И видит далеко.</a:t>
            </a: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71800" y="188640"/>
            <a:ext cx="45365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37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77072"/>
            <a:ext cx="749808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>
                <a:effectLst/>
              </a:rPr>
              <a:t>Как большая кошка он </a:t>
            </a:r>
            <a:br>
              <a:rPr lang="ru-RU" sz="4000" b="1">
                <a:effectLst/>
              </a:rPr>
            </a:br>
            <a:r>
              <a:rPr lang="ru-RU" sz="4000" b="1">
                <a:effectLst/>
              </a:rPr>
              <a:t>Грациозен и умён. </a:t>
            </a:r>
            <a:br>
              <a:rPr lang="ru-RU" sz="4000" b="1">
                <a:effectLst/>
              </a:rPr>
            </a:br>
            <a:r>
              <a:rPr lang="ru-RU" sz="4000" b="1">
                <a:effectLst/>
              </a:rPr>
              <a:t>Но не любит разных игр </a:t>
            </a:r>
            <a:br>
              <a:rPr lang="ru-RU" sz="4000" b="1">
                <a:effectLst/>
              </a:rPr>
            </a:br>
            <a:r>
              <a:rPr lang="ru-RU" sz="4000" b="1">
                <a:effectLst/>
              </a:rPr>
              <a:t>Полосатый, грозный...</a:t>
            </a: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527884" y="-1071500"/>
            <a:ext cx="3096343" cy="59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30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2592289" cy="27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3284984"/>
            <a:ext cx="72008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Что за кошка: мышей в доме не ловит,</a:t>
            </a:r>
            <a:br>
              <a:rPr lang="ru-RU" sz="4000" b="1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</a:br>
            <a:r>
              <a:rPr lang="ru-RU" sz="4000" b="1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>А в лесу на деревьях живет?</a:t>
            </a:r>
            <a:r>
              <a:rPr lang="ru-RU" sz="4300" b="1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/>
            </a:r>
            <a:br>
              <a:rPr lang="ru-RU" sz="4300" b="1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</a:br>
            <a:r>
              <a:rPr lang="ru-RU" sz="430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  <a:t/>
            </a:r>
            <a:br>
              <a:rPr lang="ru-RU" sz="4300">
                <a:solidFill>
                  <a:srgbClr val="4F271C">
                    <a:satMod val="130000"/>
                  </a:srgbClr>
                </a:solidFill>
                <a:ea typeface="+mj-ea"/>
                <a:cs typeface="+mj-cs"/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87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307" y="620688"/>
            <a:ext cx="2261837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38677" y="3645024"/>
            <a:ext cx="799288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>
                <a:solidFill>
                  <a:srgbClr val="4F271C">
                    <a:satMod val="130000"/>
                  </a:srgbClr>
                </a:solidFill>
              </a:rPr>
              <a:t>Что за кошка: мышей в доме не ловит,</a:t>
            </a:r>
            <a:br>
              <a:rPr lang="ru-RU" sz="4000" b="1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4000" b="1">
                <a:solidFill>
                  <a:srgbClr val="4F271C">
                    <a:satMod val="130000"/>
                  </a:srgbClr>
                </a:solidFill>
              </a:rPr>
              <a:t>А в лесу на деревьях живет?</a:t>
            </a:r>
            <a:r>
              <a:rPr lang="ru-RU" sz="4300" b="1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4300" b="1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4300">
                <a:solidFill>
                  <a:srgbClr val="4F271C">
                    <a:satMod val="130000"/>
                  </a:srgbClr>
                </a:solidFill>
              </a:rPr>
              <a:t/>
            </a:r>
            <a:br>
              <a:rPr lang="ru-RU" sz="4300">
                <a:solidFill>
                  <a:srgbClr val="4F271C">
                    <a:satMod val="130000"/>
                  </a:srgbClr>
                </a:solidFill>
              </a:rPr>
            </a:b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03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2896" y="4437112"/>
            <a:ext cx="772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>
                <a:solidFill>
                  <a:srgbClr val="4F271C">
                    <a:satMod val="130000"/>
                  </a:srgbClr>
                </a:solidFill>
              </a:rPr>
              <a:t>Что за кошка: мышей в доме не ловит,</a:t>
            </a:r>
            <a:br>
              <a:rPr lang="ru-RU" sz="4000" b="1">
                <a:solidFill>
                  <a:srgbClr val="4F271C">
                    <a:satMod val="130000"/>
                  </a:srgbClr>
                </a:solidFill>
              </a:rPr>
            </a:br>
            <a:r>
              <a:rPr lang="ru-RU" sz="4000" b="1">
                <a:solidFill>
                  <a:srgbClr val="4F271C">
                    <a:satMod val="130000"/>
                  </a:srgbClr>
                </a:solidFill>
              </a:rPr>
              <a:t>А в лесу на деревьях живет?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324036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453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130</Words>
  <Application>Microsoft Office PowerPoint</Application>
  <PresentationFormat>Экран (4:3)</PresentationFormat>
  <Paragraphs>625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Логопедическая игра «ЗООПАРК» по автоматизации звука «Р»</vt:lpstr>
      <vt:lpstr>Цель игры:  «Автоматизация звука «Р»</vt:lpstr>
      <vt:lpstr>Описание игры</vt:lpstr>
      <vt:lpstr>Что за кошка: мышей в доме не ловит, А в лесу на деревьях живет?  </vt:lpstr>
      <vt:lpstr>Кто в зоопарке выше всех Узнать его нам просто, Узнать его легко: Высокого он роста И видит далеко. </vt:lpstr>
      <vt:lpstr>Как большая кошка он  Грациозен и умён.  Но не любит разных игр  Полосатый, грозный...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Агапов Эдуард Евгеньевич</dc:creator>
  <cp:lastModifiedBy>Admin</cp:lastModifiedBy>
  <cp:revision>29</cp:revision>
  <dcterms:created xsi:type="dcterms:W3CDTF">2015-01-26T06:35:23Z</dcterms:created>
  <dcterms:modified xsi:type="dcterms:W3CDTF">2007-01-01T03:44:19Z</dcterms:modified>
</cp:coreProperties>
</file>