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4" r:id="rId3"/>
    <p:sldMasterId id="2147483686" r:id="rId4"/>
    <p:sldMasterId id="2147483698" r:id="rId5"/>
  </p:sldMasterIdLst>
  <p:sldIdLst>
    <p:sldId id="256" r:id="rId6"/>
    <p:sldId id="257" r:id="rId7"/>
    <p:sldId id="259" r:id="rId8"/>
    <p:sldId id="271" r:id="rId9"/>
    <p:sldId id="273" r:id="rId10"/>
    <p:sldId id="260" r:id="rId11"/>
    <p:sldId id="270" r:id="rId12"/>
    <p:sldId id="272" r:id="rId13"/>
    <p:sldId id="268" r:id="rId14"/>
    <p:sldId id="263" r:id="rId15"/>
    <p:sldId id="274" r:id="rId16"/>
    <p:sldId id="275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64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65" r:id="rId39"/>
    <p:sldId id="297" r:id="rId40"/>
    <p:sldId id="298" r:id="rId41"/>
    <p:sldId id="299" r:id="rId42"/>
    <p:sldId id="269" r:id="rId43"/>
    <p:sldId id="267" r:id="rId4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6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FFFFFF"/>
                    </a:solidFill>
                  </a:endParaRPr>
                </a:p>
              </p:txBody>
            </p:sp>
          </p:grpSp>
        </p:grpSp>
      </p:grpSp>
      <p:sp>
        <p:nvSpPr>
          <p:cNvPr id="6210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211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6CE6C-DE55-408D-B0DA-42B71A8F6BB3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3597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C82F8-F333-4D62-9FE6-B653D1D6952D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072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6B5A3-EC99-40D5-9669-AD51651FEC6E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1457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B393C-48A0-467B-85A0-C6ECDC9D050F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5268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328B88-79BD-42D7-A030-E9F771127578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0287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61769-0FC9-4112-A209-F4F51F78169D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3125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8EE5A-ED4D-410A-B7D6-3F54A63147CA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9870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DAC90C-DD75-438E-A0B9-0C33BD5B8F2C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086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6BEF2-7F32-4671-B528-77A4C1880A72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6541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2F2B4-8496-4644-A090-A5CD520BFD86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8298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B3893-6241-4D6A-8FBC-F4C8606529D3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6984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2B659C-4496-4780-B50B-986D3D06AF08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591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49C89-6F90-43E4-A843-35472EF610DA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7616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121A8A8-131D-417D-9AB7-49A16137DF13}" type="datetimeFigureOut">
              <a:rPr lang="ru-RU" smtClean="0">
                <a:solidFill>
                  <a:prstClr val="white"/>
                </a:solidFill>
              </a:rPr>
              <a:pPr/>
              <a:t>24.10.2014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D935A2C-DD8A-4BBF-A5B1-9134476007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5386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121A8A8-131D-417D-9AB7-49A16137DF13}" type="datetimeFigureOut">
              <a:rPr lang="ru-RU" smtClean="0">
                <a:solidFill>
                  <a:prstClr val="white"/>
                </a:solidFill>
              </a:rPr>
              <a:pPr/>
              <a:t>24.10.2014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35A2C-DD8A-4BBF-A5B1-91344760070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6251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121A8A8-131D-417D-9AB7-49A16137DF13}" type="datetimeFigureOut">
              <a:rPr lang="ru-RU" smtClean="0">
                <a:solidFill>
                  <a:prstClr val="white"/>
                </a:solidFill>
              </a:rPr>
              <a:pPr/>
              <a:t>24.10.2014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D935A2C-DD8A-4BBF-A5B1-91344760070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2663966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121A8A8-131D-417D-9AB7-49A16137DF13}" type="datetimeFigureOut">
              <a:rPr lang="ru-RU" smtClean="0">
                <a:solidFill>
                  <a:prstClr val="white"/>
                </a:solidFill>
              </a:rPr>
              <a:pPr/>
              <a:t>24.10.2014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D935A2C-DD8A-4BBF-A5B1-91344760070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95777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121A8A8-131D-417D-9AB7-49A16137DF13}" type="datetimeFigureOut">
              <a:rPr lang="ru-RU" smtClean="0">
                <a:solidFill>
                  <a:prstClr val="white"/>
                </a:solidFill>
              </a:rPr>
              <a:pPr/>
              <a:t>24.10.2014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D935A2C-DD8A-4BBF-A5B1-91344760070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927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1A8A8-131D-417D-9AB7-49A16137DF13}" type="datetimeFigureOut">
              <a:rPr lang="ru-RU" smtClean="0">
                <a:solidFill>
                  <a:prstClr val="white"/>
                </a:solidFill>
              </a:rPr>
              <a:pPr/>
              <a:t>24.10.2014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35A2C-DD8A-4BBF-A5B1-91344760070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55349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121A8A8-131D-417D-9AB7-49A16137DF13}" type="datetimeFigureOut">
              <a:rPr lang="ru-RU" smtClean="0">
                <a:solidFill>
                  <a:prstClr val="white"/>
                </a:solidFill>
              </a:rPr>
              <a:pPr/>
              <a:t>24.10.2014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D935A2C-DD8A-4BBF-A5B1-91344760070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354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121A8A8-131D-417D-9AB7-49A16137DF13}" type="datetimeFigureOut">
              <a:rPr lang="ru-RU" smtClean="0">
                <a:solidFill>
                  <a:prstClr val="white"/>
                </a:solidFill>
              </a:rPr>
              <a:pPr/>
              <a:t>24.10.2014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D935A2C-DD8A-4BBF-A5B1-91344760070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7116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121A8A8-131D-417D-9AB7-49A16137DF13}" type="datetimeFigureOut">
              <a:rPr lang="ru-RU" smtClean="0">
                <a:solidFill>
                  <a:prstClr val="white"/>
                </a:solidFill>
              </a:rPr>
              <a:pPr/>
              <a:t>24.10.2014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D935A2C-DD8A-4BBF-A5B1-91344760070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6187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1A8A8-131D-417D-9AB7-49A16137DF13}" type="datetimeFigureOut">
              <a:rPr lang="ru-RU" smtClean="0">
                <a:solidFill>
                  <a:prstClr val="white"/>
                </a:solidFill>
              </a:rPr>
              <a:pPr/>
              <a:t>24.10.2014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35A2C-DD8A-4BBF-A5B1-91344760070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65800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1A8A8-131D-417D-9AB7-49A16137DF13}" type="datetimeFigureOut">
              <a:rPr lang="ru-RU" smtClean="0">
                <a:solidFill>
                  <a:prstClr val="white"/>
                </a:solidFill>
              </a:rPr>
              <a:pPr/>
              <a:t>24.10.2014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35A2C-DD8A-4BBF-A5B1-91344760070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08015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8375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77140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15005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704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56305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78724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95186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99882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79275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5197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21449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69690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14493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489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85774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57372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86630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75562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73153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01326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33187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898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FFFFF"/>
              </a:solidFill>
            </a:endParaRPr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126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127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128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129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130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131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132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133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134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135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136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5138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139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140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141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142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143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144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145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146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147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148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149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79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80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152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153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154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84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5157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158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159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160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161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162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163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57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165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166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167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168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169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170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171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172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5173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3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38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39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40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41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42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43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044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104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046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47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48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49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FFFFFF"/>
                    </a:solidFill>
                  </a:endParaRPr>
                </a:p>
              </p:txBody>
            </p:sp>
          </p:grpSp>
        </p:grpSp>
      </p:grpSp>
      <p:sp>
        <p:nvSpPr>
          <p:cNvPr id="5187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8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189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190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191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703EBB6-0F96-4C68-9BC1-83D03DB87228}" type="slidenum">
              <a:rPr lang="ru-RU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23372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121A8A8-131D-417D-9AB7-49A16137DF13}" type="datetimeFigureOut">
              <a:rPr lang="ru-RU" smtClean="0">
                <a:solidFill>
                  <a:prstClr val="white"/>
                </a:solidFill>
              </a:rPr>
              <a:pPr/>
              <a:t>24.10.2014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D935A2C-DD8A-4BBF-A5B1-91344760070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2246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498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605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>
            <a:normAutofit/>
          </a:bodyPr>
          <a:lstStyle/>
          <a:p>
            <a:r>
              <a:rPr lang="ru-RU" dirty="0" smtClean="0"/>
              <a:t>Классный час </a:t>
            </a:r>
            <a:br>
              <a:rPr lang="ru-RU" dirty="0" smtClean="0"/>
            </a:br>
            <a:r>
              <a:rPr lang="ru-RU" dirty="0" smtClean="0"/>
              <a:t>Действия в чрезвычайных ситуациях</a:t>
            </a:r>
            <a:br>
              <a:rPr lang="ru-RU" dirty="0" smtClean="0"/>
            </a:br>
            <a:r>
              <a:rPr lang="ru-RU" sz="2400" dirty="0" smtClean="0"/>
              <a:t>классный час в 5 классе</a:t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                                                                  учитель :</a:t>
            </a:r>
            <a:r>
              <a:rPr lang="ru-RU" sz="2400" dirty="0" err="1" smtClean="0"/>
              <a:t>Магерова</a:t>
            </a:r>
            <a:r>
              <a:rPr lang="ru-RU" sz="2400" dirty="0" smtClean="0"/>
              <a:t> А.Л.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4818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Станция 1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/>
              <a:t>ПРАВИЛА ПОЖАРНОЙ БЕЗОПАСНОСТИ</a:t>
            </a:r>
          </a:p>
        </p:txBody>
      </p:sp>
      <p:pic>
        <p:nvPicPr>
          <p:cNvPr id="3074" name="Picture 2" descr="C:\Users\МУРКА\Desktop\Антон\images (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429000"/>
            <a:ext cx="4640932" cy="3255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493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/>
          <a:lstStyle/>
          <a:p>
            <a:r>
              <a:rPr lang="ru-RU" dirty="0"/>
              <a:t>. Какой номер вызова пожарных и спасателей и как правильно следует сообщить о происшествии?</a:t>
            </a:r>
          </a:p>
        </p:txBody>
      </p:sp>
    </p:spTree>
    <p:extLst>
      <p:ext uri="{BB962C8B-B14F-4D97-AF65-F5344CB8AC3E}">
        <p14:creationId xmlns:p14="http://schemas.microsoft.com/office/powerpoint/2010/main" val="193596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/>
          </a:bodyPr>
          <a:lstStyle/>
          <a:p>
            <a:r>
              <a:rPr lang="ru-RU" dirty="0"/>
              <a:t>Можно ли открывать окна и двери в доме или квартире во время пожара?</a:t>
            </a:r>
          </a:p>
        </p:txBody>
      </p:sp>
    </p:spTree>
    <p:extLst>
      <p:ext uri="{BB962C8B-B14F-4D97-AF65-F5344CB8AC3E}">
        <p14:creationId xmlns:p14="http://schemas.microsoft.com/office/powerpoint/2010/main" val="102951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/>
          <a:lstStyle/>
          <a:p>
            <a:r>
              <a:rPr lang="ru-RU" dirty="0"/>
              <a:t>Почему в учреждениях выходы из помещений устраиваются, открывающимися наружу?</a:t>
            </a:r>
          </a:p>
        </p:txBody>
      </p:sp>
    </p:spTree>
    <p:extLst>
      <p:ext uri="{BB962C8B-B14F-4D97-AF65-F5344CB8AC3E}">
        <p14:creationId xmlns:p14="http://schemas.microsoft.com/office/powerpoint/2010/main" val="58112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/>
          <a:lstStyle/>
          <a:p>
            <a:r>
              <a:rPr lang="ru-RU" dirty="0"/>
              <a:t>Какие правила пожарной безопасности нужно соблюдать при разведении костра в лесу?</a:t>
            </a:r>
          </a:p>
        </p:txBody>
      </p:sp>
    </p:spTree>
    <p:extLst>
      <p:ext uri="{BB962C8B-B14F-4D97-AF65-F5344CB8AC3E}">
        <p14:creationId xmlns:p14="http://schemas.microsoft.com/office/powerpoint/2010/main" val="403748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/>
          <a:lstStyle/>
          <a:p>
            <a:r>
              <a:rPr lang="ru-RU" dirty="0"/>
              <a:t>Как тушить загоревшуюся на человеке (на самом себе) одежду?</a:t>
            </a:r>
          </a:p>
        </p:txBody>
      </p:sp>
    </p:spTree>
    <p:extLst>
      <p:ext uri="{BB962C8B-B14F-4D97-AF65-F5344CB8AC3E}">
        <p14:creationId xmlns:p14="http://schemas.microsoft.com/office/powerpoint/2010/main" val="117001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/>
          <a:lstStyle/>
          <a:p>
            <a:r>
              <a:rPr lang="ru-RU" dirty="0"/>
              <a:t>Что необходимо сделать при уходе из квартиры (дома), чтобы не допустить пожар?</a:t>
            </a:r>
          </a:p>
        </p:txBody>
      </p:sp>
    </p:spTree>
    <p:extLst>
      <p:ext uri="{BB962C8B-B14F-4D97-AF65-F5344CB8AC3E}">
        <p14:creationId xmlns:p14="http://schemas.microsoft.com/office/powerpoint/2010/main" val="242998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/>
          <a:lstStyle/>
          <a:p>
            <a:r>
              <a:rPr lang="ru-RU" dirty="0"/>
              <a:t>Какие правила пожарной безопасности нужно соблюдать при устройстве новогодней елки?</a:t>
            </a:r>
          </a:p>
        </p:txBody>
      </p:sp>
    </p:spTree>
    <p:extLst>
      <p:ext uri="{BB962C8B-B14F-4D97-AF65-F5344CB8AC3E}">
        <p14:creationId xmlns:p14="http://schemas.microsoft.com/office/powerpoint/2010/main" val="191871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/>
          <a:lstStyle/>
          <a:p>
            <a:r>
              <a:rPr lang="ru-RU" dirty="0"/>
              <a:t>Какие меры нужно принять, чтобы не допустить пожар из-за шалости детей с огнем?</a:t>
            </a:r>
          </a:p>
        </p:txBody>
      </p:sp>
    </p:spTree>
    <p:extLst>
      <p:ext uri="{BB962C8B-B14F-4D97-AF65-F5344CB8AC3E}">
        <p14:creationId xmlns:p14="http://schemas.microsoft.com/office/powerpoint/2010/main" val="238139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66730"/>
          </a:xfrm>
        </p:spPr>
        <p:txBody>
          <a:bodyPr/>
          <a:lstStyle/>
          <a:p>
            <a:r>
              <a:rPr lang="ru-RU" dirty="0"/>
              <a:t>Как выйти из помещения, заполненного дымом?</a:t>
            </a:r>
          </a:p>
        </p:txBody>
      </p:sp>
    </p:spTree>
    <p:extLst>
      <p:ext uri="{BB962C8B-B14F-4D97-AF65-F5344CB8AC3E}">
        <p14:creationId xmlns:p14="http://schemas.microsoft.com/office/powerpoint/2010/main" val="416258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 и ЧС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этом году исполняется 82 года со </a:t>
            </a:r>
            <a:r>
              <a:rPr lang="ru-RU" dirty="0"/>
              <a:t>дня </a:t>
            </a:r>
            <a:r>
              <a:rPr lang="ru-RU" dirty="0" smtClean="0"/>
              <a:t>образования системы </a:t>
            </a:r>
            <a:r>
              <a:rPr lang="ru-RU" dirty="0"/>
              <a:t>гражданской </a:t>
            </a:r>
            <a:r>
              <a:rPr lang="ru-RU" dirty="0" smtClean="0"/>
              <a:t>обороны. </a:t>
            </a:r>
          </a:p>
          <a:p>
            <a:r>
              <a:rPr lang="ru-RU" dirty="0" smtClean="0"/>
              <a:t>И </a:t>
            </a:r>
            <a:r>
              <a:rPr lang="ru-RU" dirty="0"/>
              <a:t>в настоящее время является важной составляющей оборонных мероприятий нашей страны.</a:t>
            </a:r>
          </a:p>
        </p:txBody>
      </p:sp>
    </p:spTree>
    <p:extLst>
      <p:ext uri="{BB962C8B-B14F-4D97-AF65-F5344CB8AC3E}">
        <p14:creationId xmlns:p14="http://schemas.microsoft.com/office/powerpoint/2010/main" val="198003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/>
          <a:lstStyle/>
          <a:p>
            <a:r>
              <a:rPr lang="ru-RU" dirty="0"/>
              <a:t>Каковы ваши действия при загорании телевизора?</a:t>
            </a:r>
          </a:p>
        </p:txBody>
      </p:sp>
    </p:spTree>
    <p:extLst>
      <p:ext uri="{BB962C8B-B14F-4D97-AF65-F5344CB8AC3E}">
        <p14:creationId xmlns:p14="http://schemas.microsoft.com/office/powerpoint/2010/main" val="217452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02634"/>
          </a:xfrm>
        </p:spPr>
        <p:txBody>
          <a:bodyPr/>
          <a:lstStyle/>
          <a:p>
            <a:r>
              <a:rPr lang="ru-RU" dirty="0"/>
              <a:t>Назовите основные причины пожаров в быту.</a:t>
            </a:r>
          </a:p>
        </p:txBody>
      </p:sp>
    </p:spTree>
    <p:extLst>
      <p:ext uri="{BB962C8B-B14F-4D97-AF65-F5344CB8AC3E}">
        <p14:creationId xmlns:p14="http://schemas.microsoft.com/office/powerpoint/2010/main" val="318664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/>
          <a:lstStyle/>
          <a:p>
            <a:r>
              <a:rPr lang="ru-RU" dirty="0"/>
              <a:t>Что делать, если лестница в многоэтажном доме задымлена? </a:t>
            </a:r>
          </a:p>
        </p:txBody>
      </p:sp>
    </p:spTree>
    <p:extLst>
      <p:ext uri="{BB962C8B-B14F-4D97-AF65-F5344CB8AC3E}">
        <p14:creationId xmlns:p14="http://schemas.microsoft.com/office/powerpoint/2010/main" val="222445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/>
          <a:lstStyle/>
          <a:p>
            <a:r>
              <a:rPr lang="ru-RU" dirty="0"/>
              <a:t>ЗАПРЕЩАЕТСЯ:</a:t>
            </a:r>
            <a:br>
              <a:rPr lang="ru-RU" dirty="0"/>
            </a:br>
            <a:r>
              <a:rPr lang="ru-RU" dirty="0"/>
              <a:t>Пользоваться лифтом, пытаться спуститься самостоятельно по лестничным маршам, по веревкам или простыням.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009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80120"/>
          </a:xfrm>
        </p:spPr>
        <p:txBody>
          <a:bodyPr>
            <a:noAutofit/>
          </a:bodyPr>
          <a:lstStyle/>
          <a:p>
            <a:r>
              <a:rPr lang="ru-RU" sz="6000" dirty="0"/>
              <a:t>Станция 2</a:t>
            </a:r>
            <a:br>
              <a:rPr lang="ru-RU" sz="6000" dirty="0"/>
            </a:b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5400" dirty="0"/>
              <a:t>ПРАВИЛА ПОВЕДЕНИЯ В ЧРЕЗВЫЧАЙНЫХ СИТУАЦИЯХ</a:t>
            </a:r>
            <a:br>
              <a:rPr lang="ru-RU" sz="5400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098" name="Picture 2" descr="C:\Users\МУРКА\Desktop\Антон\images (4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977267"/>
            <a:ext cx="3619880" cy="2880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МУРКА\Desktop\Антон\images (5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3" y="3977267"/>
            <a:ext cx="3107457" cy="2880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МУРКА\Desktop\Антон\images (6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977267"/>
            <a:ext cx="2808312" cy="2880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113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78298"/>
          </a:xfrm>
        </p:spPr>
        <p:txBody>
          <a:bodyPr>
            <a:normAutofit fontScale="90000"/>
          </a:bodyPr>
          <a:lstStyle/>
          <a:p>
            <a:r>
              <a:rPr lang="ru-RU" dirty="0"/>
              <a:t>Какой основной сигнал оповещения Гражданской обороны Вы знаете?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140968"/>
            <a:ext cx="8229600" cy="2985195"/>
          </a:xfrm>
        </p:spPr>
        <p:txBody>
          <a:bodyPr/>
          <a:lstStyle/>
          <a:p>
            <a:r>
              <a:rPr lang="ru-RU" dirty="0"/>
              <a:t>/Основной сигнал оповещения Гражданской обороны «Внимание всем!»/.</a:t>
            </a:r>
          </a:p>
        </p:txBody>
      </p:sp>
    </p:spTree>
    <p:extLst>
      <p:ext uri="{BB962C8B-B14F-4D97-AF65-F5344CB8AC3E}">
        <p14:creationId xmlns:p14="http://schemas.microsoft.com/office/powerpoint/2010/main" val="40852484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Назовите порядок подачи сигнала Гражданской обороны «Внимание всем!».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ru-RU" dirty="0"/>
              <a:t>/Подается для предупреждения населения о непосредственной угрозе нападения противника или заражения. Сигнал доводится до населения при помощи сирен непрерывного звучания в течение 3 минут, повторяется несколько раз и дублируется гудками на предприятиях, транспортом/.</a:t>
            </a:r>
          </a:p>
        </p:txBody>
      </p:sp>
    </p:spTree>
    <p:extLst>
      <p:ext uri="{BB962C8B-B14F-4D97-AF65-F5344CB8AC3E}">
        <p14:creationId xmlns:p14="http://schemas.microsoft.com/office/powerpoint/2010/main" val="3035542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Что нужно сделать при получении сигнала Гражданской обороны «Внимание всем!»?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/>
          </a:bodyPr>
          <a:lstStyle/>
          <a:p>
            <a:r>
              <a:rPr lang="ru-RU" sz="4000" dirty="0"/>
              <a:t>/Включить радио- и телевизионные приемники и </a:t>
            </a:r>
            <a:r>
              <a:rPr lang="ru-RU" sz="3600" dirty="0"/>
              <a:t>прослушать</a:t>
            </a:r>
            <a:r>
              <a:rPr lang="ru-RU" sz="4000" dirty="0"/>
              <a:t> информацию/.</a:t>
            </a:r>
          </a:p>
        </p:txBody>
      </p:sp>
    </p:spTree>
    <p:extLst>
      <p:ext uri="{BB962C8B-B14F-4D97-AF65-F5344CB8AC3E}">
        <p14:creationId xmlns:p14="http://schemas.microsoft.com/office/powerpoint/2010/main" val="4183051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 необходимости эвакуации следует: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ru-RU" dirty="0"/>
              <a:t>/Собрать в сумку документы, деньги, ценности, предметы первой необходимости; приготовить запас консервированных и сухих продуктов, воды; закрыть окна, перекрыть газ, воду отключить электроэнергию, закрыть за собой дверь/.</a:t>
            </a:r>
          </a:p>
        </p:txBody>
      </p:sp>
    </p:spTree>
    <p:extLst>
      <p:ext uri="{BB962C8B-B14F-4D97-AF65-F5344CB8AC3E}">
        <p14:creationId xmlns:p14="http://schemas.microsoft.com/office/powerpoint/2010/main" val="2402435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Назовите ваши действия, если Вы оказались в заложниках?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/Главное не конфликтовать, постараюсь установить нормальные отношения, ограничу свои движения, на всякое действие буду спрашивать разрешение, попытаюсь запомнить максимум информации о захватчиках, использую любую возможность для спасения, но только в том случае, если буду уверен в успехе/.</a:t>
            </a:r>
          </a:p>
        </p:txBody>
      </p:sp>
    </p:spTree>
    <p:extLst>
      <p:ext uri="{BB962C8B-B14F-4D97-AF65-F5344CB8AC3E}">
        <p14:creationId xmlns:p14="http://schemas.microsoft.com/office/powerpoint/2010/main" val="3865795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2400" b="1" dirty="0">
                <a:solidFill>
                  <a:schemeClr val="accent4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В России государственная организация защиты населения берет свое начало в </a:t>
            </a:r>
            <a:r>
              <a:rPr lang="ru-RU" sz="2400" b="1" u="sng" dirty="0">
                <a:solidFill>
                  <a:schemeClr val="accent4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1932</a:t>
            </a:r>
            <a:r>
              <a:rPr lang="ru-RU" sz="2400" b="1" dirty="0">
                <a:solidFill>
                  <a:schemeClr val="accent4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 г., когда было утверждено положение о местной противовоздушной обороне. </a:t>
            </a:r>
            <a:br>
              <a:rPr lang="ru-RU" sz="2400" b="1" dirty="0">
                <a:solidFill>
                  <a:schemeClr val="accent4">
                    <a:lumMod val="10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400" b="1" dirty="0">
                <a:solidFill>
                  <a:schemeClr val="accent4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В </a:t>
            </a:r>
            <a:r>
              <a:rPr lang="ru-RU" sz="2400" b="1" u="sng" dirty="0">
                <a:solidFill>
                  <a:schemeClr val="accent4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1991</a:t>
            </a:r>
            <a:r>
              <a:rPr lang="ru-RU" sz="2400" b="1" dirty="0">
                <a:solidFill>
                  <a:schemeClr val="accent4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 г. войска ГО вошли в состав Государственного комитета Российской Федерации по делам гражданской обороны, чрезвычайным ситуациям и ликвидации последствий стихийных бедствий, </a:t>
            </a:r>
            <a:br>
              <a:rPr lang="ru-RU" sz="2400" b="1" dirty="0">
                <a:solidFill>
                  <a:schemeClr val="accent4">
                    <a:lumMod val="10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400" b="1" dirty="0">
                <a:solidFill>
                  <a:schemeClr val="accent4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который в </a:t>
            </a:r>
            <a:r>
              <a:rPr lang="ru-RU" sz="2400" b="1" u="sng" dirty="0">
                <a:solidFill>
                  <a:schemeClr val="accent4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1994</a:t>
            </a:r>
            <a:r>
              <a:rPr lang="ru-RU" sz="2400" b="1" dirty="0">
                <a:solidFill>
                  <a:schemeClr val="accent4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 г. был преобразован в Министерство Российской Федерации по делам гражданской обороны, чрезвычайным ситуациям и ликвидации последствий стихийных бедствий </a:t>
            </a:r>
            <a:r>
              <a:rPr lang="ru-RU" sz="2400" b="1" dirty="0" smtClean="0">
                <a:solidFill>
                  <a:schemeClr val="accent4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400" b="1" dirty="0" smtClean="0">
                <a:solidFill>
                  <a:schemeClr val="accent4">
                    <a:lumMod val="10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400" b="1" dirty="0" smtClean="0">
                <a:solidFill>
                  <a:schemeClr val="accent4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(</a:t>
            </a:r>
            <a:r>
              <a:rPr lang="ru-RU" sz="2400" b="1" u="sng" dirty="0">
                <a:solidFill>
                  <a:schemeClr val="accent4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МЧС России</a:t>
            </a:r>
            <a:r>
              <a:rPr lang="ru-RU" sz="2400" b="1" dirty="0">
                <a:solidFill>
                  <a:schemeClr val="accent4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).</a:t>
            </a:r>
            <a:br>
              <a:rPr lang="ru-RU" sz="2400" b="1" dirty="0">
                <a:solidFill>
                  <a:schemeClr val="accent4">
                    <a:lumMod val="10000"/>
                  </a:schemeClr>
                </a:solidFill>
                <a:latin typeface="+mn-lt"/>
                <a:ea typeface="+mn-ea"/>
                <a:cs typeface="+mn-cs"/>
              </a:rPr>
            </a:br>
            <a:endParaRPr lang="ru-RU" sz="3200" b="1" dirty="0">
              <a:solidFill>
                <a:schemeClr val="accent4">
                  <a:lumMod val="10000"/>
                </a:schemeClr>
              </a:solidFill>
              <a:latin typeface="+mn-lt"/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73764" y="4797152"/>
            <a:ext cx="2143140" cy="2143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23165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Что нужно сделать в случае химических ожогов кожи?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ru-RU" dirty="0"/>
              <a:t>/При поражениях любой агрессивной жидкостью (кислотой, щелочью, растворителем, </a:t>
            </a:r>
            <a:r>
              <a:rPr lang="ru-RU" dirty="0" err="1"/>
              <a:t>спецтопливом</a:t>
            </a:r>
            <a:r>
              <a:rPr lang="ru-RU" dirty="0"/>
              <a:t>, маслами и т.п.) – необходимо промывать под струей холодной воды до прибытия «Скорой помощи»/.</a:t>
            </a:r>
          </a:p>
        </p:txBody>
      </p:sp>
    </p:spTree>
    <p:extLst>
      <p:ext uri="{BB962C8B-B14F-4D97-AF65-F5344CB8AC3E}">
        <p14:creationId xmlns:p14="http://schemas.microsoft.com/office/powerpoint/2010/main" val="753646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Если вы обнаружили подозрительный предмет?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r>
              <a:rPr lang="ru-RU" dirty="0"/>
              <a:t>/Заметив взрывоопасный предмет, а также подозрительные предметы, не подходите близко к ним, позовите людей и попросите немедленно сообщить о находке в милицию/.</a:t>
            </a:r>
          </a:p>
        </p:txBody>
      </p:sp>
    </p:spTree>
    <p:extLst>
      <p:ext uri="{BB962C8B-B14F-4D97-AF65-F5344CB8AC3E}">
        <p14:creationId xmlns:p14="http://schemas.microsoft.com/office/powerpoint/2010/main" val="21723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Какие </a:t>
            </a:r>
            <a:r>
              <a:rPr lang="ru-RU" dirty="0"/>
              <a:t>вы знаете естественные безопасные укрытия на улице и относительно безопасные места в доме?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r>
              <a:rPr lang="ru-RU" dirty="0"/>
              <a:t>/На улице: овраг, яма, ров, канава, кювет дороги. </a:t>
            </a:r>
            <a:endParaRPr lang="ru-RU" dirty="0" smtClean="0"/>
          </a:p>
          <a:p>
            <a:r>
              <a:rPr lang="ru-RU" dirty="0" smtClean="0"/>
              <a:t>Дома</a:t>
            </a:r>
            <a:r>
              <a:rPr lang="ru-RU" dirty="0"/>
              <a:t>: ниши стен, дверные проемы, встроенные шкафы/.</a:t>
            </a:r>
          </a:p>
        </p:txBody>
      </p:sp>
    </p:spTree>
    <p:extLst>
      <p:ext uri="{BB962C8B-B14F-4D97-AF65-F5344CB8AC3E}">
        <p14:creationId xmlns:p14="http://schemas.microsoft.com/office/powerpoint/2010/main" val="921728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Во время урагана, бури, смерча вы оказались на улице….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/Находись в удалении от зданий; найди естественное укрытие, ляг на землю и прижмись, закрой голову руками; жди снижения порыва ветра и быстро перейди в более надежное укрытие/.</a:t>
            </a:r>
          </a:p>
        </p:txBody>
      </p:sp>
    </p:spTree>
    <p:extLst>
      <p:ext uri="{BB962C8B-B14F-4D97-AF65-F5344CB8AC3E}">
        <p14:creationId xmlns:p14="http://schemas.microsoft.com/office/powerpoint/2010/main" val="1759684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96144"/>
          </a:xfrm>
        </p:spPr>
        <p:txBody>
          <a:bodyPr>
            <a:noAutofit/>
          </a:bodyPr>
          <a:lstStyle/>
          <a:p>
            <a:r>
              <a:rPr lang="ru-RU" sz="6000" dirty="0"/>
              <a:t>Станция 3</a:t>
            </a:r>
            <a:br>
              <a:rPr lang="ru-RU" sz="6000" dirty="0"/>
            </a:b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endParaRPr lang="ru-RU" dirty="0"/>
          </a:p>
          <a:p>
            <a:pPr algn="ctr"/>
            <a:r>
              <a:rPr lang="ru-RU" sz="5400" dirty="0"/>
              <a:t>ПРАВИЛА БЕЗОПАСНОГО ПОВЕДЕНИЯ В </a:t>
            </a:r>
            <a:r>
              <a:rPr lang="ru-RU" sz="5400" dirty="0" smtClean="0"/>
              <a:t>БЫТУ</a:t>
            </a:r>
          </a:p>
          <a:p>
            <a:pPr algn="ctr"/>
            <a:endParaRPr lang="ru-RU" sz="5400" dirty="0"/>
          </a:p>
          <a:p>
            <a:endParaRPr lang="ru-RU" dirty="0"/>
          </a:p>
        </p:txBody>
      </p:sp>
      <p:pic>
        <p:nvPicPr>
          <p:cNvPr id="5122" name="Picture 2" descr="C:\Users\МУРКА\Desktop\Антон\images (7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405058"/>
            <a:ext cx="3273896" cy="2257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МУРКА\Desktop\Антон\images (8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3284984"/>
            <a:ext cx="2479256" cy="2199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МУРКА\Desktop\Антон\200px-Post-7089-1257165010 (1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9592" y="3290732"/>
            <a:ext cx="1905000" cy="2269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Users\МУРКА\Desktop\Антон\74692-5-f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4336" y="4797151"/>
            <a:ext cx="2666135" cy="2106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0511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Как избежать отравлений препаратами бытовой химии?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/Никогда не пользоваться незнакомыми препаратами бытовой химии;</a:t>
            </a:r>
          </a:p>
          <a:p>
            <a:r>
              <a:rPr lang="ru-RU" dirty="0"/>
              <a:t>не пить жидкости из незнакомых бутылок и банок, особенно если они стоят на полу или в «укромном месте»; </a:t>
            </a:r>
            <a:endParaRPr lang="ru-RU" dirty="0" smtClean="0"/>
          </a:p>
          <a:p>
            <a:r>
              <a:rPr lang="ru-RU" dirty="0" smtClean="0"/>
              <a:t>не </a:t>
            </a:r>
            <a:r>
              <a:rPr lang="ru-RU" dirty="0"/>
              <a:t>пользоваться спичками рядом с банками или бутылками с резким запахом, не распылять содержимое аэрозольных баллончиков вблизи открытого огня, хранить химические вещества в закрывающихся шкафчиках/.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164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Вы разбили в комнате градусник. Что сделать, чтобы ртуть не причинила вреда вашему здоровью?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 lnSpcReduction="10000"/>
          </a:bodyPr>
          <a:lstStyle/>
          <a:p>
            <a:r>
              <a:rPr lang="ru-RU" dirty="0"/>
              <a:t>/</a:t>
            </a:r>
            <a:r>
              <a:rPr lang="ru-RU" dirty="0" smtClean="0"/>
              <a:t>Открыть </a:t>
            </a:r>
            <a:r>
              <a:rPr lang="ru-RU" dirty="0"/>
              <a:t>окна и двери, чтобы проветрить помещение. </a:t>
            </a:r>
            <a:endParaRPr lang="ru-RU" dirty="0" smtClean="0"/>
          </a:p>
          <a:p>
            <a:r>
              <a:rPr lang="ru-RU" dirty="0" smtClean="0"/>
              <a:t>С </a:t>
            </a:r>
            <a:r>
              <a:rPr lang="ru-RU" dirty="0"/>
              <a:t>помощью резиновой груши </a:t>
            </a:r>
            <a:r>
              <a:rPr lang="ru-RU" dirty="0" smtClean="0"/>
              <a:t>собрать </a:t>
            </a:r>
            <a:r>
              <a:rPr lang="ru-RU" dirty="0"/>
              <a:t>ртутные шарики в банку с водой, </a:t>
            </a:r>
            <a:r>
              <a:rPr lang="ru-RU" dirty="0" smtClean="0"/>
              <a:t>закрыть </a:t>
            </a:r>
            <a:r>
              <a:rPr lang="ru-RU" dirty="0"/>
              <a:t>плотной крышкой. </a:t>
            </a:r>
            <a:endParaRPr lang="ru-RU" dirty="0" smtClean="0"/>
          </a:p>
          <a:p>
            <a:r>
              <a:rPr lang="ru-RU" dirty="0" smtClean="0"/>
              <a:t>Обработать </a:t>
            </a:r>
            <a:r>
              <a:rPr lang="ru-RU" dirty="0"/>
              <a:t>поверхность 5% раствором марганцовки. </a:t>
            </a:r>
            <a:endParaRPr lang="ru-RU" dirty="0" smtClean="0"/>
          </a:p>
          <a:p>
            <a:r>
              <a:rPr lang="ru-RU" dirty="0" smtClean="0"/>
              <a:t>Ртуть сдать </a:t>
            </a:r>
            <a:r>
              <a:rPr lang="ru-RU" dirty="0"/>
              <a:t>в штаб Гражданской обороны/.</a:t>
            </a:r>
          </a:p>
        </p:txBody>
      </p:sp>
    </p:spTree>
    <p:extLst>
      <p:ext uri="{BB962C8B-B14F-4D97-AF65-F5344CB8AC3E}">
        <p14:creationId xmlns:p14="http://schemas.microsoft.com/office/powerpoint/2010/main" val="3273389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Чем опасна ртуть?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/Очень токсична. Пары ртути вызывают у людей острые отравления. Особенно усиливается опасность, когда увеличивается площадь испарения (при растирании ее по поверхности или когда множество мелких капелек забивается в щели и другие углубления).</a:t>
            </a:r>
          </a:p>
        </p:txBody>
      </p:sp>
    </p:spTree>
    <p:extLst>
      <p:ext uri="{BB962C8B-B14F-4D97-AF65-F5344CB8AC3E}">
        <p14:creationId xmlns:p14="http://schemas.microsoft.com/office/powerpoint/2010/main" val="297891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47725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dirty="0" smtClean="0">
                <a:solidFill>
                  <a:schemeClr val="accent4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Мои действия в случае опасности</a:t>
            </a:r>
            <a:endParaRPr lang="ru-RU" dirty="0" smtClean="0">
              <a:solidFill>
                <a:schemeClr val="accent4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6387" name="Picture 3" descr="{B8F8EC8E-34DB-447F-88B1-D8F17104FA6C}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5400" y="971550"/>
            <a:ext cx="6551613" cy="49149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287338" y="1052513"/>
            <a:ext cx="85693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ru-RU" altLang="ru-RU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539750" y="5734050"/>
            <a:ext cx="84248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ru-RU" altLang="ru-RU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468313" y="1052513"/>
            <a:ext cx="84248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ru-RU" altLang="ru-RU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250825" y="1052513"/>
            <a:ext cx="88931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ru-RU" altLang="ru-RU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0" y="6021388"/>
            <a:ext cx="9144000" cy="830997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dirty="0">
                <a:solidFill>
                  <a:srgbClr val="FFFFFF"/>
                </a:solidFill>
                <a:latin typeface="Verdana" pitchFamily="34" charset="0"/>
              </a:rPr>
              <a:t>   </a:t>
            </a:r>
            <a:r>
              <a:rPr lang="ru-RU" altLang="ru-RU" sz="2400" b="1" i="1" dirty="0">
                <a:solidFill>
                  <a:schemeClr val="accent4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Что ты будешь делать, услышав за окном прерывистый сигнал сирены?</a:t>
            </a:r>
          </a:p>
        </p:txBody>
      </p:sp>
    </p:spTree>
    <p:extLst>
      <p:ext uri="{BB962C8B-B14F-4D97-AF65-F5344CB8AC3E}">
        <p14:creationId xmlns:p14="http://schemas.microsoft.com/office/powerpoint/2010/main" val="425921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42594"/>
          </a:xfrm>
        </p:spPr>
        <p:txBody>
          <a:bodyPr>
            <a:normAutofit/>
          </a:bodyPr>
          <a:lstStyle/>
          <a:p>
            <a:r>
              <a:rPr lang="ru-RU" sz="6600" dirty="0" smtClean="0"/>
              <a:t>Молодцы!!!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111324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Служба спасения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Служба </a:t>
            </a:r>
            <a:r>
              <a:rPr lang="ru-RU" dirty="0"/>
              <a:t>спасения - это организация, которая всегда готова бесплатно прийти на помощь любому человеку. В Службе спасения работают смелые, благородные, сильные люди - спасатели.</a:t>
            </a:r>
          </a:p>
        </p:txBody>
      </p:sp>
      <p:pic>
        <p:nvPicPr>
          <p:cNvPr id="4" name="Picture 4" descr="mchsn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99282"/>
            <a:ext cx="9144000" cy="152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29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МУРКА\Desktop\Антон\images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0728"/>
            <a:ext cx="9144000" cy="5366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650"/>
          </a:xfrm>
        </p:spPr>
        <p:txBody>
          <a:bodyPr/>
          <a:lstStyle/>
          <a:p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На протяжении всей истории существования человечества, мирному населению постоянно грозят различные 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опасности.</a:t>
            </a:r>
            <a:endParaRPr lang="ru-RU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67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 fontScale="90000"/>
          </a:bodyPr>
          <a:lstStyle/>
          <a:p>
            <a:r>
              <a:rPr lang="ru-RU" dirty="0"/>
              <a:t>. </a:t>
            </a:r>
            <a:r>
              <a:rPr lang="ru-RU" sz="3600" dirty="0"/>
              <a:t>Каждое утро человек выходит из дома и попадает в огромный мир, в котором может произойти все что угодно, начиная от ушиба и заканчивая террористическим актом. Эти неприятности получили название экстремальных ситуаций.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>
                <a:solidFill>
                  <a:srgbClr val="FF0000"/>
                </a:solidFill>
              </a:rPr>
              <a:t>Экстремальный</a:t>
            </a:r>
            <a:r>
              <a:rPr lang="ru-RU" sz="3600" dirty="0" smtClean="0"/>
              <a:t> </a:t>
            </a:r>
            <a:r>
              <a:rPr lang="ru-RU" sz="3600" dirty="0"/>
              <a:t>- значит трудный, сложный. </a:t>
            </a:r>
            <a:r>
              <a:rPr lang="ru-RU" sz="3600" dirty="0">
                <a:solidFill>
                  <a:srgbClr val="FF0000"/>
                </a:solidFill>
              </a:rPr>
              <a:t>Экстремальные ситуации </a:t>
            </a:r>
            <a:r>
              <a:rPr lang="ru-RU" sz="3600" dirty="0"/>
              <a:t>- значит сложные, трудные, неприятные ситуации, в которых может оказаться человек.</a:t>
            </a:r>
          </a:p>
        </p:txBody>
      </p:sp>
    </p:spTree>
    <p:extLst>
      <p:ext uri="{BB962C8B-B14F-4D97-AF65-F5344CB8AC3E}">
        <p14:creationId xmlns:p14="http://schemas.microsoft.com/office/powerpoint/2010/main" val="226751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307181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dirty="0">
                <a:solidFill>
                  <a:schemeClr val="accent4">
                    <a:lumMod val="1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Гражданская оборона</a:t>
            </a:r>
            <a:r>
              <a:rPr lang="ru-RU" sz="4400" b="1" dirty="0">
                <a:solidFill>
                  <a:schemeClr val="accent4">
                    <a:lumMod val="1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ru-RU" sz="4400" dirty="0" smtClean="0">
                <a:solidFill>
                  <a:schemeClr val="accent4">
                    <a:lumMod val="1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–</a:t>
            </a:r>
            <a:br>
              <a:rPr lang="ru-RU" sz="4400" dirty="0" smtClean="0">
                <a:solidFill>
                  <a:schemeClr val="accent4">
                    <a:lumMod val="1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ru-RU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система </a:t>
            </a:r>
            <a:r>
              <a:rPr lang="ru-RU" sz="2800" b="1" dirty="0">
                <a:solidFill>
                  <a:schemeClr val="accent4">
                    <a:lumMod val="1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мероприятий по подготовке к защите и по защите населения, материальных и культурных ценностей на территории  Российской Федерации от опасностей, возникающих при ведении военных действий или вследствие этих действий, а также при возникновении ЧС природного и техногенного характера.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3080406"/>
            <a:ext cx="4946950" cy="366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70888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02634"/>
          </a:xfrm>
        </p:spPr>
        <p:txBody>
          <a:bodyPr/>
          <a:lstStyle/>
          <a:p>
            <a:pPr marL="448056" lvl="0" indent="-384048">
              <a:spcBef>
                <a:spcPct val="20000"/>
              </a:spcBef>
            </a:pPr>
            <a:r>
              <a:rPr lang="ru-RU" b="1" dirty="0">
                <a:solidFill>
                  <a:srgbClr val="C00000"/>
                </a:solidFill>
                <a:ea typeface="+mn-ea"/>
                <a:cs typeface="+mn-cs"/>
              </a:rPr>
              <a:t>«Предупредить, научить, помочь» -</a:t>
            </a:r>
            <a:br>
              <a:rPr lang="ru-RU" b="1" dirty="0">
                <a:solidFill>
                  <a:srgbClr val="C00000"/>
                </a:solidFill>
                <a:ea typeface="+mn-ea"/>
                <a:cs typeface="+mn-cs"/>
              </a:rPr>
            </a:br>
            <a:r>
              <a:rPr lang="ru-RU" sz="3000" b="1" dirty="0">
                <a:solidFill>
                  <a:prstClr val="white"/>
                </a:solidFill>
                <a:latin typeface="Century Gothic"/>
                <a:ea typeface="+mn-ea"/>
                <a:cs typeface="+mn-cs"/>
              </a:rPr>
              <a:t> </a:t>
            </a:r>
            <a:r>
              <a:rPr lang="ru-RU" sz="3000" b="1" dirty="0">
                <a:solidFill>
                  <a:prstClr val="black"/>
                </a:solidFill>
                <a:latin typeface="Century Gothic"/>
                <a:ea typeface="+mn-ea"/>
                <a:cs typeface="+mn-cs"/>
              </a:rPr>
              <a:t>этот девиз стал главным при проведении Дня гражданской обороны.</a:t>
            </a:r>
            <a:r>
              <a:rPr lang="ru-RU" sz="3000" dirty="0">
                <a:solidFill>
                  <a:prstClr val="black"/>
                </a:solidFill>
                <a:latin typeface="Century Gothic"/>
                <a:ea typeface="+mn-ea"/>
                <a:cs typeface="+mn-cs"/>
              </a:rPr>
              <a:t/>
            </a:r>
            <a:br>
              <a:rPr lang="ru-RU" sz="3000" dirty="0">
                <a:solidFill>
                  <a:prstClr val="black"/>
                </a:solidFill>
                <a:latin typeface="Century Gothic"/>
                <a:ea typeface="+mn-ea"/>
                <a:cs typeface="+mn-cs"/>
              </a:rPr>
            </a:br>
            <a:endParaRPr lang="ru-RU" dirty="0"/>
          </a:p>
        </p:txBody>
      </p:sp>
      <p:pic>
        <p:nvPicPr>
          <p:cNvPr id="1026" name="Picture 2" descr="C:\Users\МУРКА\Desktop\Антон\origina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3094" y="3717032"/>
            <a:ext cx="2670236" cy="2550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111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 fontScale="90000"/>
          </a:bodyPr>
          <a:lstStyle/>
          <a:p>
            <a:r>
              <a:rPr lang="ru-RU" dirty="0"/>
              <a:t>Но в первые минуты после происшествия каждый человек может сам стать для себя службой спасения.</a:t>
            </a:r>
            <a:br>
              <a:rPr lang="ru-RU" dirty="0"/>
            </a:br>
            <a:r>
              <a:rPr lang="ru-RU" dirty="0"/>
              <a:t>А если он сможет спасти себя, он сможет оказать помощь и другим людям. А значит, сможет стать спасателем.</a:t>
            </a:r>
            <a:br>
              <a:rPr lang="ru-RU" dirty="0"/>
            </a:br>
            <a:endParaRPr lang="ru-RU" dirty="0"/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797152"/>
            <a:ext cx="2286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14856"/>
            <a:ext cx="2295525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33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Круги">
  <a:themeElements>
    <a:clrScheme name="Круги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Круг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уги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уги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Яркая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835</Words>
  <Application>Microsoft Office PowerPoint</Application>
  <PresentationFormat>Экран (4:3)</PresentationFormat>
  <Paragraphs>65</Paragraphs>
  <Slides>39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39</vt:i4>
      </vt:variant>
    </vt:vector>
  </HeadingPairs>
  <TitlesOfParts>
    <vt:vector size="44" baseType="lpstr">
      <vt:lpstr>Тема Office</vt:lpstr>
      <vt:lpstr>Круги</vt:lpstr>
      <vt:lpstr>Яркая</vt:lpstr>
      <vt:lpstr>1_Тема Office</vt:lpstr>
      <vt:lpstr>2_Тема Office</vt:lpstr>
      <vt:lpstr>Классный час  Действия в чрезвычайных ситуациях классный час в 5 классе                                                                    учитель :Магерова А.Л.</vt:lpstr>
      <vt:lpstr>ГО и ЧС</vt:lpstr>
      <vt:lpstr>В России государственная организация защиты населения берет свое начало в 1932 г., когда было утверждено положение о местной противовоздушной обороне.  В 1991 г. войска ГО вошли в состав Государственного комитета Российской Федерации по делам гражданской обороны, чрезвычайным ситуациям и ликвидации последствий стихийных бедствий,  который в 1994 г. был преобразован в Министерство Российской Федерации по делам гражданской обороны, чрезвычайным ситуациям и ликвидации последствий стихийных бедствий  (МЧС России). </vt:lpstr>
      <vt:lpstr>Служба спасения</vt:lpstr>
      <vt:lpstr>На протяжении всей истории существования человечества, мирному населению постоянно грозят различные опасности.</vt:lpstr>
      <vt:lpstr>. Каждое утро человек выходит из дома и попадает в огромный мир, в котором может произойти все что угодно, начиная от ушиба и заканчивая террористическим актом. Эти неприятности получили название экстремальных ситуаций.  Экстремальный - значит трудный, сложный. Экстремальные ситуации - значит сложные, трудные, неприятные ситуации, в которых может оказаться человек.</vt:lpstr>
      <vt:lpstr>Гражданская оборона – система мероприятий по подготовке к защите и по защите населения, материальных и культурных ценностей на территории  Российской Федерации от опасностей, возникающих при ведении военных действий или вследствие этих действий, а также при возникновении ЧС природного и техногенного характера.</vt:lpstr>
      <vt:lpstr>«Предупредить, научить, помочь» -  этот девиз стал главным при проведении Дня гражданской обороны. </vt:lpstr>
      <vt:lpstr>Но в первые минуты после происшествия каждый человек может сам стать для себя службой спасения. А если он сможет спасти себя, он сможет оказать помощь и другим людям. А значит, сможет стать спасателем. </vt:lpstr>
      <vt:lpstr>Станция 1</vt:lpstr>
      <vt:lpstr>. Какой номер вызова пожарных и спасателей и как правильно следует сообщить о происшествии?</vt:lpstr>
      <vt:lpstr>Можно ли открывать окна и двери в доме или квартире во время пожара?</vt:lpstr>
      <vt:lpstr>Почему в учреждениях выходы из помещений устраиваются, открывающимися наружу?</vt:lpstr>
      <vt:lpstr>Какие правила пожарной безопасности нужно соблюдать при разведении костра в лесу?</vt:lpstr>
      <vt:lpstr>Как тушить загоревшуюся на человеке (на самом себе) одежду?</vt:lpstr>
      <vt:lpstr>Что необходимо сделать при уходе из квартиры (дома), чтобы не допустить пожар?</vt:lpstr>
      <vt:lpstr>Какие правила пожарной безопасности нужно соблюдать при устройстве новогодней елки?</vt:lpstr>
      <vt:lpstr>Какие меры нужно принять, чтобы не допустить пожар из-за шалости детей с огнем?</vt:lpstr>
      <vt:lpstr>Как выйти из помещения, заполненного дымом?</vt:lpstr>
      <vt:lpstr>Каковы ваши действия при загорании телевизора?</vt:lpstr>
      <vt:lpstr>Назовите основные причины пожаров в быту.</vt:lpstr>
      <vt:lpstr>Что делать, если лестница в многоэтажном доме задымлена? </vt:lpstr>
      <vt:lpstr>ЗАПРЕЩАЕТСЯ: Пользоваться лифтом, пытаться спуститься самостоятельно по лестничным маршам, по веревкам или простыням. </vt:lpstr>
      <vt:lpstr>Станция 2 </vt:lpstr>
      <vt:lpstr>Какой основной сигнал оповещения Гражданской обороны Вы знаете?  </vt:lpstr>
      <vt:lpstr>Назовите порядок подачи сигнала Гражданской обороны «Внимание всем!».</vt:lpstr>
      <vt:lpstr>Что нужно сделать при получении сигнала Гражданской обороны «Внимание всем!»?</vt:lpstr>
      <vt:lpstr>При необходимости эвакуации следует:</vt:lpstr>
      <vt:lpstr>Назовите ваши действия, если Вы оказались в заложниках?</vt:lpstr>
      <vt:lpstr>Что нужно сделать в случае химических ожогов кожи?</vt:lpstr>
      <vt:lpstr>Если вы обнаружили подозрительный предмет?</vt:lpstr>
      <vt:lpstr> Какие вы знаете естественные безопасные укрытия на улице и относительно безопасные места в доме?</vt:lpstr>
      <vt:lpstr>Во время урагана, бури, смерча вы оказались на улице….</vt:lpstr>
      <vt:lpstr>Станция 3 </vt:lpstr>
      <vt:lpstr>Как избежать отравлений препаратами бытовой химии?</vt:lpstr>
      <vt:lpstr>Вы разбили в комнате градусник. Что сделать, чтобы ртуть не причинила вреда вашему здоровью?</vt:lpstr>
      <vt:lpstr>Чем опасна ртуть?</vt:lpstr>
      <vt:lpstr>Мои действия в случае опасности</vt:lpstr>
      <vt:lpstr>Молодцы!!!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Классный час  Всемирный день  Гражданской обороны и черезвычайных ситуаций</dc:title>
  <dc:creator>Алена</dc:creator>
  <cp:lastModifiedBy>МУРКА</cp:lastModifiedBy>
  <cp:revision>13</cp:revision>
  <dcterms:created xsi:type="dcterms:W3CDTF">2014-10-03T15:45:09Z</dcterms:created>
  <dcterms:modified xsi:type="dcterms:W3CDTF">2014-10-24T11:45:56Z</dcterms:modified>
</cp:coreProperties>
</file>