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69" r:id="rId4"/>
    <p:sldId id="273" r:id="rId5"/>
    <p:sldId id="270" r:id="rId6"/>
    <p:sldId id="259" r:id="rId7"/>
    <p:sldId id="274" r:id="rId8"/>
    <p:sldId id="262" r:id="rId9"/>
    <p:sldId id="263" r:id="rId10"/>
    <p:sldId id="260" r:id="rId11"/>
    <p:sldId id="275" r:id="rId12"/>
    <p:sldId id="276" r:id="rId13"/>
    <p:sldId id="277" r:id="rId14"/>
    <p:sldId id="264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55" d="100"/>
          <a:sy n="55" d="100"/>
        </p:scale>
        <p:origin x="-9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589212" y="5753441"/>
            <a:ext cx="9385074" cy="908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Урок: </a:t>
            </a:r>
            <a:r>
              <a:rPr lang="ru-RU" b="1" dirty="0"/>
              <a:t>Жилин и </a:t>
            </a:r>
            <a:r>
              <a:rPr lang="ru-RU" b="1" dirty="0" err="1"/>
              <a:t>Костылин</a:t>
            </a:r>
            <a:r>
              <a:rPr lang="ru-RU" b="1" dirty="0"/>
              <a:t> – два разных характера, две разные судьбы.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(По рассказу </a:t>
            </a:r>
            <a:r>
              <a:rPr lang="ru-RU" dirty="0" err="1"/>
              <a:t>Л.Н.Толстого</a:t>
            </a:r>
            <a:r>
              <a:rPr lang="ru-RU" dirty="0"/>
              <a:t> «Кавказский пленник</a:t>
            </a:r>
            <a:r>
              <a:rPr lang="ru-RU" dirty="0" smtClean="0"/>
              <a:t>»)</a:t>
            </a:r>
            <a:br>
              <a:rPr lang="ru-RU" dirty="0" smtClean="0"/>
            </a:br>
            <a:r>
              <a:rPr lang="ru-RU" dirty="0" smtClean="0"/>
              <a:t>5 класс </a:t>
            </a:r>
            <a:r>
              <a:rPr lang="ru-RU"/>
              <a:t/>
            </a:r>
            <a:br>
              <a:rPr lang="ru-RU"/>
            </a:br>
            <a:r>
              <a:rPr lang="ru-RU" sz="2200" smtClean="0"/>
              <a:t>Подготовила учитель </a:t>
            </a:r>
            <a:r>
              <a:rPr lang="ru-RU" sz="2200" smtClean="0"/>
              <a:t>литературы </a:t>
            </a:r>
            <a:r>
              <a:rPr lang="ru-RU" sz="2200" smtClean="0"/>
              <a:t> </a:t>
            </a:r>
            <a:r>
              <a:rPr lang="ru-RU" sz="2200" dirty="0" smtClean="0"/>
              <a:t>Щербакова Н. 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167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8" descr="Рисунок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292" y="2528861"/>
            <a:ext cx="3569797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9" descr="Рисунок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00" y="2668560"/>
            <a:ext cx="3835399" cy="3686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2200" y="1143000"/>
            <a:ext cx="1059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CC3300"/>
                </a:solidFill>
                <a:latin typeface="Monotype Corsiva" panose="03010101010201010101" pitchFamily="66" charset="0"/>
              </a:rPr>
              <a:t>Как герой готовился к побегу?</a:t>
            </a:r>
          </a:p>
        </p:txBody>
      </p:sp>
    </p:spTree>
    <p:extLst>
      <p:ext uri="{BB962C8B-B14F-4D97-AF65-F5344CB8AC3E}">
        <p14:creationId xmlns:p14="http://schemas.microsoft.com/office/powerpoint/2010/main" val="161303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первая попытка побега не удалась?</a:t>
            </a:r>
            <a:endParaRPr lang="ru-RU" dirty="0"/>
          </a:p>
        </p:txBody>
      </p:sp>
      <p:pic>
        <p:nvPicPr>
          <p:cNvPr id="4" name="Picture 29" descr="Бездельник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79" y="2305518"/>
            <a:ext cx="3146230" cy="3402660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  <a:extLst/>
        </p:spPr>
      </p:pic>
      <p:pic>
        <p:nvPicPr>
          <p:cNvPr id="5" name="Picture 28" descr="За работо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394" y="2275366"/>
            <a:ext cx="3430661" cy="3376148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  <a:extLst/>
        </p:spPr>
      </p:pic>
      <p:pic>
        <p:nvPicPr>
          <p:cNvPr id="6" name="Picture 23" descr="В сарае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470" y="2275366"/>
            <a:ext cx="3763925" cy="3376148"/>
          </a:xfrm>
          <a:prstGeom prst="rect">
            <a:avLst/>
          </a:prstGeom>
          <a:noFill/>
          <a:ln w="28575">
            <a:solidFill>
              <a:srgbClr val="FF9933"/>
            </a:solidFill>
            <a:miter lim="800000"/>
            <a:headEnd/>
            <a:tailEnd/>
          </a:ln>
          <a:extLst/>
        </p:spPr>
      </p:pic>
    </p:spTree>
    <p:extLst>
      <p:ext uri="{BB962C8B-B14F-4D97-AF65-F5344CB8AC3E}">
        <p14:creationId xmlns:p14="http://schemas.microsoft.com/office/powerpoint/2010/main" val="282919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Ещё раз внимательно перечитать произведение и составить рассказ о Дине. Можно нарисовать портрет Дины, какой вы её себе представляете.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113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4795" y="70917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Синквейн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014" y="1743739"/>
            <a:ext cx="10781598" cy="467832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 ВЫБОР</a:t>
            </a:r>
          </a:p>
          <a:p>
            <a:r>
              <a:rPr lang="ru-RU" sz="3200" dirty="0" smtClean="0"/>
              <a:t>.2 прилагательных</a:t>
            </a:r>
          </a:p>
          <a:p>
            <a:r>
              <a:rPr lang="ru-RU" sz="3200" dirty="0" smtClean="0"/>
              <a:t>3 глагола</a:t>
            </a:r>
          </a:p>
          <a:p>
            <a:r>
              <a:rPr lang="ru-RU" sz="3200" dirty="0" smtClean="0"/>
              <a:t>Пословица</a:t>
            </a:r>
          </a:p>
          <a:p>
            <a:r>
              <a:rPr lang="ru-RU" sz="3200" dirty="0" smtClean="0"/>
              <a:t>Резюме   можно начать словами: </a:t>
            </a:r>
            <a:r>
              <a:rPr lang="ru-RU" sz="3200" dirty="0" smtClean="0">
                <a:solidFill>
                  <a:srgbClr val="0070C0"/>
                </a:solidFill>
              </a:rPr>
              <a:t>Чтобы совершить правильный выбор, нужно…..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7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1" y="0"/>
            <a:ext cx="9980612" cy="711200"/>
          </a:xfrm>
        </p:spPr>
        <p:txBody>
          <a:bodyPr>
            <a:normAutofit/>
          </a:bodyPr>
          <a:lstStyle/>
          <a:p>
            <a:r>
              <a:rPr lang="ru-RU" dirty="0" smtClean="0"/>
              <a:t>Пословицы  к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711200"/>
            <a:ext cx="11430000" cy="5200022"/>
          </a:xfrm>
        </p:spPr>
        <p:txBody>
          <a:bodyPr>
            <a:normAutofit fontScale="25000" lnSpcReduction="20000"/>
          </a:bodyPr>
          <a:lstStyle/>
          <a:p>
            <a:r>
              <a:rPr lang="ru-RU" sz="14400" b="1" dirty="0"/>
              <a:t>1.Доброму везде добро.</a:t>
            </a:r>
            <a:endParaRPr lang="ru-RU" sz="14400" dirty="0"/>
          </a:p>
          <a:p>
            <a:r>
              <a:rPr lang="ru-RU" sz="12800" b="1" dirty="0"/>
              <a:t>2.С книгой жить – век не тужить.</a:t>
            </a:r>
            <a:endParaRPr lang="ru-RU" sz="12800" dirty="0"/>
          </a:p>
          <a:p>
            <a:r>
              <a:rPr lang="ru-RU" sz="12800" b="1" dirty="0"/>
              <a:t>3.Воля и труд дивные всходы дают.</a:t>
            </a:r>
            <a:endParaRPr lang="ru-RU" sz="12800" dirty="0"/>
          </a:p>
          <a:p>
            <a:r>
              <a:rPr lang="ru-RU" sz="12800" b="1" dirty="0"/>
              <a:t>4.Где хотенье, там и уменье.</a:t>
            </a:r>
            <a:endParaRPr lang="ru-RU" sz="12800" dirty="0"/>
          </a:p>
          <a:p>
            <a:r>
              <a:rPr lang="ru-RU" sz="12800" b="1" dirty="0"/>
              <a:t>   5.Добро помни, а зло забывай</a:t>
            </a:r>
            <a:endParaRPr lang="ru-RU" sz="12800" dirty="0"/>
          </a:p>
          <a:p>
            <a:r>
              <a:rPr lang="ru-RU" sz="12800" b="1" dirty="0"/>
              <a:t>6.Добро не горит, не тонет.</a:t>
            </a:r>
            <a:endParaRPr lang="ru-RU" sz="12800" dirty="0"/>
          </a:p>
          <a:p>
            <a:r>
              <a:rPr lang="ru-RU" sz="12800" b="1" dirty="0"/>
              <a:t>7.Кто идёт вперёд, того страх не берёт.</a:t>
            </a:r>
            <a:endParaRPr lang="ru-RU" sz="12800" dirty="0"/>
          </a:p>
          <a:p>
            <a:r>
              <a:rPr lang="ru-RU" sz="12800" b="1" dirty="0"/>
              <a:t>8.Кто мечтает о победе, тот не думает о страхе.</a:t>
            </a:r>
            <a:endParaRPr lang="ru-RU" sz="12800" dirty="0"/>
          </a:p>
          <a:p>
            <a:r>
              <a:rPr lang="ru-RU" sz="12800" b="1" dirty="0"/>
              <a:t>9.Доброе дело два века живет.</a:t>
            </a:r>
            <a:endParaRPr lang="ru-RU" sz="12800" dirty="0"/>
          </a:p>
          <a:p>
            <a:r>
              <a:rPr lang="ru-RU" sz="12800" b="1" dirty="0"/>
              <a:t>10.Доброе дело питает разум и тело.</a:t>
            </a:r>
            <a:endParaRPr lang="ru-RU" sz="12800" dirty="0"/>
          </a:p>
          <a:p>
            <a:r>
              <a:rPr lang="ru-RU" sz="12800" b="1" dirty="0"/>
              <a:t>11.Дружба дороже денег.</a:t>
            </a:r>
            <a:endParaRPr lang="ru-RU" sz="12800" dirty="0"/>
          </a:p>
          <a:p>
            <a:r>
              <a:rPr lang="ru-RU" sz="12800" b="1" dirty="0"/>
              <a:t>12.Кто хочет, тот и может.</a:t>
            </a:r>
            <a:endParaRPr lang="ru-RU" sz="12800" dirty="0"/>
          </a:p>
          <a:p>
            <a:r>
              <a:rPr lang="ru-RU" sz="12800" b="1" dirty="0"/>
              <a:t>13.Кто других прощает, тот мудрость знает.</a:t>
            </a:r>
            <a:endParaRPr lang="ru-RU" sz="12800" dirty="0"/>
          </a:p>
          <a:p>
            <a:r>
              <a:rPr lang="ru-RU" sz="12800" b="1" dirty="0"/>
              <a:t>14.Добро делать спешить надобно.</a:t>
            </a:r>
            <a:endParaRPr lang="ru-RU" sz="12800" dirty="0"/>
          </a:p>
          <a:p>
            <a:r>
              <a:rPr lang="ru-RU" sz="12800" b="1" dirty="0"/>
              <a:t>15. Доброта не горит, не тонет, а зло от себя самого стонет.</a:t>
            </a:r>
            <a:endParaRPr lang="ru-RU" sz="12800" dirty="0"/>
          </a:p>
          <a:p>
            <a:pPr marL="0" indent="0">
              <a:buNone/>
            </a:pPr>
            <a:endParaRPr lang="ru-RU" sz="12800" dirty="0"/>
          </a:p>
          <a:p>
            <a:pPr marL="0" indent="0">
              <a:buNone/>
            </a:pPr>
            <a:endParaRPr lang="ru-RU" sz="12800" dirty="0"/>
          </a:p>
        </p:txBody>
      </p:sp>
    </p:spTree>
    <p:extLst>
      <p:ext uri="{BB962C8B-B14F-4D97-AF65-F5344CB8AC3E}">
        <p14:creationId xmlns:p14="http://schemas.microsoft.com/office/powerpoint/2010/main" val="41170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9707" y="624109"/>
            <a:ext cx="9984905" cy="1539541"/>
          </a:xfrm>
        </p:spPr>
        <p:txBody>
          <a:bodyPr/>
          <a:lstStyle/>
          <a:p>
            <a:r>
              <a:rPr lang="ru-RU" b="1" dirty="0" smtClean="0"/>
              <a:t>Будьте сильными и</a:t>
            </a:r>
            <a:br>
              <a:rPr lang="ru-RU" b="1" dirty="0" smtClean="0"/>
            </a:br>
            <a:r>
              <a:rPr lang="ru-RU" b="1" dirty="0" smtClean="0"/>
              <a:t> никогда не сдавайтесь!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078050"/>
            <a:ext cx="8915400" cy="283317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Кто </a:t>
            </a:r>
            <a:r>
              <a:rPr lang="ru-RU" sz="3600" b="1" dirty="0"/>
              <a:t>идёт вперёд, того страх не берёт.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946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089" y="624110"/>
            <a:ext cx="9973524" cy="128089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ХАРАКТЕР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DE791D"/>
                </a:solidFill>
                <a:latin typeface="Tahoma" panose="020B0604030504040204" pitchFamily="34" charset="0"/>
              </a:rPr>
              <a:t>Характер</a:t>
            </a:r>
          </a:p>
          <a:p>
            <a:r>
              <a:rPr lang="ru-RU" sz="2400" dirty="0">
                <a:solidFill>
                  <a:srgbClr val="222222"/>
                </a:solidFill>
                <a:latin typeface="Tahoma" panose="020B0604030504040204" pitchFamily="34" charset="0"/>
              </a:rPr>
              <a:t>-а, м. 1. Совокупность психических, духовных свойств человека, обнаруживающихся в его поведении. Сильный, волевой, твёрдый, смирный х. Выдержать х. (сохранить твёрдость, не уступить в чём-н.). В характере чьем-н. (свойственно кому-н.). Человек с характером (с твёрдым характером). Человек без характера (слабовольный). Сильные характеры (также перен.: люди с сильным </a:t>
            </a:r>
            <a:r>
              <a:rPr lang="ru-RU" sz="2400" dirty="0" smtClean="0">
                <a:solidFill>
                  <a:srgbClr val="222222"/>
                </a:solidFill>
                <a:latin typeface="Tahoma" panose="020B0604030504040204" pitchFamily="34" charset="0"/>
              </a:rPr>
              <a:t>характером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567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269" y="548640"/>
            <a:ext cx="10889673" cy="59186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91346" y="2443940"/>
            <a:ext cx="5037512" cy="199505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ХАРАКТЕР</a:t>
            </a:r>
            <a:endParaRPr lang="ru-RU" sz="48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 flipV="1">
            <a:off x="2277687" y="1812175"/>
            <a:ext cx="1928553" cy="864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010102" y="798022"/>
            <a:ext cx="340822" cy="1645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7564582" y="1230284"/>
            <a:ext cx="1429789" cy="1446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8528858" y="3059084"/>
            <a:ext cx="2709949" cy="23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697585" y="4256116"/>
            <a:ext cx="2410691" cy="1246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1330036" y="3857105"/>
            <a:ext cx="2377440" cy="1022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821382" y="4572000"/>
            <a:ext cx="598516" cy="1429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15636" y="482138"/>
            <a:ext cx="2826327" cy="17622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488873" y="295101"/>
            <a:ext cx="3208712" cy="93518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8445730" y="731520"/>
            <a:ext cx="3100648" cy="10806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9883832" y="2842953"/>
            <a:ext cx="2152997" cy="1014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8902930" y="5170516"/>
            <a:ext cx="3133899" cy="116378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707476" y="5170517"/>
            <a:ext cx="4222866" cy="12967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15636" y="4301835"/>
            <a:ext cx="3075710" cy="1201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2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СУДЬБА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5907" y="2133600"/>
            <a:ext cx="10228705" cy="37776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DE791D"/>
                </a:solidFill>
                <a:latin typeface="Tahoma" panose="020B0604030504040204" pitchFamily="34" charset="0"/>
              </a:rPr>
              <a:t>Судьба</a:t>
            </a:r>
          </a:p>
          <a:p>
            <a:r>
              <a:rPr lang="ru-RU" sz="2800" dirty="0">
                <a:solidFill>
                  <a:srgbClr val="222222"/>
                </a:solidFill>
                <a:latin typeface="Tahoma" panose="020B0604030504040204" pitchFamily="34" charset="0"/>
              </a:rPr>
              <a:t>-ы, мн. судьбы, судеб и (устар.) судеб, судьбам, ж. 1. Стечение обстоятельств, не зависящих от воли человека, ход жизненных событий. С. столкнула старых друзей. Избранник судьбы (счастливец; книжн.). Удары, превратности судьбы. 2. Доля, участь. Счастливая с. Узнать о судьбе родных,.3. История существования кого-чего-н. У этой рукописи интересная с. 4. Будущее, то, что случится, произойдёт (книжн.). Судьбы человечества.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4193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5425" y="548640"/>
            <a:ext cx="9659187" cy="53625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039986" y="2294313"/>
            <a:ext cx="4921134" cy="171242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СУДЬБА</a:t>
            </a:r>
            <a:endParaRPr lang="ru-RU" sz="5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23607" y="897775"/>
            <a:ext cx="1579418" cy="1546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7531331" y="897775"/>
            <a:ext cx="681644" cy="139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310938" y="3624349"/>
            <a:ext cx="2044931" cy="1330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16931" y="4006735"/>
            <a:ext cx="1255222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961120" y="3150524"/>
            <a:ext cx="2194560" cy="1138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1479665" y="149629"/>
            <a:ext cx="2726575" cy="108065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966066" y="419792"/>
            <a:ext cx="2942705" cy="1176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310255" y="3719945"/>
            <a:ext cx="2543694" cy="179554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619404" y="5199610"/>
            <a:ext cx="3516284" cy="133419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65265" y="4339243"/>
            <a:ext cx="2992582" cy="123028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6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Сила воли сильнее боли</a:t>
            </a:r>
            <a:endParaRPr lang="ru-RU" dirty="0"/>
          </a:p>
        </p:txBody>
      </p:sp>
      <p:pic>
        <p:nvPicPr>
          <p:cNvPr id="1026" name="Picture 2" descr="http://im0-tub-ru.yandex.net/i?id=188587422-54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06" y="0"/>
            <a:ext cx="5514754" cy="661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0-tub-ru.yandex.net/i?id=97127074-06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014" y="0"/>
            <a:ext cx="7380837" cy="706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videocdn.itar-tass.com/tass/m2/uploads/i/20140317/300687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003" y="0"/>
            <a:ext cx="6202848" cy="7416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Анна Шаффельхубер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14263" cy="7777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14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Жилин и </a:t>
            </a:r>
            <a:r>
              <a:rPr lang="ru-RU" sz="5400" b="1" dirty="0" err="1" smtClean="0"/>
              <a:t>Костылин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2112" y="2133600"/>
            <a:ext cx="10292500" cy="4118344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Как сказываются жизненные принципы, индивидуальные черты характера человека в ситуации выбора?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2713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Рисунок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31" y="522288"/>
            <a:ext cx="4198938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Рисунок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469" y="522288"/>
            <a:ext cx="4030662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81477" y="5726113"/>
            <a:ext cx="9011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>
                <a:solidFill>
                  <a:srgbClr val="CC3300"/>
                </a:solidFill>
                <a:latin typeface="Monotype Corsiva" panose="03010101010201010101" pitchFamily="66" charset="0"/>
              </a:rPr>
              <a:t>Как герой оказался в плену?</a:t>
            </a:r>
          </a:p>
        </p:txBody>
      </p:sp>
    </p:spTree>
    <p:extLst>
      <p:ext uri="{BB962C8B-B14F-4D97-AF65-F5344CB8AC3E}">
        <p14:creationId xmlns:p14="http://schemas.microsoft.com/office/powerpoint/2010/main" val="401105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9621" y="624110"/>
            <a:ext cx="10134991" cy="82369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solidFill>
                  <a:srgbClr val="CC3300"/>
                </a:solidFill>
                <a:latin typeface="Monotype Corsiva" panose="03010101010201010101" pitchFamily="66" charset="0"/>
              </a:rPr>
              <a:t>Чем герой занимался в плену?</a:t>
            </a:r>
            <a:r>
              <a:rPr lang="ru-RU" dirty="0">
                <a:solidFill>
                  <a:srgbClr val="CC3300"/>
                </a:solidFill>
                <a:latin typeface="Monotype Corsiva" panose="03010101010201010101" pitchFamily="66" charset="0"/>
              </a:rPr>
              <a:t/>
            </a:r>
            <a:br>
              <a:rPr lang="ru-RU" dirty="0">
                <a:solidFill>
                  <a:srgbClr val="CC3300"/>
                </a:solidFill>
                <a:latin typeface="Monotype Corsiva" panose="03010101010201010101" pitchFamily="66" charset="0"/>
              </a:rPr>
            </a:br>
            <a:endParaRPr lang="ru-RU" dirty="0"/>
          </a:p>
        </p:txBody>
      </p:sp>
      <p:pic>
        <p:nvPicPr>
          <p:cNvPr id="4" name="Picture 7" descr="Рисунок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621" y="1447799"/>
            <a:ext cx="4116779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Рисунок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642" y="1762126"/>
            <a:ext cx="4835358" cy="3511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96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345</TotalTime>
  <Words>403</Words>
  <Application>Microsoft Office PowerPoint</Application>
  <PresentationFormat>Произвольный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Урок: Жилин и Костылин – два разных характера, две разные судьбы. (По рассказу Л.Н.Толстого «Кавказский пленник») 5 класс  Подготовила учитель литературы  Щербакова Н. А.</vt:lpstr>
      <vt:lpstr>ХАРАКТЕР</vt:lpstr>
      <vt:lpstr>Презентация PowerPoint</vt:lpstr>
      <vt:lpstr>СУДЬБА</vt:lpstr>
      <vt:lpstr>Презентация PowerPoint</vt:lpstr>
      <vt:lpstr>Сила воли сильнее боли</vt:lpstr>
      <vt:lpstr>Жилин и Костылин</vt:lpstr>
      <vt:lpstr>Презентация PowerPoint</vt:lpstr>
      <vt:lpstr>Чем герой занимался в плену? </vt:lpstr>
      <vt:lpstr>Презентация PowerPoint</vt:lpstr>
      <vt:lpstr>Почему первая попытка побега не удалась?</vt:lpstr>
      <vt:lpstr>Домашнее задание</vt:lpstr>
      <vt:lpstr>Синквейн</vt:lpstr>
      <vt:lpstr>Пословицы  к уроку</vt:lpstr>
      <vt:lpstr>Будьте сильными и  никогда не сдавайтесь!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Урок: Жилин и Костылин – два разных характера, две разные судьбы. (По рассказу Л.Н.Толстого «Кавказский пленник») 5 класс</dc:title>
  <dc:creator>Евгения</dc:creator>
  <cp:lastModifiedBy>User</cp:lastModifiedBy>
  <cp:revision>28</cp:revision>
  <dcterms:created xsi:type="dcterms:W3CDTF">2014-03-24T16:53:19Z</dcterms:created>
  <dcterms:modified xsi:type="dcterms:W3CDTF">2014-07-30T15:01:14Z</dcterms:modified>
</cp:coreProperties>
</file>