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audio" Target="../media/audio2.wav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audio" Target="../media/audio2.wav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audio" Target="../media/audio2.wav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audio" Target="../media/audio2.wav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audio" Target="../media/audio2.wav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audio" Target="../media/audio2.wav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audio" Target="../media/audio2.wav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1.wav"/><Relationship Id="rId7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audio" Target="../media/audio2.wav"/><Relationship Id="rId5" Type="http://schemas.openxmlformats.org/officeDocument/2006/relationships/slide" Target="slide11.xml"/><Relationship Id="rId10" Type="http://schemas.openxmlformats.org/officeDocument/2006/relationships/slide" Target="slide2.xml"/><Relationship Id="rId4" Type="http://schemas.openxmlformats.org/officeDocument/2006/relationships/slide" Target="slide8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slide" Target="slide17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audio" Target="../media/audio1.wav"/><Relationship Id="rId7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audio" Target="../media/audio2.wav"/><Relationship Id="rId5" Type="http://schemas.openxmlformats.org/officeDocument/2006/relationships/slide" Target="slide19.xml"/><Relationship Id="rId10" Type="http://schemas.openxmlformats.org/officeDocument/2006/relationships/slide" Target="slide2.xml"/><Relationship Id="rId4" Type="http://schemas.openxmlformats.org/officeDocument/2006/relationships/slide" Target="slide21.xml"/><Relationship Id="rId9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audio" Target="../media/audio2.wav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audio" Target="../media/audio2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Словарь произведений </a:t>
            </a:r>
            <a:r>
              <a:rPr lang="ru-RU" dirty="0" err="1" smtClean="0"/>
              <a:t>А.С.Пушкина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Том </a:t>
            </a:r>
            <a:r>
              <a:rPr lang="ru-RU" dirty="0" smtClean="0"/>
              <a:t>2. </a:t>
            </a:r>
            <a:r>
              <a:rPr lang="ru-RU" smtClean="0"/>
              <a:t>В-Д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24168"/>
            <a:ext cx="4860032" cy="1317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Подготовила учитель русского языка и литературы МОУ «</a:t>
            </a:r>
            <a:r>
              <a:rPr lang="ru-RU" dirty="0" err="1" smtClean="0"/>
              <a:t>Райсемёновская</a:t>
            </a:r>
            <a:r>
              <a:rPr lang="ru-RU" dirty="0" smtClean="0"/>
              <a:t> СОШ» </a:t>
            </a:r>
          </a:p>
          <a:p>
            <a:r>
              <a:rPr lang="ru-RU" dirty="0" err="1" smtClean="0"/>
              <a:t>В.Н.Вислоусова</a:t>
            </a:r>
            <a:endParaRPr lang="ru-RU" dirty="0"/>
          </a:p>
        </p:txBody>
      </p:sp>
      <p:sp>
        <p:nvSpPr>
          <p:cNvPr id="5" name="Управляющая кнопка: далее 4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8028384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33" y="3624168"/>
            <a:ext cx="1372071" cy="199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04" y="3606163"/>
            <a:ext cx="1235853" cy="191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327" y="3423419"/>
            <a:ext cx="1511697" cy="227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Видок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898776" cy="16127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известный французский сыщик, бывший уголовный преступник.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2696"/>
            <a:ext cx="2553072" cy="2450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1560" y="37170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Вордсворт</a:t>
            </a:r>
            <a:endParaRPr lang="ru-RU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50912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Вильям (1770-1850) – английский поэт.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40" y="3549695"/>
            <a:ext cx="2140632" cy="2749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Управляющая кнопка: назад 7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7092280" y="5877272"/>
            <a:ext cx="536848" cy="4222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6" action="ppaction://hlinksldjump" highlightClick="1">
              <a:snd r:embed="rId7" name="suction.wav"/>
            </a:hlinkClick>
          </p:cNvPr>
          <p:cNvSpPr/>
          <p:nvPr/>
        </p:nvSpPr>
        <p:spPr>
          <a:xfrm>
            <a:off x="7812360" y="5877272"/>
            <a:ext cx="504056" cy="4222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Вист и </a:t>
            </a:r>
            <a:r>
              <a:rPr lang="ru-RU" dirty="0" smtClean="0"/>
              <a:t>бостон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карточные игры.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56490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Воитель поседелый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3968" y="3356992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- имеется в виду главнокомандующий русскими армиями </a:t>
            </a:r>
            <a:r>
              <a:rPr lang="ru-RU" sz="2400" dirty="0" err="1" smtClean="0"/>
              <a:t>фельмаршал</a:t>
            </a:r>
            <a:r>
              <a:rPr lang="ru-RU" sz="2400" dirty="0" smtClean="0"/>
              <a:t> </a:t>
            </a:r>
            <a:r>
              <a:rPr lang="ru-RU" sz="2400" dirty="0" err="1" smtClean="0"/>
              <a:t>М.И.Кутузов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95567"/>
            <a:ext cx="2407146" cy="2986644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652120" y="5661248"/>
            <a:ext cx="576064" cy="5209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5" action="ppaction://hlinksldjump" highlightClick="1">
              <a:snd r:embed="rId6" name="suction.wav"/>
            </a:hlinkClick>
          </p:cNvPr>
          <p:cNvSpPr/>
          <p:nvPr/>
        </p:nvSpPr>
        <p:spPr>
          <a:xfrm>
            <a:off x="6516216" y="5661248"/>
            <a:ext cx="648072" cy="5209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610744" cy="706090"/>
          </a:xfrm>
        </p:spPr>
        <p:txBody>
          <a:bodyPr>
            <a:normAutofit/>
          </a:bodyPr>
          <a:lstStyle/>
          <a:p>
            <a:r>
              <a:rPr lang="ru-RU" dirty="0"/>
              <a:t>Волконская З.А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6" y="692696"/>
            <a:ext cx="6406350" cy="12590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Зинаида Александровна (1792-1862) – поэтесса, композитор, певица. В её литературном салоне бывал Пушкин.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4392" r="5378" b="4192"/>
          <a:stretch/>
        </p:blipFill>
        <p:spPr>
          <a:xfrm>
            <a:off x="7038528" y="209279"/>
            <a:ext cx="1853952" cy="2382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18448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Воронцов М.С.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3" y="2435309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Михаил Семёнович (1782-1856) – новороссийский генерал-губернатор, начальник Пушкина в период его службы в Одессе. По настоянию Воронцова, враждебно относившегося к Пушкину, поэт был уволен со службы в 1824 году и выслан на жительство в село Михайловское.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6262" r="6172" b="5455"/>
          <a:stretch/>
        </p:blipFill>
        <p:spPr>
          <a:xfrm>
            <a:off x="179512" y="2435309"/>
            <a:ext cx="2267123" cy="2677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09265" y="5112965"/>
            <a:ext cx="247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Вульф А.Н.</a:t>
            </a:r>
            <a:endParaRPr lang="ru-RU" sz="3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493" y="5661248"/>
            <a:ext cx="737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(1805-1881) – сын соседки Пушкина </a:t>
            </a:r>
            <a:r>
              <a:rPr lang="ru-RU" sz="2400" dirty="0" err="1" smtClean="0"/>
              <a:t>П.А.Осиповой</a:t>
            </a:r>
            <a:r>
              <a:rPr lang="ru-RU" sz="2400" dirty="0" smtClean="0"/>
              <a:t>, жившей в Михайловском.</a:t>
            </a:r>
            <a:endParaRPr lang="ru-RU" sz="2400" dirty="0"/>
          </a:p>
        </p:txBody>
      </p:sp>
      <p:sp>
        <p:nvSpPr>
          <p:cNvPr id="10" name="Управляющая кнопка: назад 9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7965504" y="5112965"/>
            <a:ext cx="638944" cy="54828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6" action="ppaction://hlinksldjump" highlightClick="1">
              <a:snd r:embed="rId7" name="suction.wav"/>
            </a:hlinkClick>
          </p:cNvPr>
          <p:cNvSpPr/>
          <p:nvPr/>
        </p:nvSpPr>
        <p:spPr>
          <a:xfrm>
            <a:off x="7965504" y="5759296"/>
            <a:ext cx="638944" cy="5500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584" cy="778098"/>
          </a:xfrm>
        </p:spPr>
        <p:txBody>
          <a:bodyPr/>
          <a:lstStyle/>
          <a:p>
            <a:r>
              <a:rPr lang="ru-RU" dirty="0" smtClean="0"/>
              <a:t>Гайдуки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у южных славян - люди, уходившие в горы и леса и собиравшие там отряды для борьбы с турками, любимые герои южнославянских былин и сказаний.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78092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Галл</a:t>
            </a:r>
            <a:endParaRPr lang="ru-RU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573016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житель древней Галлии, ныне Франции, - француз. </a:t>
            </a:r>
            <a:r>
              <a:rPr lang="ru-RU" sz="3600" dirty="0" smtClean="0">
                <a:latin typeface="+mj-lt"/>
              </a:rPr>
              <a:t>Возвышенный галл </a:t>
            </a:r>
            <a:r>
              <a:rPr lang="ru-RU" sz="2400" dirty="0" smtClean="0"/>
              <a:t>– по мнению исследователей – Пушкин имеет в виду французского революционного поэта </a:t>
            </a:r>
            <a:r>
              <a:rPr lang="ru-RU" sz="2400" dirty="0" err="1" smtClean="0"/>
              <a:t>Э.Лебрена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49" y="2924944"/>
            <a:ext cx="2728989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Управляющая кнопка: назад 6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316416" y="5004177"/>
            <a:ext cx="504056" cy="513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5" action="ppaction://hlinksldjump" highlightClick="1">
              <a:snd r:embed="rId6" name="suction.wav"/>
            </a:hlinkClick>
          </p:cNvPr>
          <p:cNvSpPr/>
          <p:nvPr/>
        </p:nvSpPr>
        <p:spPr>
          <a:xfrm>
            <a:off x="8316416" y="5733256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2098576" cy="778098"/>
          </a:xfrm>
        </p:spPr>
        <p:txBody>
          <a:bodyPr/>
          <a:lstStyle/>
          <a:p>
            <a:r>
              <a:rPr lang="ru-RU" dirty="0" err="1" smtClean="0"/>
              <a:t>Гальяни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060" y="880120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(1728-1787) – аббат, итальянский экономист и писатель.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0205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+mj-lt"/>
              </a:rPr>
              <a:t>Гезиод</a:t>
            </a:r>
            <a:endParaRPr lang="ru-RU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604" y="204838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>
                <a:latin typeface="Calibri" panose="020F0502020204030204" pitchFamily="34" charset="0"/>
                <a:cs typeface="Arial"/>
              </a:rPr>
              <a:t>VIII</a:t>
            </a:r>
            <a:r>
              <a:rPr lang="ru-RU" sz="2400" dirty="0" smtClean="0">
                <a:latin typeface="Calibri" panose="020F0502020204030204" pitchFamily="34" charset="0"/>
                <a:cs typeface="Arial"/>
              </a:rPr>
              <a:t> в. </a:t>
            </a:r>
            <a:r>
              <a:rPr lang="ru-RU" sz="2400" dirty="0">
                <a:latin typeface="Calibri" panose="020F0502020204030204" pitchFamily="34" charset="0"/>
                <a:cs typeface="Arial"/>
              </a:rPr>
              <a:t>д</a:t>
            </a:r>
            <a:r>
              <a:rPr lang="ru-RU" sz="2400" dirty="0" smtClean="0">
                <a:latin typeface="Calibri" panose="020F0502020204030204" pitchFamily="34" charset="0"/>
                <a:cs typeface="Arial"/>
              </a:rPr>
              <a:t>о нашей эры) – древнегреческий поэт.  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811" y="254486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Глинка Ф.Н.</a:t>
            </a:r>
            <a:endParaRPr lang="ru-RU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191192"/>
            <a:ext cx="6146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Фёдор Николаевич (1786-1880) – поэт и публицист,  бывший одно время в дружеских  отношениях с Пушкиным.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92" y="2048381"/>
            <a:ext cx="1752724" cy="2527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85811" y="4391521"/>
            <a:ext cx="26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+mj-lt"/>
              </a:rPr>
              <a:t>Гнедич</a:t>
            </a:r>
            <a:r>
              <a:rPr lang="ru-RU" sz="3600" dirty="0" smtClean="0">
                <a:latin typeface="+mj-lt"/>
              </a:rPr>
              <a:t> Н.И.</a:t>
            </a:r>
            <a:endParaRPr lang="ru-RU" sz="36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811" y="5229200"/>
            <a:ext cx="4212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Николай Иванович (1784-1833) – поэт, переводчик «Илиады» Гомера.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87" y="4149080"/>
            <a:ext cx="1887794" cy="2471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Управляющая кнопка: назад 11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7092280" y="6021288"/>
            <a:ext cx="648072" cy="40824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6" action="ppaction://hlinksldjump" highlightClick="1">
              <a:snd r:embed="rId7" name="suction.wav"/>
            </a:hlinkClick>
          </p:cNvPr>
          <p:cNvSpPr/>
          <p:nvPr/>
        </p:nvSpPr>
        <p:spPr>
          <a:xfrm>
            <a:off x="7956376" y="6021288"/>
            <a:ext cx="648072" cy="40824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/>
              <a:t>Гвадалквивир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9"/>
            <a:ext cx="3096344" cy="5760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река в Испании.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Глагол</a:t>
            </a:r>
            <a:endParaRPr lang="ru-RU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34973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слово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8829" y="299695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Горний</a:t>
            </a:r>
            <a:endParaRPr lang="ru-RU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69433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небесный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8829" y="4437112"/>
            <a:ext cx="4371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Град Константина</a:t>
            </a:r>
            <a:endParaRPr lang="ru-RU" sz="3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829" y="5301208"/>
            <a:ext cx="379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Константинополь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90751" y="4608218"/>
            <a:ext cx="382020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Константин Великий приносит Город в дар Богородице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51" y="683328"/>
            <a:ext cx="3820201" cy="389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Управляющая кнопка: назад 12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868144" y="587727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>
              <a:snd r:embed="rId6" name="suction.wav"/>
            </a:hlinkClick>
          </p:cNvPr>
          <p:cNvSpPr/>
          <p:nvPr/>
        </p:nvSpPr>
        <p:spPr>
          <a:xfrm>
            <a:off x="6700851" y="5877272"/>
            <a:ext cx="607453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486" y="116632"/>
            <a:ext cx="1810544" cy="778098"/>
          </a:xfrm>
        </p:spPr>
        <p:txBody>
          <a:bodyPr/>
          <a:lstStyle/>
          <a:p>
            <a:r>
              <a:rPr lang="ru-RU" dirty="0" smtClean="0"/>
              <a:t>Гефест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5688632" cy="16561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(Лемносский бог) – в древнегреческой мифологии сын Зевса, бог огня. За непослушание Зевсу был лишён власти и стал искусным кузнецом.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3740" r="15785"/>
          <a:stretch/>
        </p:blipFill>
        <p:spPr>
          <a:xfrm>
            <a:off x="6228184" y="260648"/>
            <a:ext cx="2618509" cy="2567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250473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Гименей</a:t>
            </a:r>
            <a:endParaRPr lang="ru-RU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255" y="315106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- в греческой мифологии бог брака.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00" r="17192" b="56768"/>
          <a:stretch/>
        </p:blipFill>
        <p:spPr>
          <a:xfrm>
            <a:off x="4070607" y="1959501"/>
            <a:ext cx="2349719" cy="2383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9532" y="41513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Грации</a:t>
            </a:r>
            <a:endParaRPr lang="ru-RU" sz="3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532" y="4806633"/>
            <a:ext cx="6156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в древнеримской мифологии три сестры-богини, олицетворение красоты и изящества.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53" r="5813"/>
          <a:stretch/>
        </p:blipFill>
        <p:spPr>
          <a:xfrm>
            <a:off x="6660232" y="3056973"/>
            <a:ext cx="1969065" cy="3481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Управляющая кнопка: назад 12">
            <a:hlinkClick r:id="rId5" action="ppaction://hlinksldjump" highlightClick="1">
              <a:snd r:embed="rId6" name="click.wav"/>
            </a:hlinkClick>
          </p:cNvPr>
          <p:cNvSpPr/>
          <p:nvPr/>
        </p:nvSpPr>
        <p:spPr>
          <a:xfrm>
            <a:off x="3028705" y="6021288"/>
            <a:ext cx="501393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>
              <a:snd r:embed="rId7" name="suction.wav"/>
            </a:hlinkClick>
          </p:cNvPr>
          <p:cNvSpPr/>
          <p:nvPr/>
        </p:nvSpPr>
        <p:spPr>
          <a:xfrm>
            <a:off x="3782575" y="6021288"/>
            <a:ext cx="576064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11" y="188640"/>
            <a:ext cx="2530624" cy="778098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sz="4000" dirty="0"/>
              <a:t>Гамлет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792088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одна из наиболее известных трагедий Шекспира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3947" y="12473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Ганнибал А.П.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78" y="1748329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(Ибрагим) (1697-1781) – прадед Пушкина по матери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3947" y="226809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Горчаков А.М.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78" y="2914428"/>
            <a:ext cx="4608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(1797-1883) – лицейский товарищ Пушкина. После лицея пути их разошлись. В 1856-1882гг. Горчаков был министром иностранных дел.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7614" y="489560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Графов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542" y="5445224"/>
            <a:ext cx="8592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 имеется в виду бездарный стихотворец, приверженец устарелых форм отжившей поэзии </a:t>
            </a:r>
            <a:r>
              <a:rPr lang="en-US" sz="2400" dirty="0" smtClean="0">
                <a:cs typeface="Arial"/>
              </a:rPr>
              <a:t>XVIII</a:t>
            </a:r>
            <a:r>
              <a:rPr lang="ru-RU" sz="2400" dirty="0" smtClean="0">
                <a:cs typeface="Arial"/>
              </a:rPr>
              <a:t> в.</a:t>
            </a:r>
            <a:r>
              <a:rPr lang="ru-RU" sz="2400" dirty="0" smtClean="0"/>
              <a:t> </a:t>
            </a:r>
            <a:r>
              <a:rPr lang="ru-RU" sz="2400" dirty="0"/>
              <a:t>г</a:t>
            </a:r>
            <a:r>
              <a:rPr lang="ru-RU" sz="2400" dirty="0" smtClean="0"/>
              <a:t>раф </a:t>
            </a:r>
            <a:r>
              <a:rPr lang="ru-RU" sz="2400" dirty="0" err="1" smtClean="0"/>
              <a:t>Д.И.Хвостов</a:t>
            </a:r>
            <a:r>
              <a:rPr lang="ru-RU" sz="2400" dirty="0" smtClean="0"/>
              <a:t> (1757-1835).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60" y="2379739"/>
            <a:ext cx="2479312" cy="3008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84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922114"/>
          </a:xfrm>
        </p:spPr>
        <p:txBody>
          <a:bodyPr>
            <a:normAutofit/>
          </a:bodyPr>
          <a:lstStyle/>
          <a:p>
            <a:r>
              <a:rPr lang="ru-RU" dirty="0"/>
              <a:t>Давыдов В.Л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5915000" cy="233285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Василий </a:t>
            </a:r>
            <a:r>
              <a:rPr lang="ru-RU" b="1" dirty="0" smtClean="0"/>
              <a:t>Львович (1792-1855) – декабрист, видный член Южного общества. Пушкин встречался с ним в имении его брата </a:t>
            </a:r>
            <a:r>
              <a:rPr lang="ru-RU" b="1" dirty="0" err="1" smtClean="0"/>
              <a:t>А.Л.Давыдова</a:t>
            </a:r>
            <a:r>
              <a:rPr lang="ru-RU" b="1" dirty="0" smtClean="0"/>
              <a:t> Каменке, где собирались члены Южного тайного общества декабристов.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4664"/>
            <a:ext cx="2260848" cy="300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9552" y="357301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/>
              <a:t>Дельвиг</a:t>
            </a:r>
            <a:r>
              <a:rPr lang="ru-RU" sz="3600" dirty="0"/>
              <a:t> А.А.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436510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Антон </a:t>
            </a:r>
            <a:r>
              <a:rPr lang="ru-RU" sz="2400" b="1" dirty="0" smtClean="0"/>
              <a:t>Антонович (1798-1831) – поэт, лицейский друг Пушкина.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50" y="3602732"/>
            <a:ext cx="2346678" cy="2562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Управляющая кнопка: назад 7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7502624" y="4653136"/>
            <a:ext cx="66977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6" action="ppaction://hlinksldjump" highlightClick="1">
              <a:snd r:embed="rId7" name="suction.wav"/>
            </a:hlinkClick>
          </p:cNvPr>
          <p:cNvSpPr/>
          <p:nvPr/>
        </p:nvSpPr>
        <p:spPr>
          <a:xfrm>
            <a:off x="7502624" y="5373216"/>
            <a:ext cx="669776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err="1" smtClean="0"/>
              <a:t>Далмат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1396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житель </a:t>
            </a:r>
            <a:r>
              <a:rPr lang="ru-RU" dirty="0"/>
              <a:t>Далмации (историческая область на северо-западе </a:t>
            </a:r>
            <a:r>
              <a:rPr lang="ru-RU" dirty="0" smtClean="0"/>
              <a:t>Балканского полуострова, на побережье Адриатического моря, на территории современных Хорватии и Черногории.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4208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Деист</a:t>
            </a:r>
            <a:endParaRPr lang="ru-RU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298" y="3067219"/>
            <a:ext cx="791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сторонник деизма, религиозно-философского учения, отвергавшего церковные обряды, но признававшего существование бога как творца мира.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50911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Делибаш</a:t>
            </a:r>
            <a:endParaRPr lang="ru-RU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298" y="5170853"/>
            <a:ext cx="77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лихой наездник, сорви-голова.</a:t>
            </a:r>
            <a:endParaRPr lang="ru-RU" sz="2400" dirty="0"/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3707904" y="5949280"/>
            <a:ext cx="653825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>
              <a:snd r:embed="rId5" name="suction.wav"/>
            </a:hlinkClick>
          </p:cNvPr>
          <p:cNvSpPr/>
          <p:nvPr/>
        </p:nvSpPr>
        <p:spPr>
          <a:xfrm>
            <a:off x="4572000" y="5949280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2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Выберите букву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913300"/>
              </p:ext>
            </p:extLst>
          </p:nvPr>
        </p:nvGraphicFramePr>
        <p:xfrm>
          <a:off x="457200" y="1052735"/>
          <a:ext cx="8075240" cy="4968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1747"/>
                <a:gridCol w="2691746"/>
                <a:gridCol w="2691747"/>
              </a:tblGrid>
              <a:tr h="496855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>
            <a:hlinkClick r:id="rId2" action="ppaction://hlinksldjump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" b="99120" l="0" r="100000">
                        <a14:backgroundMark x1="80769" y1="46628" x2="80769" y2="46628"/>
                        <a14:backgroundMark x1="41026" y1="14076" x2="41026" y2="14076"/>
                        <a14:backgroundMark x1="31624" y1="10264" x2="31624" y2="10264"/>
                        <a14:backgroundMark x1="25214" y1="24047" x2="25214" y2="24047"/>
                        <a14:backgroundMark x1="25214" y1="15543" x2="25214" y2="15543"/>
                        <a14:backgroundMark x1="17949" y1="10850" x2="17949" y2="10850"/>
                        <a14:backgroundMark x1="8974" y1="16422" x2="8974" y2="16422"/>
                        <a14:backgroundMark x1="26496" y1="75073" x2="26496" y2="75073"/>
                        <a14:backgroundMark x1="25641" y1="82111" x2="25641" y2="82111"/>
                        <a14:backgroundMark x1="18376" y1="87390" x2="18376" y2="87390"/>
                        <a14:backgroundMark x1="32906" y1="86804" x2="32906" y2="86804"/>
                        <a14:backgroundMark x1="52137" y1="83578" x2="52137" y2="83578"/>
                        <a14:backgroundMark x1="57265" y1="67155" x2="57265" y2="67155"/>
                        <a14:backgroundMark x1="46581" y1="56891" x2="46581" y2="56891"/>
                        <a14:backgroundMark x1="40598" y1="44868" x2="40598" y2="44868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6259"/>
            <a:ext cx="2484936" cy="362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6" action="ppaction://hlinksldjump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94" l="0" r="100000">
                        <a14:backgroundMark x1="26168" y1="25076" x2="26168" y2="25076"/>
                        <a14:backgroundMark x1="23832" y1="17221" x2="23832" y2="17221"/>
                        <a14:backgroundMark x1="14953" y1="11782" x2="14953" y2="11782"/>
                        <a14:backgroundMark x1="31776" y1="12387" x2="31776" y2="12387"/>
                        <a14:backgroundMark x1="69159" y1="20544" x2="69159" y2="20544"/>
                        <a14:backgroundMark x1="51402" y1="45921" x2="51402" y2="45921"/>
                        <a14:backgroundMark x1="4673" y1="37160" x2="4673" y2="37160"/>
                        <a14:backgroundMark x1="23832" y1="76435" x2="23832" y2="76435"/>
                        <a14:backgroundMark x1="24299" y1="84592" x2="24299" y2="84592"/>
                        <a14:backgroundMark x1="14953" y1="90332" x2="14953" y2="90332"/>
                        <a14:backgroundMark x1="33645" y1="90937" x2="33645" y2="90937"/>
                        <a14:backgroundMark x1="78037" y1="77039" x2="78037" y2="77039"/>
                        <a14:backgroundMark x1="95327" y1="20544" x2="95327" y2="20544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51" y="1771198"/>
            <a:ext cx="2244885" cy="347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9" action="ppaction://hlinksldjump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7699" y1="9184" x2="47699" y2="9184"/>
                        <a14:foregroundMark x1="75732" y1="55612" x2="75732" y2="55612"/>
                        <a14:foregroundMark x1="78661" y1="68622" x2="78661" y2="68622"/>
                        <a14:foregroundMark x1="66109" y1="72194" x2="66109" y2="72194"/>
                        <a14:foregroundMark x1="74059" y1="85459" x2="74059" y2="85459"/>
                        <a14:foregroundMark x1="9205" y1="76276" x2="9205" y2="76276"/>
                        <a14:foregroundMark x1="34728" y1="82143" x2="34728" y2="82143"/>
                        <a14:foregroundMark x1="29289" y1="69388" x2="29289" y2="69388"/>
                        <a14:foregroundMark x1="27197" y1="61480" x2="27197" y2="61480"/>
                        <a14:backgroundMark x1="12552" y1="21684" x2="12552" y2="21684"/>
                        <a14:backgroundMark x1="89540" y1="17602" x2="89540" y2="17602"/>
                        <a14:backgroundMark x1="57741" y1="15561" x2="57741" y2="15561"/>
                        <a14:backgroundMark x1="42678" y1="15561" x2="42678" y2="15561"/>
                        <a14:backgroundMark x1="43515" y1="25255" x2="43515" y2="25255"/>
                        <a14:backgroundMark x1="51464" y1="19898" x2="51464" y2="19898"/>
                        <a14:backgroundMark x1="58159" y1="24490" x2="58159" y2="24490"/>
                        <a14:backgroundMark x1="51464" y1="28827" x2="51464" y2="28827"/>
                        <a14:backgroundMark x1="54393" y1="69643" x2="54393" y2="69643"/>
                        <a14:backgroundMark x1="36820" y1="50765" x2="36820" y2="50765"/>
                        <a14:backgroundMark x1="69038" y1="51020" x2="69038" y2="51020"/>
                        <a14:backgroundMark x1="88285" y1="69643" x2="88285" y2="69643"/>
                        <a14:backgroundMark x1="11715" y1="70408" x2="11715" y2="70408"/>
                        <a14:backgroundMark x1="35146" y1="66837" x2="35146" y2="66837"/>
                        <a14:backgroundMark x1="73640" y1="65561" x2="73640" y2="65561"/>
                        <a14:backgroundMark x1="53975" y1="78061" x2="53975" y2="78061"/>
                        <a14:backgroundMark x1="47699" y1="73724" x2="47699" y2="73724"/>
                        <a14:backgroundMark x1="59833" y1="73214" x2="59833" y2="73214"/>
                        <a14:backgroundMark x1="88703" y1="79592" x2="88703" y2="79592"/>
                        <a14:backgroundMark x1="19665" y1="80102" x2="19665" y2="80102"/>
                        <a14:backgroundMark x1="46862" y1="82143" x2="46862" y2="82143"/>
                        <a14:backgroundMark x1="60669" y1="82398" x2="60669" y2="82398"/>
                        <a14:backgroundMark x1="57741" y1="91327" x2="57741" y2="91327"/>
                        <a14:backgroundMark x1="95816" y1="93367" x2="95816" y2="93367"/>
                        <a14:backgroundMark x1="10042" y1="92092" x2="10042" y2="92092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48187"/>
            <a:ext cx="2664296" cy="401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573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Данте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34" y="836712"/>
            <a:ext cx="8136904" cy="11521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Алигьери (1265-1321) – великий итальянский поэт, автор знаменитой поэмы «Божественная комедия»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772816"/>
            <a:ext cx="4914900" cy="398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6724" y="5589240"/>
            <a:ext cx="8608342" cy="923330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Данте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изображён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держащим копию 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Божественной комедии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рядом со входом в Ад, семью террасами Горы Чистилища, городом Флоренция и сферами Неба вверху, на фреске </a:t>
            </a:r>
            <a:r>
              <a:rPr lang="ru-RU" dirty="0">
                <a:solidFill>
                  <a:schemeClr val="bg1"/>
                </a:solidFill>
              </a:rPr>
              <a:t>Доменико </a:t>
            </a:r>
            <a:r>
              <a:rPr lang="ru-RU" dirty="0" err="1">
                <a:solidFill>
                  <a:schemeClr val="bg1"/>
                </a:solidFill>
              </a:rPr>
              <a:t>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Микелино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99592" y="3429000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5" action="ppaction://hlinksldjump" highlightClick="1">
              <a:snd r:embed="rId6" name="suction.wav"/>
            </a:hlinkClick>
          </p:cNvPr>
          <p:cNvSpPr/>
          <p:nvPr/>
        </p:nvSpPr>
        <p:spPr>
          <a:xfrm>
            <a:off x="7668344" y="3429000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/>
              <a:t>Дельфийский </a:t>
            </a:r>
            <a:r>
              <a:rPr lang="ru-RU" dirty="0" smtClean="0"/>
              <a:t>идол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4968552" cy="18722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Аполлон. Дельфы – город в древней Греции, у подножья Парнаса, где находился знаменитый храм Аполлона.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04664"/>
            <a:ext cx="3336032" cy="2502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7544" y="314096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Дискобол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787299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знаменитая статуя метателя диска древнегреческого скульптора Мирона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34" y="3143795"/>
            <a:ext cx="2200275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Управляющая кнопка: назад 7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7524328" y="4293096"/>
            <a:ext cx="576064" cy="56519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6" action="ppaction://hlinksldjump" highlightClick="1">
              <a:snd r:embed="rId7" name="suction.wav"/>
            </a:hlinkClick>
          </p:cNvPr>
          <p:cNvSpPr/>
          <p:nvPr/>
        </p:nvSpPr>
        <p:spPr>
          <a:xfrm>
            <a:off x="7524328" y="5157192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6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Денница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2674640" cy="7486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у</a:t>
            </a:r>
            <a:r>
              <a:rPr lang="ru-RU" dirty="0" smtClean="0"/>
              <a:t>тренняя заря.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31690" y="166567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Десница</a:t>
            </a:r>
            <a:endParaRPr lang="ru-RU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8593" y="231200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правая рука.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88157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Дол</a:t>
            </a:r>
            <a:endParaRPr lang="ru-RU" sz="3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52790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земля.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57704" y="3989565"/>
            <a:ext cx="198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+mj-lt"/>
              </a:rPr>
              <a:t>Долиман</a:t>
            </a:r>
            <a:endParaRPr lang="ru-RU" sz="3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614" y="4656929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dirty="0"/>
              <a:t>т</a:t>
            </a:r>
            <a:r>
              <a:rPr lang="ru-RU" sz="2400" dirty="0" smtClean="0"/>
              <a:t>урецкая длиннополая одежда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388579"/>
            <a:ext cx="4104456" cy="5693866"/>
          </a:xfrm>
          <a:prstGeom prst="rect">
            <a:avLst/>
          </a:prstGeom>
          <a:solidFill>
            <a:schemeClr val="lt1">
              <a:alpha val="6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АЛЕКСАНДР ПУШКИН: "Казаки отступали медленно; турки наезжали.. Их высокие чалмы, красивые </a:t>
            </a:r>
            <a:r>
              <a:rPr lang="ru-RU" sz="2800" b="1" i="1" dirty="0" err="1"/>
              <a:t>долиманы</a:t>
            </a:r>
            <a:r>
              <a:rPr lang="ru-RU" sz="2800" i="1" dirty="0"/>
              <a:t> и блестящая сбруя коней составляли резкую противоположность с синими мундирами и простою сбруей казаков." (Путешествие в Арзрум</a:t>
            </a:r>
            <a:r>
              <a:rPr lang="ru-RU" sz="2800" i="1" dirty="0" smtClean="0"/>
              <a:t>)</a:t>
            </a:r>
            <a:endParaRPr lang="ru-RU" sz="2800" i="1" dirty="0"/>
          </a:p>
        </p:txBody>
      </p:sp>
      <p:sp>
        <p:nvSpPr>
          <p:cNvPr id="13" name="Управляющая кнопка: назад 12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557704" y="5949280"/>
            <a:ext cx="63803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4" action="ppaction://hlinksldjump" highlightClick="1">
              <a:snd r:embed="rId5" name="suction.wav"/>
            </a:hlinkClick>
          </p:cNvPr>
          <p:cNvSpPr/>
          <p:nvPr/>
        </p:nvSpPr>
        <p:spPr>
          <a:xfrm>
            <a:off x="2534717" y="5949280"/>
            <a:ext cx="66913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850106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Дидерот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4546848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Дидро Дени (1713-1784) – французский писатель и философ-материалист.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40122"/>
            <a:ext cx="2242577" cy="2799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64729" y="335929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Доу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003323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английский художник </a:t>
            </a:r>
            <a:r>
              <a:rPr lang="en-US" sz="2400" dirty="0" smtClean="0">
                <a:latin typeface="Calibri"/>
              </a:rPr>
              <a:t>XIX</a:t>
            </a:r>
            <a:r>
              <a:rPr lang="ru-RU" sz="2400" dirty="0" smtClean="0">
                <a:latin typeface="Calibri"/>
              </a:rPr>
              <a:t> века.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4180"/>
            <a:ext cx="210023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Управляющая кнопка: назад 11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7452320" y="4834320"/>
            <a:ext cx="576064" cy="4668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6" action="ppaction://hlinksldjump" highlightClick="1">
              <a:snd r:embed="rId7" name="suction.wav"/>
            </a:hlinkClick>
          </p:cNvPr>
          <p:cNvSpPr/>
          <p:nvPr/>
        </p:nvSpPr>
        <p:spPr>
          <a:xfrm>
            <a:off x="7452320" y="5589240"/>
            <a:ext cx="576064" cy="5052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Долгорукий Я.Ф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412776"/>
            <a:ext cx="4536504" cy="4162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Яков Фёдорович </a:t>
            </a:r>
            <a:r>
              <a:rPr lang="ru-RU" dirty="0"/>
              <a:t>- государственный деятель эпохи Петра </a:t>
            </a:r>
            <a:r>
              <a:rPr lang="en-US" dirty="0">
                <a:latin typeface="Calibri"/>
              </a:rPr>
              <a:t>I</a:t>
            </a:r>
            <a:r>
              <a:rPr lang="ru-RU" dirty="0"/>
              <a:t>, считавшийся неподкупным и честным человеком, смелым в обращении с царём</a:t>
            </a:r>
            <a:r>
              <a:rPr lang="ru-RU" dirty="0" smtClean="0"/>
              <a:t>. </a:t>
            </a:r>
            <a:r>
              <a:rPr lang="ru-RU" dirty="0"/>
              <a:t>Он неизменно руководствовался правилом</a:t>
            </a:r>
            <a:r>
              <a:rPr lang="ru-RU" dirty="0" smtClean="0"/>
              <a:t>: «</a:t>
            </a:r>
            <a:r>
              <a:rPr lang="ru-RU" dirty="0"/>
              <a:t>Царю правда лучший слуга. Служить — так не картавить; картавить — так не служить».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1" y="404664"/>
            <a:ext cx="3788988" cy="562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5574848"/>
            <a:ext cx="597666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Я. Ф. Долгоруков на Памятнике «1000-летие России»</a:t>
            </a:r>
            <a:endParaRPr lang="ru-RU" sz="2000" dirty="0"/>
          </a:p>
        </p:txBody>
      </p:sp>
      <p:sp>
        <p:nvSpPr>
          <p:cNvPr id="6" name="Управляющая кнопка: назад 5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2051720" y="6165304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5" action="ppaction://hlinksldjump" highlightClick="1">
              <a:snd r:embed="rId6" name="suction.wav"/>
            </a:hlinkClick>
          </p:cNvPr>
          <p:cNvSpPr/>
          <p:nvPr/>
        </p:nvSpPr>
        <p:spPr>
          <a:xfrm>
            <a:off x="2843808" y="6165304"/>
            <a:ext cx="54006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Выберите слово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615783"/>
              </p:ext>
            </p:extLst>
          </p:nvPr>
        </p:nvGraphicFramePr>
        <p:xfrm>
          <a:off x="179512" y="1628800"/>
          <a:ext cx="8784976" cy="4277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855415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>
                            <a:snd r:embed="rId3" name="click.wav"/>
                          </a:hlinkClick>
                        </a:rPr>
                        <a:t>Вакх, вакханка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hlinkClick r:id="rId4" action="ppaction://hlinksldjump">
                            <a:snd r:embed="rId3" name="click.wav"/>
                          </a:hlinkClick>
                        </a:rPr>
                        <a:t>Веспер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sldjump">
                            <a:snd r:embed="rId3" name="click.wav"/>
                          </a:hlinkClick>
                        </a:rPr>
                        <a:t>Вист и бостон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>
                            <a:snd r:embed="rId3" name="click.wav"/>
                          </a:hlinkClick>
                        </a:rPr>
                        <a:t>Вольтер</a:t>
                      </a:r>
                      <a:endParaRPr lang="ru-RU" dirty="0"/>
                    </a:p>
                  </a:txBody>
                  <a:tcPr anchor="ctr"/>
                </a:tc>
              </a:tr>
              <a:tr h="855415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>
                            <a:snd r:embed="rId3" name="click.wav"/>
                          </a:hlinkClick>
                        </a:rPr>
                        <a:t>Великопольский И.Е.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hlinkClick r:id="rId7" action="ppaction://hlinksldjump">
                            <a:snd r:embed="rId3" name="click.wav"/>
                          </a:hlinkClick>
                        </a:rPr>
                        <a:t>Видок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8" action="ppaction://hlinksldjump">
                            <a:snd r:embed="rId3" name="click.wav"/>
                          </a:hlinkClick>
                        </a:rPr>
                        <a:t>Вития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9" action="ppaction://hlinksldjump">
                            <a:snd r:embed="rId3" name="click.wav"/>
                          </a:hlinkClick>
                        </a:rPr>
                        <a:t>Воронцов М.С.</a:t>
                      </a:r>
                      <a:endParaRPr lang="ru-RU" dirty="0"/>
                    </a:p>
                  </a:txBody>
                  <a:tcPr anchor="ctr"/>
                </a:tc>
              </a:tr>
              <a:tr h="855415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4" action="ppaction://hlinksldjump">
                            <a:snd r:embed="rId3" name="click.wav"/>
                          </a:hlinkClick>
                        </a:rPr>
                        <a:t>Венера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hlinkClick r:id="rId8" action="ppaction://hlinksldjump">
                            <a:snd r:embed="rId3" name="click.wav"/>
                          </a:hlinkClick>
                        </a:rPr>
                        <a:t>Виждь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4" action="ppaction://hlinksldjump">
                            <a:snd r:embed="rId3" name="click.wav"/>
                          </a:hlinkClick>
                        </a:rPr>
                        <a:t>Влахи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7" action="ppaction://hlinksldjump">
                            <a:snd r:embed="rId3" name="click.wav"/>
                          </a:hlinkClick>
                        </a:rPr>
                        <a:t>Вордсворт</a:t>
                      </a:r>
                      <a:endParaRPr lang="ru-RU" dirty="0"/>
                    </a:p>
                  </a:txBody>
                  <a:tcPr anchor="ctr"/>
                </a:tc>
              </a:tr>
              <a:tr h="855415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8" action="ppaction://hlinksldjump">
                            <a:snd r:embed="rId3" name="click.wav"/>
                          </a:hlinkClick>
                        </a:rPr>
                        <a:t>Вериги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4" action="ppaction://hlinksldjump">
                            <a:snd r:embed="rId3" name="click.wav"/>
                          </a:hlinkClick>
                        </a:rPr>
                        <a:t>Вила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sldjump">
                            <a:snd r:embed="rId3" name="click.wav"/>
                          </a:hlinkClick>
                        </a:rPr>
                        <a:t>Воитель поседелый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9" action="ppaction://hlinksldjump">
                            <a:snd r:embed="rId3" name="click.wav"/>
                          </a:hlinkClick>
                        </a:rPr>
                        <a:t>Вульф А.Н.</a:t>
                      </a:r>
                      <a:endParaRPr lang="ru-RU" dirty="0"/>
                    </a:p>
                  </a:txBody>
                  <a:tcPr anchor="ctr"/>
                </a:tc>
              </a:tr>
              <a:tr h="855415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8" action="ppaction://hlinksldjump">
                            <a:snd r:embed="rId3" name="click.wav"/>
                          </a:hlinkClick>
                        </a:rPr>
                        <a:t>Вертоград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hlinkClick r:id="rId6" action="ppaction://hlinksldjump">
                            <a:snd r:embed="rId3" name="click.wav"/>
                          </a:hlinkClick>
                        </a:rPr>
                        <a:t>Виргилий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9" action="ppaction://hlinksldjump">
                            <a:snd r:embed="rId3" name="click.wav"/>
                          </a:hlinkClick>
                        </a:rPr>
                        <a:t>Волконская З.А.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8" action="ppaction://hlinksldjump">
                            <a:snd r:embed="rId3" name="click.wav"/>
                          </a:hlinkClick>
                        </a:rPr>
                        <a:t>Выя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Управляющая кнопка: домой 2">
            <a:hlinkClick r:id="rId10" action="ppaction://hlinksldjump" highlightClick="1">
              <a:snd r:embed="rId11" name="suction.wav"/>
            </a:hlinkClick>
          </p:cNvPr>
          <p:cNvSpPr/>
          <p:nvPr/>
        </p:nvSpPr>
        <p:spPr>
          <a:xfrm>
            <a:off x="8100392" y="6021288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Выберите слово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074712"/>
              </p:ext>
            </p:extLst>
          </p:nvPr>
        </p:nvGraphicFramePr>
        <p:xfrm>
          <a:off x="457200" y="1600200"/>
          <a:ext cx="8229600" cy="4637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772852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>
                            <a:snd r:embed="rId3" name="click.wav"/>
                          </a:hlinkClick>
                        </a:rPr>
                        <a:t>Гайдуки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hlinkClick r:id="rId4" action="ppaction://hlinksldjump">
                            <a:snd r:embed="rId3" name="click.wav"/>
                          </a:hlinkClick>
                        </a:rPr>
                        <a:t>Гезиод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sldjump">
                            <a:snd r:embed="rId3" name="click.wav"/>
                          </a:hlinkClick>
                        </a:rPr>
                        <a:t>Горний</a:t>
                      </a:r>
                      <a:endParaRPr lang="ru-RU" dirty="0"/>
                    </a:p>
                  </a:txBody>
                  <a:tcPr anchor="ctr"/>
                </a:tc>
              </a:tr>
              <a:tr h="772852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>
                            <a:snd r:embed="rId3" name="click.wav"/>
                          </a:hlinkClick>
                        </a:rPr>
                        <a:t>Галл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>
                            <a:snd r:embed="rId3" name="click.wav"/>
                          </a:hlinkClick>
                        </a:rPr>
                        <a:t>Гефест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7" action="ppaction://hlinksldjump">
                            <a:snd r:embed="rId3" name="click.wav"/>
                          </a:hlinkClick>
                        </a:rPr>
                        <a:t>Горчаков А.М.</a:t>
                      </a:r>
                      <a:endParaRPr lang="ru-RU" dirty="0"/>
                    </a:p>
                  </a:txBody>
                  <a:tcPr anchor="ctr"/>
                </a:tc>
              </a:tr>
              <a:tr h="772852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hlinkClick r:id="rId4" action="ppaction://hlinksldjump">
                            <a:snd r:embed="rId3" name="click.wav"/>
                          </a:hlinkClick>
                        </a:rPr>
                        <a:t>Гальяни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>
                            <a:snd r:embed="rId3" name="click.wav"/>
                          </a:hlinkClick>
                        </a:rPr>
                        <a:t>Гименей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sldjump">
                            <a:snd r:embed="rId3" name="click.wav"/>
                          </a:hlinkClick>
                        </a:rPr>
                        <a:t>Град Константина</a:t>
                      </a:r>
                      <a:endParaRPr lang="ru-RU" dirty="0"/>
                    </a:p>
                  </a:txBody>
                  <a:tcPr anchor="ctr"/>
                </a:tc>
              </a:tr>
              <a:tr h="772852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7" action="ppaction://hlinksldjump">
                            <a:snd r:embed="rId3" name="click.wav"/>
                          </a:hlinkClick>
                        </a:rPr>
                        <a:t>«Гамлет»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sldjump">
                            <a:snd r:embed="rId3" name="click.wav"/>
                          </a:hlinkClick>
                        </a:rPr>
                        <a:t>Глагол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7" action="ppaction://hlinksldjump">
                            <a:snd r:embed="rId3" name="click.wav"/>
                          </a:hlinkClick>
                        </a:rPr>
                        <a:t>Графов</a:t>
                      </a:r>
                      <a:endParaRPr lang="ru-RU" dirty="0"/>
                    </a:p>
                  </a:txBody>
                  <a:tcPr anchor="ctr"/>
                </a:tc>
              </a:tr>
              <a:tr h="772852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7" action="ppaction://hlinksldjump">
                            <a:snd r:embed="rId3" name="click.wav"/>
                          </a:hlinkClick>
                        </a:rPr>
                        <a:t>Ганнибал А.П.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4" action="ppaction://hlinksldjump">
                            <a:snd r:embed="rId3" name="click.wav"/>
                          </a:hlinkClick>
                        </a:rPr>
                        <a:t>Глинка Ф.Н.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>
                            <a:snd r:embed="rId3" name="click.wav"/>
                          </a:hlinkClick>
                        </a:rPr>
                        <a:t>Грации</a:t>
                      </a:r>
                      <a:endParaRPr lang="ru-RU" dirty="0"/>
                    </a:p>
                  </a:txBody>
                  <a:tcPr anchor="ctr"/>
                </a:tc>
              </a:tr>
              <a:tr h="772852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sldjump">
                            <a:snd r:embed="rId3" name="click.wav"/>
                          </a:hlinkClick>
                        </a:rPr>
                        <a:t>Гвадалквивир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hlinkClick r:id="rId4" action="ppaction://hlinksldjump">
                            <a:snd r:embed="rId3" name="click.wav"/>
                          </a:hlinkClick>
                        </a:rPr>
                        <a:t>Гнедич</a:t>
                      </a:r>
                      <a:r>
                        <a:rPr lang="ru-RU" dirty="0" smtClean="0">
                          <a:hlinkClick r:id="rId4" action="ppaction://hlinksldjump">
                            <a:snd r:embed="rId3" name="click.wav"/>
                          </a:hlinkClick>
                        </a:rPr>
                        <a:t> Н.И.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Управляющая кнопка: домой 2">
            <a:hlinkClick r:id="rId8" action="ppaction://hlinksldjump" highlightClick="1">
              <a:snd r:embed="rId9" name="suction.wav"/>
            </a:hlinkClick>
          </p:cNvPr>
          <p:cNvSpPr/>
          <p:nvPr/>
        </p:nvSpPr>
        <p:spPr>
          <a:xfrm>
            <a:off x="7596336" y="5661248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Выберите слово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279549"/>
              </p:ext>
            </p:extLst>
          </p:nvPr>
        </p:nvGraphicFramePr>
        <p:xfrm>
          <a:off x="457200" y="1600200"/>
          <a:ext cx="8229600" cy="4493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898619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>
                            <a:snd r:embed="rId3" name="click.wav"/>
                          </a:hlinkClick>
                        </a:rPr>
                        <a:t>Давыдов</a:t>
                      </a:r>
                      <a:r>
                        <a:rPr lang="ru-RU" baseline="0" dirty="0" smtClean="0">
                          <a:hlinkClick r:id="rId2" action="ppaction://hlinksldjump">
                            <a:snd r:embed="rId3" name="click.wav"/>
                          </a:hlinkClick>
                        </a:rPr>
                        <a:t> В.Л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hlinkClick r:id="rId2" action="ppaction://hlinksldjump">
                            <a:snd r:embed="rId3" name="click.wav"/>
                          </a:hlinkClick>
                        </a:rPr>
                        <a:t>Дельвиг</a:t>
                      </a:r>
                      <a:r>
                        <a:rPr lang="ru-RU" dirty="0" smtClean="0">
                          <a:hlinkClick r:id="rId2" action="ppaction://hlinksldjump">
                            <a:snd r:embed="rId3" name="click.wav"/>
                          </a:hlinkClick>
                        </a:rPr>
                        <a:t> А.А.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4" action="ppaction://hlinksldjump">
                            <a:snd r:embed="rId3" name="click.wav"/>
                          </a:hlinkClick>
                        </a:rPr>
                        <a:t>Дискобол</a:t>
                      </a:r>
                      <a:endParaRPr lang="ru-RU" dirty="0"/>
                    </a:p>
                  </a:txBody>
                  <a:tcPr anchor="ctr"/>
                </a:tc>
              </a:tr>
              <a:tr h="898619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hlinkClick r:id="rId5" action="ppaction://hlinksldjump">
                            <a:snd r:embed="rId3" name="click.wav"/>
                          </a:hlinkClick>
                        </a:rPr>
                        <a:t>Далмат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4" action="ppaction://hlinksldjump">
                            <a:snd r:embed="rId3" name="click.wav"/>
                          </a:hlinkClick>
                        </a:rPr>
                        <a:t>Дельфийский идол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>
                            <a:snd r:embed="rId3" name="click.wav"/>
                          </a:hlinkClick>
                        </a:rPr>
                        <a:t>Дол</a:t>
                      </a:r>
                      <a:endParaRPr lang="ru-RU" dirty="0"/>
                    </a:p>
                  </a:txBody>
                  <a:tcPr anchor="ctr"/>
                </a:tc>
              </a:tr>
              <a:tr h="898619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7" action="ppaction://hlinksldjump">
                            <a:snd r:embed="rId3" name="click.wav"/>
                          </a:hlinkClick>
                        </a:rPr>
                        <a:t>Данте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>
                            <a:snd r:embed="rId3" name="click.wav"/>
                          </a:hlinkClick>
                        </a:rPr>
                        <a:t>Денница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8" action="ppaction://hlinksldjump">
                            <a:snd r:embed="rId3" name="click.wav"/>
                          </a:hlinkClick>
                        </a:rPr>
                        <a:t>Долгорукий Я.Ф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anchor="ctr"/>
                </a:tc>
              </a:tr>
              <a:tr h="898619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sldjump">
                            <a:snd r:embed="rId3" name="click.wav"/>
                          </a:hlinkClick>
                        </a:rPr>
                        <a:t>Деист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>
                            <a:snd r:embed="rId3" name="click.wav"/>
                          </a:hlinkClick>
                        </a:rPr>
                        <a:t>Десница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hlinkClick r:id="rId6" action="ppaction://hlinksldjump">
                            <a:snd r:embed="rId3" name="click.wav"/>
                          </a:hlinkClick>
                        </a:rPr>
                        <a:t>Долиман</a:t>
                      </a:r>
                      <a:endParaRPr lang="ru-RU" dirty="0"/>
                    </a:p>
                  </a:txBody>
                  <a:tcPr anchor="ctr"/>
                </a:tc>
              </a:tr>
              <a:tr h="898619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sldjump">
                            <a:snd r:embed="rId3" name="click.wav"/>
                          </a:hlinkClick>
                        </a:rPr>
                        <a:t>Делибаш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hlinkClick r:id="rId9" action="ppaction://hlinksldjump">
                            <a:snd r:embed="rId3" name="click.wav"/>
                          </a:hlinkClick>
                        </a:rPr>
                        <a:t>Дидерот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9" action="ppaction://hlinksldjump">
                            <a:snd r:embed="rId3" name="click.wav"/>
                          </a:hlinkClick>
                        </a:rPr>
                        <a:t>Доу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Управляющая кнопка: домой 2">
            <a:hlinkClick r:id="rId10" action="ppaction://hlinksldjump" highlightClick="1">
              <a:snd r:embed="rId11" name="suction.wav"/>
            </a:hlinkClick>
          </p:cNvPr>
          <p:cNvSpPr/>
          <p:nvPr/>
        </p:nvSpPr>
        <p:spPr>
          <a:xfrm>
            <a:off x="7812360" y="6093296"/>
            <a:ext cx="720080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Вакх, вакханка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Вакх (</a:t>
            </a:r>
            <a:r>
              <a:rPr lang="ru-RU" dirty="0" err="1" smtClean="0"/>
              <a:t>Бакх</a:t>
            </a:r>
            <a:r>
              <a:rPr lang="ru-RU" dirty="0" smtClean="0"/>
              <a:t>, Бахус, Дионис) – в греческой мифологии бог вина, виноделия и веселья.</a:t>
            </a:r>
          </a:p>
          <a:p>
            <a:pPr marL="0" indent="0">
              <a:buNone/>
            </a:pPr>
            <a:r>
              <a:rPr lang="ru-RU" dirty="0" smtClean="0"/>
              <a:t>Вакханка – жрица бога Вакха.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708920"/>
            <a:ext cx="2595756" cy="3165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1115616" y="5805264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suction.wav"/>
            </a:hlinkClick>
          </p:cNvPr>
          <p:cNvSpPr/>
          <p:nvPr/>
        </p:nvSpPr>
        <p:spPr>
          <a:xfrm>
            <a:off x="1979712" y="580526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/>
              <a:t>Великопольский И.Е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(1797-1868) – малоизвестный поэт, автор книги «К Эрасту (сатира на игроков)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548" y="1990581"/>
            <a:ext cx="406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/>
              <a:t>Виргилий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3548" y="2636912"/>
            <a:ext cx="5724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Виргилий</a:t>
            </a:r>
            <a:r>
              <a:rPr lang="ru-RU" sz="2400" dirty="0" smtClean="0"/>
              <a:t>, </a:t>
            </a:r>
            <a:r>
              <a:rPr lang="ru-RU" sz="2400" dirty="0" err="1" smtClean="0"/>
              <a:t>Публий</a:t>
            </a:r>
            <a:r>
              <a:rPr lang="ru-RU" sz="2400" dirty="0" smtClean="0"/>
              <a:t>-Марон (70-19гг. </a:t>
            </a:r>
            <a:r>
              <a:rPr lang="ru-RU" sz="2400" dirty="0"/>
              <a:t>д</a:t>
            </a:r>
            <a:r>
              <a:rPr lang="ru-RU" sz="2400" dirty="0" smtClean="0"/>
              <a:t>о нашей эры) – знаменитый древнеримский поэт, автор поэмы «Энеида».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39365"/>
            <a:ext cx="1584176" cy="2098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3548" y="4232401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Вольтер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548" y="4797152"/>
            <a:ext cx="5724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Вольтер, Мари Франсуа </a:t>
            </a:r>
            <a:r>
              <a:rPr lang="ru-RU" sz="2400" dirty="0" err="1" smtClean="0"/>
              <a:t>Аруэ</a:t>
            </a:r>
            <a:r>
              <a:rPr lang="ru-RU" sz="2400" dirty="0" smtClean="0"/>
              <a:t> (1694-1778) – знаменитый французский писатель, просветитель, философ, непримиримый враг церкви.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83" y="4203368"/>
            <a:ext cx="1653897" cy="2168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назад 10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2699792" y="6165304"/>
            <a:ext cx="66607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6" action="ppaction://hlinksldjump" highlightClick="1">
              <a:snd r:embed="rId7" name="suction.wav"/>
            </a:hlinkClick>
          </p:cNvPr>
          <p:cNvSpPr/>
          <p:nvPr/>
        </p:nvSpPr>
        <p:spPr>
          <a:xfrm>
            <a:off x="3635896" y="6165304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Венера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73695"/>
            <a:ext cx="4896544" cy="90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- в римской мифологии богиня любви.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0" t="24412" r="37515" b="60967"/>
          <a:stretch/>
        </p:blipFill>
        <p:spPr>
          <a:xfrm>
            <a:off x="5508104" y="476672"/>
            <a:ext cx="3124007" cy="1717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0179" y="21824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atin typeface="+mj-lt"/>
              </a:rPr>
              <a:t>Веспер</a:t>
            </a:r>
            <a:endParaRPr lang="ru-RU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90646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«Вечерняя звезда» - планета Венера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3548" y="3432935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Вила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407926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- русалка в сербских поверьях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007" r="64295"/>
          <a:stretch/>
        </p:blipFill>
        <p:spPr>
          <a:xfrm>
            <a:off x="6444208" y="2938577"/>
            <a:ext cx="1972541" cy="3517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назад 9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1493658" y="6027033"/>
            <a:ext cx="63007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6" action="ppaction://hlinksldjump" highlightClick="1">
              <a:snd r:embed="rId7" name="suction.wav"/>
            </a:hlinkClick>
          </p:cNvPr>
          <p:cNvSpPr/>
          <p:nvPr/>
        </p:nvSpPr>
        <p:spPr>
          <a:xfrm>
            <a:off x="2411760" y="6027033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9552" y="469743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Влахи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534376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- сербское племя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50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188640"/>
            <a:ext cx="1738536" cy="850106"/>
          </a:xfrm>
        </p:spPr>
        <p:txBody>
          <a:bodyPr/>
          <a:lstStyle/>
          <a:p>
            <a:r>
              <a:rPr lang="ru-RU" dirty="0" smtClean="0"/>
              <a:t>Вериги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13133"/>
            <a:ext cx="3888432" cy="5760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тяжёлые железные цепи.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28219" y="16143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Вертоград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92415" y="224046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- сад.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80347" y="279257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+mj-lt"/>
              </a:rPr>
              <a:t>Виждь</a:t>
            </a:r>
            <a:endParaRPr lang="ru-RU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1655" y="343890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- смотри.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392646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Вития</a:t>
            </a:r>
            <a:endParaRPr lang="ru-RU" sz="3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1795" y="447317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- оратор.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501317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Выя</a:t>
            </a:r>
            <a:endParaRPr lang="ru-RU" sz="3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5608447"/>
            <a:ext cx="1580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- шея.</a:t>
            </a:r>
            <a:endParaRPr lang="ru-RU" sz="2400" dirty="0"/>
          </a:p>
        </p:txBody>
      </p:sp>
      <p:sp>
        <p:nvSpPr>
          <p:cNvPr id="12" name="Управляющая кнопка: назад 11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9552" y="6070112"/>
            <a:ext cx="648072" cy="4552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4" action="ppaction://hlinksldjump" highlightClick="1">
              <a:snd r:embed="rId5" name="suction.wav"/>
            </a:hlinkClick>
          </p:cNvPr>
          <p:cNvSpPr/>
          <p:nvPr/>
        </p:nvSpPr>
        <p:spPr>
          <a:xfrm>
            <a:off x="1475656" y="6070112"/>
            <a:ext cx="792088" cy="4552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937</TotalTime>
  <Words>905</Words>
  <Application>Microsoft Office PowerPoint</Application>
  <PresentationFormat>Экран (4:3)</PresentationFormat>
  <Paragraphs>168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Паркет</vt:lpstr>
      <vt:lpstr>Словарь произведений А.С.Пушкина Том 2. В-Д</vt:lpstr>
      <vt:lpstr>Выберите букву</vt:lpstr>
      <vt:lpstr>Выберите слово</vt:lpstr>
      <vt:lpstr>Выберите слово</vt:lpstr>
      <vt:lpstr>Выберите слово</vt:lpstr>
      <vt:lpstr>Вакх, вакханка</vt:lpstr>
      <vt:lpstr>Великопольский И.Е.</vt:lpstr>
      <vt:lpstr>Венера</vt:lpstr>
      <vt:lpstr>Вериги</vt:lpstr>
      <vt:lpstr>Видок</vt:lpstr>
      <vt:lpstr>Вист и бостон</vt:lpstr>
      <vt:lpstr>Волконская З.А.</vt:lpstr>
      <vt:lpstr>Гайдуки</vt:lpstr>
      <vt:lpstr>Гальяни</vt:lpstr>
      <vt:lpstr>Гвадалквивир</vt:lpstr>
      <vt:lpstr>Гефест</vt:lpstr>
      <vt:lpstr>«Гамлет»</vt:lpstr>
      <vt:lpstr>Давыдов В.Л.</vt:lpstr>
      <vt:lpstr>Далмат</vt:lpstr>
      <vt:lpstr>Данте</vt:lpstr>
      <vt:lpstr>Дельфийский идол</vt:lpstr>
      <vt:lpstr>Денница</vt:lpstr>
      <vt:lpstr>Дидерот</vt:lpstr>
      <vt:lpstr>Долгорукий Я.Ф.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80</cp:revision>
  <dcterms:created xsi:type="dcterms:W3CDTF">2014-07-27T16:05:25Z</dcterms:created>
  <dcterms:modified xsi:type="dcterms:W3CDTF">2014-07-30T20:58:04Z</dcterms:modified>
</cp:coreProperties>
</file>